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551" r:id="rId1"/>
    <p:sldMasterId id="2147484627" r:id="rId2"/>
    <p:sldMasterId id="2147484676" r:id="rId3"/>
    <p:sldMasterId id="2147484681" r:id="rId4"/>
    <p:sldMasterId id="2147484686" r:id="rId5"/>
    <p:sldMasterId id="2147484701" r:id="rId6"/>
  </p:sldMasterIdLst>
  <p:notesMasterIdLst>
    <p:notesMasterId r:id="rId59"/>
  </p:notesMasterIdLst>
  <p:handoutMasterIdLst>
    <p:handoutMasterId r:id="rId60"/>
  </p:handoutMasterIdLst>
  <p:sldIdLst>
    <p:sldId id="1719" r:id="rId7"/>
    <p:sldId id="1930" r:id="rId8"/>
    <p:sldId id="1865" r:id="rId9"/>
    <p:sldId id="1994" r:id="rId10"/>
    <p:sldId id="2336" r:id="rId11"/>
    <p:sldId id="2076138165" r:id="rId12"/>
    <p:sldId id="2337" r:id="rId13"/>
    <p:sldId id="2341" r:id="rId14"/>
    <p:sldId id="2348" r:id="rId15"/>
    <p:sldId id="2076138158" r:id="rId16"/>
    <p:sldId id="2542" r:id="rId17"/>
    <p:sldId id="2350" r:id="rId18"/>
    <p:sldId id="2352" r:id="rId19"/>
    <p:sldId id="2397" r:id="rId20"/>
    <p:sldId id="2222" r:id="rId21"/>
    <p:sldId id="2387" r:id="rId22"/>
    <p:sldId id="2388" r:id="rId23"/>
    <p:sldId id="2389" r:id="rId24"/>
    <p:sldId id="2392" r:id="rId25"/>
    <p:sldId id="2550" r:id="rId26"/>
    <p:sldId id="2408" r:id="rId27"/>
    <p:sldId id="2004" r:id="rId28"/>
    <p:sldId id="2535" r:id="rId29"/>
    <p:sldId id="2536" r:id="rId30"/>
    <p:sldId id="2370" r:id="rId31"/>
    <p:sldId id="2375" r:id="rId32"/>
    <p:sldId id="2405" r:id="rId33"/>
    <p:sldId id="2406" r:id="rId34"/>
    <p:sldId id="2378" r:id="rId35"/>
    <p:sldId id="2407" r:id="rId36"/>
    <p:sldId id="2007" r:id="rId37"/>
    <p:sldId id="1907" r:id="rId38"/>
    <p:sldId id="2543" r:id="rId39"/>
    <p:sldId id="2551" r:id="rId40"/>
    <p:sldId id="2521" r:id="rId41"/>
    <p:sldId id="2522" r:id="rId42"/>
    <p:sldId id="2512" r:id="rId43"/>
    <p:sldId id="2523" r:id="rId44"/>
    <p:sldId id="2076138184" r:id="rId45"/>
    <p:sldId id="2524" r:id="rId46"/>
    <p:sldId id="2533" r:id="rId47"/>
    <p:sldId id="2552" r:id="rId48"/>
    <p:sldId id="2529" r:id="rId49"/>
    <p:sldId id="2009" r:id="rId50"/>
    <p:sldId id="2553" r:id="rId51"/>
    <p:sldId id="2076138163" r:id="rId52"/>
    <p:sldId id="2076138164" r:id="rId53"/>
    <p:sldId id="2076138159" r:id="rId54"/>
    <p:sldId id="2516" r:id="rId55"/>
    <p:sldId id="2554" r:id="rId56"/>
    <p:sldId id="2513" r:id="rId57"/>
    <p:sldId id="2514" r:id="rId5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er Azure Resources" id="{CBCC379F-88C9-4FDE-BAC4-E30590D9465A}">
          <p14:sldIdLst>
            <p14:sldId id="1719"/>
            <p14:sldId id="1930"/>
          </p14:sldIdLst>
        </p14:section>
        <p14:section name="Tools" id="{5BC258A1-A3D9-453B-925A-8F47C74EBC7C}">
          <p14:sldIdLst>
            <p14:sldId id="1865"/>
            <p14:sldId id="1994"/>
            <p14:sldId id="2336"/>
            <p14:sldId id="2076138165"/>
            <p14:sldId id="2337"/>
            <p14:sldId id="2341"/>
            <p14:sldId id="2348"/>
            <p14:sldId id="2076138158"/>
            <p14:sldId id="2542"/>
            <p14:sldId id="2350"/>
            <p14:sldId id="2352"/>
            <p14:sldId id="2397"/>
            <p14:sldId id="2222"/>
            <p14:sldId id="2387"/>
            <p14:sldId id="2388"/>
            <p14:sldId id="2389"/>
            <p14:sldId id="2392"/>
            <p14:sldId id="2550"/>
            <p14:sldId id="2408"/>
            <p14:sldId id="2004"/>
            <p14:sldId id="2535"/>
            <p14:sldId id="2536"/>
            <p14:sldId id="2370"/>
            <p14:sldId id="2375"/>
            <p14:sldId id="2405"/>
            <p14:sldId id="2406"/>
            <p14:sldId id="2378"/>
            <p14:sldId id="2407"/>
            <p14:sldId id="2007"/>
            <p14:sldId id="1907"/>
            <p14:sldId id="2543"/>
            <p14:sldId id="2551"/>
            <p14:sldId id="2521"/>
            <p14:sldId id="2522"/>
            <p14:sldId id="2512"/>
            <p14:sldId id="2523"/>
            <p14:sldId id="2076138184"/>
            <p14:sldId id="2524"/>
            <p14:sldId id="2533"/>
            <p14:sldId id="2552"/>
            <p14:sldId id="2529"/>
            <p14:sldId id="2009"/>
            <p14:sldId id="2553"/>
            <p14:sldId id="2076138163"/>
            <p14:sldId id="2076138164"/>
            <p14:sldId id="2076138159"/>
            <p14:sldId id="2516"/>
            <p14:sldId id="2554"/>
            <p14:sldId id="2513"/>
            <p14:sldId id="2514"/>
          </p14:sldIdLst>
        </p14:section>
        <p14:section name="Templates" id="{6AB517D9-7AD0-48DE-A41A-952DCA75EEDD}">
          <p14:sldIdLst/>
        </p14:section>
        <p14:section name="Labs" id="{4FB7BD47-466F-42B8-880D-0525FD608F97}">
          <p14:sldIdLst/>
        </p14:section>
        <p14:section name="Extra Optional Slides" id="{6403CCC4-12A8-4D5C-9074-FA4DA4B16CC9}">
          <p14:sldIdLst/>
        </p14:section>
        <p14:section name="ARM - removed" id="{D046E094-FFE1-4E94-B106-2E7CA5B0E65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5E"/>
    <a:srgbClr val="EBEBEB"/>
    <a:srgbClr val="F2F2F2"/>
    <a:srgbClr val="59B4D9"/>
    <a:srgbClr val="FFFFFF"/>
    <a:srgbClr val="FFF100"/>
    <a:srgbClr val="75757A"/>
    <a:srgbClr val="3C3C41"/>
    <a:srgbClr val="30E5D0"/>
    <a:srgbClr val="00827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5842" autoAdjust="0"/>
  </p:normalViewPr>
  <p:slideViewPr>
    <p:cSldViewPr snapToGrid="0">
      <p:cViewPr varScale="1">
        <p:scale>
          <a:sx n="74" d="100"/>
          <a:sy n="74" d="100"/>
        </p:scale>
        <p:origin x="194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5FDB7B-8DB8-4A3A-95C8-7102BBC9A9E1}" type="datetime8">
              <a:rPr lang="en-US" smtClean="0">
                <a:latin typeface="Segoe UI" pitchFamily="34" charset="0"/>
              </a:rPr>
              <a:t>2/24/2023 12:35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CE60099-03E7-4FA1-8A7F-E6E6CFB0F855}" type="datetime8">
              <a:rPr lang="en-US" smtClean="0"/>
              <a:t>2/24/2023 12:35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dt="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microsoft.com/en-us/azure/vpn-gateway/vpn-gateway-peering-gateway-transit"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docs.microsoft.com/en-us/azure/virtual-network/virtual-network-peering-overview#gateways-and-on-premises-connectivity"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cs.microsoft.com/en-us/azure/vpn-gateway/point-to-site-about#authenticatio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zure.microsoft.com/en-us/blog/vnet-peering-and-vpn-gateways/#:~:text=Differences%20between%20VNet%20Peering%20and%20VPN%20Gateways%20,Connect%20vir%20...%20%209%20more%20rows%2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learning path: https://docs.microsoft.com/learn/paths/azure-fundamentals-describe-azure-architecture-services/</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cs typeface="Calibri"/>
              </a:rPr>
              <a:t>Create, change, or delete IP addresses - </a:t>
            </a:r>
            <a:r>
              <a:rPr lang="en-US" dirty="0"/>
              <a:t>https://docs.microsoft.com/azure/virtual-network/virtual-network-public-ip-address</a:t>
            </a:r>
            <a:endParaRPr lang="en-US" dirty="0">
              <a:cs typeface="Calibri" panose="020F0502020204030204"/>
            </a:endParaRPr>
          </a:p>
          <a:p>
            <a:pPr marL="228600" lvl="1">
              <a:spcBef>
                <a:spcPct val="20000"/>
              </a:spcBef>
            </a:pPr>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617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cs typeface="Calibri" panose="020F0502020204030204"/>
              </a:rPr>
              <a:t>Public IP addresses - https://docs.microsoft.com/azure/virtual-network/public-ip-addresses</a:t>
            </a:r>
          </a:p>
          <a:p>
            <a:endParaRPr lang="en-US" dirty="0">
              <a:cs typeface="Calibri" panose="020F0502020204030204"/>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0201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Private IP addresses - https://docs.microsoft.com/azure/virtual-network/private-ip-addresses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40782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Always consider having students walk-through the demonstrations themselves. Also, consider the overlap with the formal labs and your best use of time. </a:t>
            </a:r>
          </a:p>
          <a:p>
            <a:endParaRPr lang="en-US"/>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3283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Network Security Groups - https://docs.microsoft.com/azure/virtual-network/security-overview#network-security-groups </a:t>
            </a:r>
          </a:p>
          <a:p>
            <a:endParaRPr lang="en-US" dirty="0"/>
          </a:p>
          <a:p>
            <a:r>
              <a:rPr lang="en-US" dirty="0"/>
              <a:t>✔️ To simplify management of security rules, it's recommended that you associate a network security group to individual subnets, rather than individual network interfaces within the subnet.</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12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Create, change, or delete a network security group -https://docs.microsoft.com/azure/virtual-network/manage-network-security-group </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1768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73391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Tutorial: Filter network traffic with a network security group using the Azure portal - https://docs.microsoft.com/azure/virtual-network/tutorial-filter-network-traffic</a:t>
            </a:r>
          </a:p>
          <a:p>
            <a:endParaRPr lang="en-US" dirty="0"/>
          </a:p>
          <a:p>
            <a:r>
              <a:rPr lang="en-US" dirty="0"/>
              <a:t>Secure and isolate access to Azure resources by using network security groups and service endpoints - https://docs.microsoft.com/learn/modules/secure-and-isolate-with-nsg-and-service-endpoints/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75675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associated student material. </a:t>
            </a:r>
          </a:p>
          <a:p>
            <a:endParaRPr lang="en-US" dirty="0"/>
          </a:p>
          <a:p>
            <a:r>
              <a:rPr lang="en-US" dirty="0"/>
              <a:t>Application Security Groups - https://docs.microsoft.com/azure/virtual-network/application-security-groups</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52610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3319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Virtual Networks</a:t>
            </a:r>
          </a:p>
          <a:p>
            <a:r>
              <a:rPr lang="en-GB" dirty="0"/>
              <a:t>https://learn.microsoft.com/en-us/training/modules/configure-virtual-networks/</a:t>
            </a:r>
          </a:p>
          <a:p>
            <a:r>
              <a:rPr lang="en-GB" b="1" dirty="0"/>
              <a:t>Network Security Groups</a:t>
            </a:r>
          </a:p>
          <a:p>
            <a:r>
              <a:rPr lang="en-GB" dirty="0"/>
              <a:t>https://learn.microsoft.com/en-us/training/modules/configure-network-security-groups/</a:t>
            </a:r>
          </a:p>
          <a:p>
            <a:r>
              <a:rPr lang="en-GB" b="1" i="0" dirty="0"/>
              <a:t>Azure DNS</a:t>
            </a:r>
          </a:p>
          <a:p>
            <a:r>
              <a:rPr lang="en-GB" dirty="0"/>
              <a:t>https://learn.microsoft.com/en-us/training/modules/configure-azure-dns/</a:t>
            </a:r>
          </a:p>
          <a:p>
            <a:r>
              <a:rPr lang="en-GB" b="1" dirty="0" err="1"/>
              <a:t>vNet</a:t>
            </a:r>
            <a:r>
              <a:rPr lang="en-GB" b="1" dirty="0"/>
              <a:t> Peering</a:t>
            </a:r>
          </a:p>
          <a:p>
            <a:r>
              <a:rPr lang="en-GB" dirty="0"/>
              <a:t>https://learn.microsoft.com/en-us/training/modules/configure-vnet-peering/</a:t>
            </a:r>
          </a:p>
          <a:p>
            <a:r>
              <a:rPr lang="en-GB" b="1" dirty="0"/>
              <a:t>Configure VPN Connections </a:t>
            </a:r>
          </a:p>
          <a:p>
            <a:r>
              <a:rPr lang="en-US" dirty="0"/>
              <a:t>https://learn.microsoft.com/en-us/training/modules/configure-vpn-gateway/</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108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IN" dirty="0"/>
              <a:t>What is Azure DNS? - https://docs.microsoft.com/azure/dns/dns-overview</a:t>
            </a:r>
          </a:p>
          <a:p>
            <a:endParaRPr lang="en-IN"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8667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QuickStart: Create an Azure DNS zone and record using the Azure portal - https://docs.microsoft.com/azure/dns/dns-getstarted-portal</a:t>
            </a:r>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56636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DNS Zones - https://docs.microsoft.com/azure/dns/dns-zones-records#dns-zones </a:t>
            </a:r>
          </a:p>
          <a:p>
            <a:endParaRPr lang="en-US" dirty="0"/>
          </a:p>
          <a:p>
            <a:r>
              <a:rPr lang="en-US" dirty="0"/>
              <a:t>✔️ You do not have to own a domain name to create a DNS zone with that domain name in Azure DNS. However, you do need to own the domain to configure the domain.</a:t>
            </a:r>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17683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Host your domain on Azure DNS - https://docs.microsoft.com/learn/modules/host-domain-azure-dns/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7018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3797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QuickStart: Create an Azure private DNS zone using the Azure portal - https://docs.microsoft.com/azure/dns/private-dns-getstarted-portal</a:t>
            </a:r>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67000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45195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6954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https://mslabs.cloudguides.com/en-us/guides/AZ-104%20Exam%20Guide%20-%20Microsoft%20Azure%20Administrator%20Exercise%208</a:t>
            </a:r>
          </a:p>
          <a:p>
            <a:endParaRPr lang="en-GB" dirty="0"/>
          </a:p>
          <a:p>
            <a:r>
              <a:rPr lang="en-GB" dirty="0"/>
              <a:t>AZ-104 Module 4 lab, no azure pass needed</a:t>
            </a:r>
          </a:p>
          <a:p>
            <a:endParaRPr lang="en-GB" dirty="0"/>
          </a:p>
          <a:p>
            <a:r>
              <a:rPr lang="en-GB" dirty="0"/>
              <a:t>Estimated timing: 40 minutes</a:t>
            </a:r>
          </a:p>
          <a:p>
            <a:endParaRPr lang="en-US" dirty="0"/>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727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LAB 04 - Implement Virtual Networking - ESTIMATED DURATION 40 MIN</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Lab Repository - https://microsoftlearning.github.io/AZ-104-MicrosoftAzureAdministrator/</a:t>
            </a:r>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106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Capabilities of Azure Virtual Networks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VNet enables resources in Azure resources to securely communicate with each other, the internet, and on-premises networks. </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Communication with the internet.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resources in a VNet can communicate outbound to the internet, by default. You can communicate inbound to a resource by assigning a public IP address or a public Load Balancer. You can also use public IP or public Load Balancer to manage your outbound connections.</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Communication between Azure resources.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are three key mechanisms through which Azure resource can communicate: VNets, VNet service endpoints and VNet peering. Virtual Networks can connect not only VMs, but other Azure Resources, such as the App Service Environment, Azure Kubernetes Service, and Azure VM Scale sets. You can use service endpoints to connect to other Azure resource types, such as Azure SQL databases and storage accounts. When you create a VNet, your services and VMs within your VNet can communication directly and securely with each other in the cloud.</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Communication between on-premises resources.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Securely extend your data center. You can connect your on-premises computers and networks to a virtual network using any of the following options: Point-to-site virtual private network (VPN), Site-to-site VPN, Azure ExpressRoute. </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Filtering network traffic.</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can filter network traffic between subnets using any combination of network security groups and network virtual appliances like firewalls, gateways, proxies, and Network Address Translation (NAT) services.</a:t>
            </a:r>
          </a:p>
          <a:p>
            <a:pPr marL="342900" marR="0" lvl="0" indent="-342900">
              <a:spcBef>
                <a:spcPts val="0"/>
              </a:spcBef>
              <a:spcAft>
                <a:spcPts val="10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Routing network traffic.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Azure routes traffic between subnets, connected virtual networks, on-premises networks, and the Internet, by default. You can implement route tables or border gateway protocol (BGP) routes to override the default routes Azure creates.</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945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33</a:t>
            </a:fld>
            <a:endParaRPr lang="en-US"/>
          </a:p>
        </p:txBody>
      </p:sp>
    </p:spTree>
    <p:extLst>
      <p:ext uri="{BB962C8B-B14F-4D97-AF65-F5344CB8AC3E}">
        <p14:creationId xmlns:p14="http://schemas.microsoft.com/office/powerpoint/2010/main" val="603824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network peering - https://docs.microsoft.com/azure/virtual-network/virtual-network-peering-overview</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675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Azure Virtual Network frequently asked questions (FAQ) VNet Peering - https://docs.microsoft.com/azure/virtual-network/virtual-networks-faq</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5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Create, change, or delete a virtual network peering - https://docs.microsoft.com/azure/virtual-network/virtual-network-manage-peering#requirements-and-constraints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Tutorial: Connect virtual networks with virtual network peering using the Azure portal - https://docs.microsoft.com/azure/virtual-network/tutorial-connect-virtual-networks-portal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When you add a peering on one virtual network, the second virtual network configuration is automatically added.</a:t>
            </a:r>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49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sng" dirty="0">
                <a:effectLst/>
                <a:latin typeface="Segoe UI VSS (Regular)"/>
                <a:hlinkClick r:id="rId3"/>
              </a:rPr>
              <a:t>Configure VPN gateway transit for virtual network peering - Azure VPN Gateway | Microsoft Docs</a:t>
            </a:r>
            <a:endParaRPr lang="en-US" b="0" i="0" u="sng" dirty="0">
              <a:effectLst/>
              <a:latin typeface="Segoe UI VSS (Regular)"/>
            </a:endParaRPr>
          </a:p>
          <a:p>
            <a:pPr algn="l"/>
            <a:endParaRPr lang="en-US" b="0" i="0" u="none" strike="noStrike" dirty="0">
              <a:solidFill>
                <a:srgbClr val="171717"/>
              </a:solidFill>
              <a:effectLst/>
              <a:latin typeface="Segoe UI" panose="020B0502040204020203" pitchFamily="34" charset="0"/>
              <a:hlinkClick r:id="rId4"/>
            </a:endParaRPr>
          </a:p>
          <a:p>
            <a:pPr algn="l"/>
            <a:r>
              <a:rPr lang="en-US" b="0" i="0" u="none" strike="noStrike" dirty="0">
                <a:solidFill>
                  <a:srgbClr val="171717"/>
                </a:solidFill>
                <a:effectLst/>
                <a:latin typeface="Segoe UI" panose="020B0502040204020203" pitchFamily="34" charset="0"/>
                <a:hlinkClick r:id="rId4"/>
              </a:rPr>
              <a:t>https://docs.microsoft.com/azure/vpn-gateway/vpn-gateway-peering-gateway-transit</a:t>
            </a:r>
          </a:p>
          <a:p>
            <a:pPr algn="l"/>
            <a:endParaRPr lang="en-US" b="0" i="0" u="none" strike="noStrike" dirty="0">
              <a:solidFill>
                <a:srgbClr val="171717"/>
              </a:solidFill>
              <a:effectLst/>
              <a:latin typeface="Segoe UI" panose="020B0502040204020203" pitchFamily="34" charset="0"/>
              <a:hlinkClick r:id="rId4"/>
            </a:endParaRPr>
          </a:p>
          <a:p>
            <a:pPr algn="l"/>
            <a:r>
              <a:rPr lang="en-US" b="0" i="0" u="none" strike="noStrike" dirty="0">
                <a:solidFill>
                  <a:srgbClr val="171717"/>
                </a:solidFill>
                <a:effectLst/>
                <a:latin typeface="Segoe UI" panose="020B0502040204020203" pitchFamily="34" charset="0"/>
                <a:hlinkClick r:id="rId4"/>
              </a:rPr>
              <a:t>Gateway transit</a:t>
            </a:r>
            <a:r>
              <a:rPr lang="en-US" b="0" i="0" dirty="0">
                <a:solidFill>
                  <a:srgbClr val="171717"/>
                </a:solidFill>
                <a:effectLst/>
                <a:latin typeface="Segoe UI" panose="020B0502040204020203" pitchFamily="34" charset="0"/>
              </a:rPr>
              <a:t> is a peering property that lets one virtual network use the VPN gateway in the peered virtual network for cross-premises or VNet-to-VNet connectivity. </a:t>
            </a:r>
          </a:p>
          <a:p>
            <a:pPr algn="l"/>
            <a:endParaRPr lang="en-US" b="0" i="0" dirty="0">
              <a:solidFill>
                <a:srgbClr val="171717"/>
              </a:solidFill>
              <a:effectLst/>
              <a:latin typeface="Segoe UI" panose="020B0502040204020203" pitchFamily="34" charset="0"/>
            </a:endParaRPr>
          </a:p>
          <a:p>
            <a:pPr algn="l"/>
            <a:r>
              <a:rPr lang="en-US" b="0" i="0" dirty="0">
                <a:solidFill>
                  <a:srgbClr val="171717"/>
                </a:solidFill>
                <a:effectLst/>
                <a:latin typeface="Segoe UI" panose="020B0502040204020203" pitchFamily="34" charset="0"/>
              </a:rPr>
              <a:t>The following diagram shows how gateway transit works with virtual network peering.</a:t>
            </a:r>
          </a:p>
          <a:p>
            <a:pPr algn="l"/>
            <a:endParaRPr lang="en-US" b="0" i="0" dirty="0">
              <a:solidFill>
                <a:srgbClr val="171717"/>
              </a:solidFill>
              <a:effectLst/>
              <a:latin typeface="Segoe UI" panose="020B0502040204020203" pitchFamily="34" charset="0"/>
            </a:endParaRPr>
          </a:p>
          <a:p>
            <a:pPr algn="l"/>
            <a:r>
              <a:rPr lang="en-US" b="0" i="0" dirty="0">
                <a:solidFill>
                  <a:srgbClr val="171717"/>
                </a:solidFill>
                <a:effectLst/>
                <a:latin typeface="Segoe UI" panose="020B0502040204020203" pitchFamily="34" charset="0"/>
              </a:rPr>
              <a:t>In the diagram, gateway transit allows the peered virtual networks to use the Azure VPN gateway in Hub-RM. Connectivity available on the VPN gateway, including S2S, P2S, and VNet-to-VNet connections, applies to all three virtual networks. The transit option is available for peering between the same, or different deployment models. If you are configuring transit between different deployment models, the hub virtual network and virtual network gateway must be in the Resource Manager deployment model, not the classic deployment model.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166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Distribute your services across Azure virtual networks and integrate them by using virtual network peering - https://docs.microsoft.com/learn/modules/integrate-vnets-with-vnet-peering</a:t>
            </a:r>
          </a:p>
          <a:p>
            <a:endParaRPr lang="en-US" dirty="0"/>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66160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https://mslabs.cloudguides.com/en-us/guides/AZ-104%20Exam%20Guide%20-%20Microsoft%20Azure%20Administrator%20Exercise%209</a:t>
            </a:r>
          </a:p>
          <a:p>
            <a:endParaRPr lang="en-GB" dirty="0"/>
          </a:p>
          <a:p>
            <a:r>
              <a:rPr lang="en-GB" dirty="0"/>
              <a:t>AZ-104 Module 5 lab, no azure pass needed</a:t>
            </a:r>
          </a:p>
          <a:p>
            <a:endParaRPr lang="en-GB" dirty="0"/>
          </a:p>
          <a:p>
            <a:r>
              <a:rPr lang="en-GB" dirty="0"/>
              <a:t>Estimated timing: 30 minutes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2341467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05 - Implement Intersite Connectivity  - ESTIMATED DURATION 30 MIN</a:t>
            </a:r>
          </a:p>
          <a:p>
            <a:r>
              <a:rPr lang="en-US" dirty="0"/>
              <a:t>GitHub Repository - https://microsoftlearning.github.io/AZ-104-MicrosoftAzureAdministrator/</a:t>
            </a:r>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1065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AZ-700 Module 2</a:t>
            </a:r>
          </a:p>
          <a:p>
            <a:endParaRPr lang="en-GB" dirty="0"/>
          </a:p>
          <a:p>
            <a:r>
              <a:rPr lang="en-GB" dirty="0"/>
              <a:t>https://learn.microsoft.com/training/courses/AZ-700T00?WT.mc_id=ilt_partner_webpage_wwl&amp;ocid=505933#study-guide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a:p>
        </p:txBody>
      </p:sp>
    </p:spTree>
    <p:extLst>
      <p:ext uri="{BB962C8B-B14F-4D97-AF65-F5344CB8AC3E}">
        <p14:creationId xmlns:p14="http://schemas.microsoft.com/office/powerpoint/2010/main" val="1991088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What is VPN Gateway? - https://docs.microsoft.com/azure/vpn-gateway/vpn-gateway-about-vpngateways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56041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Azure Virtual Networks - https://azure.microsoft.com/services/virtual-network/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Azure Virtual Network? - https://docs.microsoft.com/azure/virtual-network/virtual-networks-overview</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90994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Point-to-site VPN can use one of the following protocols: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OpenVPN® Protocol, an SSL/TLS based VPN protocol. A TLS VPN solution can penetrate firewalls, since most firewalls open TCP port 443 outbound, which TLS uses. OpenVPN can be used to connect from Android, iOS (versions 11.0 and above), Windows, Linux, and Mac devices (macOS versions 10.13 and above).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Secure Socket Tunneling Protocol (SSTP), a proprietary TLS-based VPN protocol. A TLS VPN solution can penetrate firewalls, since most firewalls open TCP port 443 outbound, which TLS uses. SSTP is only supported on Windows devices. Azure supports all versions of Windows that have SSTP (Windows 7 and later).</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IKEv2 VPN, a standards-based IPsec VPN solution. IKEv2 VPN can be used to connect from Mac devices (macOS versions 10.11 and above).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596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000"/>
              </a:spcBef>
              <a:spcAft>
                <a:spcPts val="0"/>
              </a:spcAft>
            </a:pPr>
            <a:r>
              <a:rPr lang="en-US" sz="2800" b="0" i="0" u="sng" dirty="0">
                <a:effectLst/>
                <a:latin typeface="Segoe UI VSS (Regular)"/>
                <a:hlinkClick r:id="rId3"/>
              </a:rPr>
              <a:t>https://docs.microsoft.com/azure/vpn-gateway/point-to-site-about#authentication</a:t>
            </a:r>
            <a:endPar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endParaRP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Authenticate using native Azure certificate authentication</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using the native Azure certificate authentication, a client certificate on the device is used to authenticate the connecting user. Client certificates are generated from a trusted root certificate and then installed on each client computer. You can use a root certificate that was generated using an Enterprise solution, or you can generate a self-signed certificate.</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validation of the client certificate is performed by the VPN gateway and happens during establishment of the P2S VPN connection. The root certificate is required for the validation and must be uploaded to Azure.</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Authenticate using native Azure Active Directory authentication</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AD authentication allows users to connect to Azure using their Azure Active Directory credentials. Native Azure AD authentication is only supported for OpenVPN protocol and Windows 10 and requires the use of the Azure VPN Client.</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native Azure AD authentication, you can leverage Azure AD's conditional access as well as Multi-Factor Authentication (MFA) features for VPN.</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 high level, you need to perform the following steps to configure Azure AD authentication: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Configure an Azure AD tenant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Enable Azure AD authentication on the gateway</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Download and configure Azure VPN Client</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Authenticate using Active Directory (AD) Domain Server</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 Domain authentication is a popular option because it allows users to connect to Azure using their organization domain credentials. It requires a RADIUS server that integrates with the AD server. Organizations can also leverage their existing RADIUS deployment.</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RADIUS server is deployed either on-premises or in your Azure VNet. During authentication, the Azure VPN Gateway passes authentication messages back and forth between the RADIUS server and the connecting device. Thus, the Gateway must be able to communicate with the RADIUS server. If the RADIUS server is present on-premises, then a VPN S2S connection from Azure to the on-premises site is required for reachability.</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RADIUS server can also integrate with AD certificate services. This lets you use the RADIUS server and your enterprise certificate deployment for P2S certificate authentication as an alternative to the Azure certificate authentication. Integrating the RADIUS server with AD certificate services means that you can do all your certificate management in AD, you don’t need to upload root certificates and revoked certificates to Azure.</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RADIUS server can also integrate with other external identity systems. This opens many authentication options for P2S VPN, including multi-factor options.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388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endParaRPr lang="en-US" sz="2800" u="none"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0" marR="0">
              <a:spcBef>
                <a:spcPts val="0"/>
              </a:spcBef>
              <a:spcAft>
                <a:spcPts val="1000"/>
              </a:spcAft>
            </a:pPr>
            <a:r>
              <a:rPr lang="en-US" sz="2800" u="none" dirty="0">
                <a:solidFill>
                  <a:srgbClr val="0563C1"/>
                </a:solidFill>
                <a:latin typeface="+mn-lt"/>
                <a:hlinkClick r:id="" action="ppaction://noaction">
                  <a:extLst>
                    <a:ext uri="{A12FA001-AC4F-418D-AE19-62706E023703}">
                      <ahyp:hlinkClr xmlns:ahyp="http://schemas.microsoft.com/office/drawing/2018/hyperlinkcolor" val="tx"/>
                    </a:ext>
                  </a:extLst>
                </a:hlinkClick>
              </a:rPr>
              <a:t>https://azure.microsoft.com/blog/vnet-peering-and-vpn-gateways/</a:t>
            </a:r>
          </a:p>
          <a:p>
            <a:pPr marL="0" marR="0">
              <a:spcBef>
                <a:spcPts val="0"/>
              </a:spcBef>
              <a:spcAft>
                <a:spcPts val="1000"/>
              </a:spcAft>
            </a:pPr>
            <a:r>
              <a:rPr lang="en-US" sz="4000" u="none" dirty="0">
                <a:latin typeface="+mn-lt"/>
                <a:hlinkClick r:id="rId3"/>
              </a:rPr>
              <a:t>Choosing between Azure VNet Peering and VNet Gateways | Azure Blog and Updates | Microsoft Azure</a:t>
            </a:r>
            <a:endParaRPr lang="en-US" sz="1800" u="none" dirty="0">
              <a:effectLst/>
              <a:latin typeface="+mn-lt"/>
              <a:ea typeface="Calibri" panose="020F0502020204030204" pitchFamily="34" charset="0"/>
              <a:cs typeface="Times New Roman" panose="02020603050405020304" pitchFamily="18" charset="0"/>
            </a:endParaRPr>
          </a:p>
          <a:p>
            <a:pPr marL="0" marR="0">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reviewing the S2S diagram in reference to what the student just created in the previous lesson before moving on to P2S </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diagram:</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on-premises network represents your on-premises Active Directory and any data or resources.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gateway is responsible for sending encrypted traffic to a virtual IP address when it uses a public connection.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Azure virtual network holds all your cloud applications and any Azure VPN gateway components.</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Azure VPN gateway provides the encrypted link between the Azure virtual network and your on-premises network. An Azure VPN gateway is made up of these elements:</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 network gateway</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Local network gateway</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Connection</a:t>
            </a:r>
          </a:p>
          <a:p>
            <a:pPr marL="342900" marR="0" lvl="0" indent="-342900">
              <a:spcBef>
                <a:spcPts val="0"/>
              </a:spcBef>
              <a:spcAft>
                <a:spcPts val="10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Gateway subnet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Cloud applications are the ones you've made available through Azure.</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internal load balancer, located in the front end, routes cloud traffic to the correct cloud-based application or resource.</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this architecture offers several benefits, including:</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Configuration and maintenance are simplified.</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a VPN gateway helps ensure that all data and traffic are encrypted between the on-premises gateway and the Azure gateway.</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architecture can be scaled and extended to meet your organization's networking needs.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architecture isn't applicable in all situations because it uses an existing internet connection as the link between the two gateway points. Bandwidth constraints can cause latency issues that result from reuse of the existing infrastructure.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596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a:p>
            <a:endParaRPr lang="en-US" dirty="0"/>
          </a:p>
          <a:p>
            <a:r>
              <a:rPr lang="en-US" dirty="0"/>
              <a:t>Either do the demonstration or walk-through the slides. </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49</a:t>
            </a:fld>
            <a:endParaRPr lang="en-US" dirty="0"/>
          </a:p>
        </p:txBody>
      </p:sp>
    </p:spTree>
    <p:extLst>
      <p:ext uri="{BB962C8B-B14F-4D97-AF65-F5344CB8AC3E}">
        <p14:creationId xmlns:p14="http://schemas.microsoft.com/office/powerpoint/2010/main" val="4046990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600"/>
              </a:spcAft>
            </a:pPr>
            <a:r>
              <a:rPr lang="en-US" sz="900" dirty="0">
                <a:solidFill>
                  <a:schemeClr val="tx2">
                    <a:lumMod val="50000"/>
                  </a:schemeClr>
                </a:solidFill>
                <a:latin typeface="+mj-lt"/>
              </a:rPr>
              <a:t>The next slide is hidden but has the SKU and Generation example table. </a:t>
            </a:r>
          </a:p>
          <a:p>
            <a:pPr>
              <a:spcBef>
                <a:spcPts val="200"/>
              </a:spcBef>
              <a:spcAft>
                <a:spcPts val="600"/>
              </a:spcAft>
            </a:pPr>
            <a:endParaRPr lang="en-US" sz="900" dirty="0">
              <a:solidFill>
                <a:schemeClr val="tx2">
                  <a:lumMod val="50000"/>
                </a:schemeClr>
              </a:solidFill>
              <a:latin typeface="+mj-lt"/>
            </a:endParaRPr>
          </a:p>
          <a:p>
            <a:pPr>
              <a:spcBef>
                <a:spcPts val="200"/>
              </a:spcBef>
              <a:spcAft>
                <a:spcPts val="600"/>
              </a:spcAft>
            </a:pPr>
            <a:r>
              <a:rPr lang="en-US" sz="900" dirty="0">
                <a:solidFill>
                  <a:schemeClr val="tx2">
                    <a:lumMod val="50000"/>
                  </a:schemeClr>
                </a:solidFill>
                <a:latin typeface="+mj-lt"/>
              </a:rPr>
              <a:t>Route-based VPNs </a:t>
            </a:r>
            <a:r>
              <a:rPr lang="en-US" sz="900" dirty="0">
                <a:solidFill>
                  <a:schemeClr val="tx1"/>
                </a:solidFill>
              </a:rPr>
              <a:t>use routes in the IP forwarding or routing table to direct packets. Route-based has s</a:t>
            </a:r>
            <a:r>
              <a:rPr lang="en-US" dirty="0">
                <a:solidFill>
                  <a:schemeClr val="tx1"/>
                </a:solidFill>
              </a:rPr>
              <a:t>upport for IKEv2 and can use dynamic routing protocols.</a:t>
            </a:r>
          </a:p>
          <a:p>
            <a:pPr>
              <a:spcBef>
                <a:spcPts val="200"/>
              </a:spcBef>
              <a:spcAft>
                <a:spcPts val="600"/>
              </a:spcAft>
            </a:pPr>
            <a:r>
              <a:rPr lang="en-US" sz="900" dirty="0">
                <a:solidFill>
                  <a:schemeClr val="tx2">
                    <a:lumMod val="50000"/>
                  </a:schemeClr>
                </a:solidFill>
                <a:latin typeface="+mj-lt"/>
              </a:rPr>
              <a:t>Policy-based VPNs </a:t>
            </a:r>
            <a:r>
              <a:rPr lang="en-US" sz="900" dirty="0">
                <a:solidFill>
                  <a:schemeClr val="tx1"/>
                </a:solidFill>
              </a:rPr>
              <a:t>encrypt and direct packets through IPsec tunnels based on the IPsec policies. Policy-based only supports IKEv1 which some legacy on-premises VPN devices still use. </a:t>
            </a:r>
          </a:p>
          <a:p>
            <a:pPr>
              <a:spcBef>
                <a:spcPts val="200"/>
              </a:spcBef>
              <a:spcAft>
                <a:spcPts val="600"/>
              </a:spcAft>
            </a:pPr>
            <a:r>
              <a:rPr lang="en-US" sz="900" dirty="0">
                <a:solidFill>
                  <a:schemeClr val="tx1"/>
                </a:solidFill>
              </a:rPr>
              <a:t>Wikipedia – BGP - </a:t>
            </a:r>
            <a:r>
              <a:rPr lang="en-US" b="0" i="0" dirty="0">
                <a:solidFill>
                  <a:srgbClr val="4D5156"/>
                </a:solidFill>
                <a:effectLst/>
                <a:latin typeface="Roboto" panose="02000000000000000000" pitchFamily="2" charset="0"/>
              </a:rPr>
              <a:t>Border Gateway Protocol is a standardized exterior gateway protocol designed to exchange routing and reachability information among autonomous systems on the Internet.</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8507DC7E-BC41-4478-BA30-CBCC3A644F0A}" type="slidenum">
              <a:rPr lang="en-US" smtClean="0"/>
              <a:t>51</a:t>
            </a:fld>
            <a:endParaRPr lang="en-US" dirty="0"/>
          </a:p>
        </p:txBody>
      </p:sp>
    </p:spTree>
    <p:extLst>
      <p:ext uri="{BB962C8B-B14F-4D97-AF65-F5344CB8AC3E}">
        <p14:creationId xmlns:p14="http://schemas.microsoft.com/office/powerpoint/2010/main" val="1246585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VPN Gateway configuration settings - https://docs.microsoft.com/azure/vpn-gateway/vpn-gateway-about-vpn-gateway-settings</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Create a route-based VPN gateway using the Azure portal - https://docs.microsoft.com/azure/vpn-gateway/create-routebased-vpn-gateway-portal</a:t>
            </a:r>
          </a:p>
          <a:p>
            <a:endParaRPr lang="en-US" dirty="0"/>
          </a:p>
          <a:p>
            <a:r>
              <a:rPr lang="en-US" dirty="0"/>
              <a:t>This table is just a sample of the SKUs that are available. There are many more. </a:t>
            </a:r>
          </a:p>
        </p:txBody>
      </p:sp>
      <p:sp>
        <p:nvSpPr>
          <p:cNvPr id="4" name="Slide Number Placeholder 3"/>
          <p:cNvSpPr>
            <a:spLocks noGrp="1"/>
          </p:cNvSpPr>
          <p:nvPr>
            <p:ph type="sldNum" sz="quarter" idx="5"/>
          </p:nvPr>
        </p:nvSpPr>
        <p:spPr/>
        <p:txBody>
          <a:bodyPr/>
          <a:lstStyle/>
          <a:p>
            <a:fld id="{8507DC7E-BC41-4478-BA30-CBCC3A644F0A}" type="slidenum">
              <a:rPr lang="en-US" smtClean="0"/>
              <a:t>52</a:t>
            </a:fld>
            <a:endParaRPr lang="en-US" dirty="0"/>
          </a:p>
        </p:txBody>
      </p:sp>
    </p:spTree>
    <p:extLst>
      <p:ext uri="{BB962C8B-B14F-4D97-AF65-F5344CB8AC3E}">
        <p14:creationId xmlns:p14="http://schemas.microsoft.com/office/powerpoint/2010/main" val="311371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Azure Virtual Networks - https://azure.microsoft.com/services/virtual-network/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Azure Virtual Network? - https://docs.microsoft.com/azure/virtual-network/virtual-networks-overview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n-US" sz="2800" b="1" i="0" dirty="0">
                <a:solidFill>
                  <a:srgbClr val="171717"/>
                </a:solidFill>
                <a:effectLst/>
                <a:latin typeface="Segoe UI" panose="020B0502040204020203" pitchFamily="34" charset="0"/>
              </a:rPr>
              <a:t>Address space:</a:t>
            </a:r>
            <a:r>
              <a:rPr lang="en-US" sz="2800" b="0" i="0" dirty="0">
                <a:solidFill>
                  <a:srgbClr val="171717"/>
                </a:solidFill>
                <a:effectLst/>
                <a:latin typeface="Segoe UI" panose="020B0502040204020203" pitchFamily="34" charset="0"/>
              </a:rPr>
              <a:t> When creating a VNet, you must specify a custom private IP address space using public and private (RFC 1918) addresses. Azure assigns resources in a virtual network a private IP address from the address space that you assign. For example, if you deploy a VM in a VNet with address space, 10.0.0.0/16, the VM will be assigned a private IP like 10.0.0.4.</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49099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 </a:t>
            </a:r>
            <a:r>
              <a:rPr lang="en-US" b="1" i="0" dirty="0">
                <a:solidFill>
                  <a:srgbClr val="000000"/>
                </a:solidFill>
                <a:effectLst/>
                <a:latin typeface="Segoe UI VSS (Regular)"/>
              </a:rPr>
              <a:t> </a:t>
            </a:r>
            <a:r>
              <a:rPr lang="en-US" b="0" i="0" dirty="0">
                <a:solidFill>
                  <a:srgbClr val="000000"/>
                </a:solidFill>
                <a:effectLst/>
                <a:latin typeface="Segoe UI VSS (Regular)"/>
              </a:rPr>
              <a:t>Azure reserves 5 IP addresses within each subnet.</a:t>
            </a:r>
          </a:p>
          <a:p>
            <a:pPr algn="l"/>
            <a:endParaRPr lang="en-US" b="0" i="0" dirty="0">
              <a:solidFill>
                <a:srgbClr val="000000"/>
              </a:solidFill>
              <a:effectLst/>
              <a:latin typeface="Segoe UI VSS (Regular)"/>
            </a:endParaRPr>
          </a:p>
          <a:p>
            <a:pPr algn="l">
              <a:buFont typeface="Arial" panose="020B0604020202020204" pitchFamily="34" charset="0"/>
              <a:buChar char="•"/>
            </a:pPr>
            <a:r>
              <a:rPr lang="en-US" b="0" i="0" dirty="0">
                <a:solidFill>
                  <a:srgbClr val="000000"/>
                </a:solidFill>
                <a:effectLst/>
                <a:latin typeface="Segoe UI VSS (Regular)"/>
              </a:rPr>
              <a:t> x.x.x.0: Network address</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i="0" dirty="0">
                <a:solidFill>
                  <a:srgbClr val="000000"/>
                </a:solidFill>
                <a:effectLst/>
                <a:latin typeface="Segoe UI VSS (Regular)"/>
              </a:rPr>
              <a:t> x.x.x.1: Reserved by Azure for the default gateway</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i="0" dirty="0">
                <a:solidFill>
                  <a:srgbClr val="000000"/>
                </a:solidFill>
                <a:effectLst/>
                <a:latin typeface="Segoe UI VSS (Regular)"/>
              </a:rPr>
              <a:t> x.x.x.2, x.x.x.3: Reserved by Azure to map the Azure DNS IPs to the VNet space</a:t>
            </a:r>
          </a:p>
          <a:p>
            <a:pPr algn="l">
              <a:buFont typeface="Arial" panose="020B0604020202020204" pitchFamily="34" charset="0"/>
              <a:buChar char="•"/>
            </a:pPr>
            <a:r>
              <a:rPr lang="en-US" b="0" i="0" dirty="0">
                <a:solidFill>
                  <a:srgbClr val="000000"/>
                </a:solidFill>
                <a:effectLst/>
                <a:latin typeface="Segoe UI VSS (Regular)"/>
              </a:rPr>
              <a:t> x.x.x.255: Network broadcast address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8035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 Create a virtual network using the Azure portal - https://docs.microsoft.com/azure/virtual-network/quick-create-portal</a:t>
            </a:r>
          </a:p>
          <a:p>
            <a:endParaRPr lang="en-US" dirty="0"/>
          </a:p>
          <a:p>
            <a:r>
              <a:rPr lang="en-US" dirty="0"/>
              <a:t>✔️ Always plan to use an address space that is not already in use in your organization, either on-premises or in other </a:t>
            </a:r>
            <a:r>
              <a:rPr lang="en-US" dirty="0" err="1"/>
              <a:t>VNets</a:t>
            </a:r>
            <a:r>
              <a:rPr lang="en-US" dirty="0"/>
              <a:t>. Even if you plan for a VNet to be cloud-only, you may want to make a VPN connection to it later. If there is any overlap in address spaces at that point, you will have to reconfigure or recreate the VNet. The next lesson will focus on IP addressing.</a:t>
            </a:r>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7018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ea typeface="+mn-ea"/>
                <a:cs typeface="+mn-cs"/>
              </a:rPr>
              <a:t>Design an IP addressing schema for your Azure deployment – https://docs.microsoft.com/learn/modules/design-ip-addressing-for-azure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kern="1200" dirty="0">
              <a:solidFill>
                <a:schemeClr val="tx1"/>
              </a:solidFill>
              <a:effectLs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ea typeface="+mn-ea"/>
                <a:cs typeface="+mn-cs"/>
              </a:rPr>
              <a:t>✔️ As a best practice you may decide to separate dynamically and statically assigned IP resources into different subnets. And, IP Addresses are never managed from within a virtual machine. </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2/24/2023 12:35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7847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public IP addresses, there are two types of SKUs to choose from: Basic and Standard. All public IP addresses created before the introduction of SKUs are Basic SKU public IP addresses. With the introduction of SKUs, you have the option to specify which SKU you would like the public IP address to be.</a:t>
            </a:r>
          </a:p>
          <a:p>
            <a:pPr marL="0" marR="0">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i="0" dirty="0">
                <a:effectLst/>
                <a:latin typeface="Segoe UI" panose="020B0502040204020203" pitchFamily="34" charset="0"/>
              </a:rPr>
              <a:t>SKU</a:t>
            </a:r>
            <a:r>
              <a:rPr lang="en-US" sz="2800" b="0" i="0" dirty="0">
                <a:effectLst/>
                <a:latin typeface="Segoe UI" panose="020B0502040204020203" pitchFamily="34" charset="0"/>
              </a:rPr>
              <a:t>. </a:t>
            </a:r>
            <a:r>
              <a:rPr lang="en-US" sz="4000" b="0" i="0" dirty="0">
                <a:solidFill>
                  <a:srgbClr val="000000"/>
                </a:solidFill>
                <a:effectLst/>
                <a:latin typeface="Segoe UI" panose="020B0502040204020203" pitchFamily="34" charset="0"/>
              </a:rPr>
              <a:t>Basic SKU IPv4 addresses can be upgraded after creation to Standard SKU.</a:t>
            </a:r>
            <a:r>
              <a:rPr lang="en-US" sz="2800" b="0" i="0" dirty="0">
                <a:effectLst/>
                <a:latin typeface="Segoe UI" panose="020B0502040204020203" pitchFamily="34" charset="0"/>
              </a:rPr>
              <a:t>. A standalone virtual machine, virtual machines within an availability set, or virtual machine scale sets can use Basic or Standard SKUs</a:t>
            </a:r>
            <a:r>
              <a:rPr lang="en-US" sz="2800" b="1" i="0" dirty="0">
                <a:effectLst/>
                <a:latin typeface="Segoe UI" panose="020B0502040204020203" pitchFamily="34" charset="0"/>
              </a:rPr>
              <a:t>. Mixing SKUs between virtual machines within availability sets or scale sets or standalone VMs is not allowed.</a:t>
            </a:r>
            <a:endParaRPr lang="en-US" sz="1800" b="1" i="0" dirty="0">
              <a:effectLst/>
              <a:latin typeface="Calibri" panose="020F0502020204030204" pitchFamily="34" charset="0"/>
              <a:cs typeface="Times New Roman" panose="02020603050405020304" pitchFamily="18" charset="0"/>
            </a:endParaRPr>
          </a:p>
          <a:p>
            <a:pPr marL="0" marR="0">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2800" b="1" i="0" dirty="0">
                <a:solidFill>
                  <a:srgbClr val="1A1A1F"/>
                </a:solidFill>
                <a:effectLst/>
                <a:latin typeface="Segoe UI" panose="020B0502040204020203" pitchFamily="34" charset="0"/>
              </a:rPr>
              <a:t>Upgrade to Standard SKU public IP addresses in Azure by 30 September 2025—Basic SKU will be retired: </a:t>
            </a:r>
            <a:r>
              <a:rPr lang="en-US" sz="2800" b="0" i="0" dirty="0">
                <a:solidFill>
                  <a:srgbClr val="1A1A1F"/>
                </a:solidFill>
                <a:effectLst/>
                <a:latin typeface="Segoe UI" panose="020B0502040204020203" pitchFamily="34" charset="0"/>
              </a:rPr>
              <a:t>https://azure.microsoft.com/updates/upgrade-to-standard-sku-public-ip-addresses-in-azure-by-30-september-2025-basic-sku-will-be-retired/</a:t>
            </a:r>
          </a:p>
          <a:p>
            <a:pPr marL="0" marR="0">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Basic SKU</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Basic SKU public IPs can be assigned by using static or dynamic allocation methods. Basic IPs are open by default, so the use of Network security groups is recommended but optional for restricting inbound or outbound traffic.</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Basic public IPs can be assigned to any Azure resource that can be assigned a public IP address, such as network interfaces, VPN gateways, application gateways, and internet-facing load balancers. They do not support availability zone scenarios. You must use a Standard SKU public IP for an availability zone scenario.</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Standard SKU</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Standard SKU public IP addresses always use the static allocation method. Standard IPs are secure by default and closed to inbound traffic. You must explicitly allow inbound traffic by using a network security group.</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Standard IPs can be assigned to network interfaces, Standard public load balancers, application gateways, or VPN gateways. Standard IPs are zone-redundant by default and optionally zonal (they can be created zonal and guaranteed in a specific availability zone).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858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4A30F35A-BAFD-4B2D-AB0B-07BDB81E88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3276" y="448056"/>
            <a:ext cx="1362456" cy="192347"/>
          </a:xfrm>
          <a:prstGeom prst="rect">
            <a:avLst/>
          </a:prstGeom>
        </p:spPr>
      </p:pic>
      <p:sp>
        <p:nvSpPr>
          <p:cNvPr id="3" name="Footer Placeholder 1">
            <a:extLst>
              <a:ext uri="{FF2B5EF4-FFF2-40B4-BE49-F238E27FC236}">
                <a16:creationId xmlns:a16="http://schemas.microsoft.com/office/drawing/2014/main" id="{62B00059-8BDD-4D63-AEED-E873AFF3EAA4}"/>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77788121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354763" y="0"/>
            <a:ext cx="6081712"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34458" y="0"/>
            <a:ext cx="6202018" cy="6994525"/>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733309" y="876893"/>
            <a:ext cx="5251828" cy="5240740"/>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Tree>
    <p:extLst>
      <p:ext uri="{BB962C8B-B14F-4D97-AF65-F5344CB8AC3E}">
        <p14:creationId xmlns:p14="http://schemas.microsoft.com/office/powerpoint/2010/main" val="290730278"/>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264760"/>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27038" y="449263"/>
            <a:ext cx="11568684" cy="655637"/>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40753" y="1104900"/>
            <a:ext cx="11568684" cy="408075"/>
          </a:xfrm>
        </p:spPr>
        <p:txBody>
          <a:bodyPr tIns="45720" rIns="0" bIns="45720"/>
          <a:lstStyle>
            <a:lvl1pPr>
              <a:defRPr sz="2040">
                <a:solidFill>
                  <a:schemeClr val="tx1"/>
                </a:solidFill>
              </a:defRPr>
            </a:lvl1pPr>
          </a:lstStyle>
          <a:p>
            <a:r>
              <a:rPr lang="en-US"/>
              <a:t>Subheading Segoe UI </a:t>
            </a:r>
            <a:r>
              <a:rPr lang="en-US" err="1"/>
              <a:t>Semibold</a:t>
            </a:r>
            <a:r>
              <a:rPr lang="en-US"/>
              <a:t> 20 </a:t>
            </a:r>
            <a:r>
              <a:rPr lang="en-US" err="1"/>
              <a:t>pt</a:t>
            </a:r>
            <a:endParaRPr lang="en-US"/>
          </a:p>
        </p:txBody>
      </p:sp>
      <p:sp>
        <p:nvSpPr>
          <p:cNvPr id="2" name="Footer Placeholder 1">
            <a:extLst>
              <a:ext uri="{FF2B5EF4-FFF2-40B4-BE49-F238E27FC236}">
                <a16:creationId xmlns:a16="http://schemas.microsoft.com/office/drawing/2014/main" id="{64899B17-8D01-4107-A0A6-0451351ABAE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090944151"/>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594936"/>
          </a:xfrm>
        </p:spPr>
        <p:txBody>
          <a:bodyPr/>
          <a:lstStyle>
            <a:lvl1pPr>
              <a:spcBef>
                <a:spcPts val="400"/>
              </a:spcBef>
              <a:spcAft>
                <a:spcPts val="600"/>
              </a:spcAft>
              <a:defRPr sz="2448" b="0">
                <a:latin typeface="+mn-lt"/>
              </a:defRPr>
            </a:lvl1pPr>
            <a:lvl2pPr>
              <a:spcBef>
                <a:spcPts val="400"/>
              </a:spcBef>
              <a:spcAft>
                <a:spcPts val="600"/>
              </a:spcAft>
              <a:defRPr sz="2448">
                <a:latin typeface="+mn-lt"/>
              </a:defRPr>
            </a:lvl2pPr>
            <a:lvl3pPr>
              <a:spcBef>
                <a:spcPts val="400"/>
              </a:spcBef>
              <a:spcAft>
                <a:spcPts val="600"/>
              </a:spcAft>
              <a:defRPr sz="2448" b="0">
                <a:latin typeface="+mn-lt"/>
              </a:defRPr>
            </a:lvl3pPr>
            <a:lvl4pPr>
              <a:spcBef>
                <a:spcPts val="400"/>
              </a:spcBef>
              <a:spcAft>
                <a:spcPts val="600"/>
              </a:spcAft>
              <a:defRPr sz="2448" b="0">
                <a:latin typeface="+mn-lt"/>
              </a:defRPr>
            </a:lvl4pPr>
            <a:lvl5pPr>
              <a:spcBef>
                <a:spcPts val="400"/>
              </a:spcBef>
              <a:spcAft>
                <a:spcPts val="600"/>
              </a:spcAft>
              <a:defRPr sz="2448" b="0">
                <a:latin typeface="+mn-lt"/>
              </a:defRPr>
            </a:lvl5pPr>
          </a:lstStyle>
          <a:p>
            <a:pPr lvl="0"/>
            <a:r>
              <a:rPr lang="en-US" dirty="0"/>
              <a:t>Click to edit Master text styles</a:t>
            </a:r>
          </a:p>
          <a:p>
            <a:pPr lvl="4"/>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830102783"/>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092691"/>
          </a:xfrm>
        </p:spPr>
        <p:txBody>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783436"/>
            <a:ext cx="12436475" cy="7618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27038" y="5913226"/>
            <a:ext cx="11568684" cy="502246"/>
          </a:xfrm>
        </p:spPr>
        <p:txBody>
          <a:bodyPr anchor="ctr"/>
          <a:lstStyle>
            <a:lvl1pPr>
              <a:defRPr sz="204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118332583"/>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354261" y="1485899"/>
            <a:ext cx="5654710"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072796932"/>
      </p:ext>
    </p:extLst>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8"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80" y="1643326"/>
            <a:ext cx="0" cy="229946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406927789"/>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7"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79" y="1643326"/>
            <a:ext cx="0" cy="4654055"/>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638163772"/>
      </p:ext>
    </p:extLst>
  </p:cSld>
  <p:clrMapOvr>
    <a:masterClrMapping/>
  </p:clrMapOvr>
  <p:transition>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54262" y="1485899"/>
            <a:ext cx="5642497"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33791369"/>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3 rows</a:t>
            </a:r>
          </a:p>
        </p:txBody>
      </p:sp>
      <p:sp>
        <p:nvSpPr>
          <p:cNvPr id="5" name="Text Placeholder 4"/>
          <p:cNvSpPr>
            <a:spLocks noGrp="1"/>
          </p:cNvSpPr>
          <p:nvPr>
            <p:ph type="body" sz="quarter" idx="11" hasCustomPrompt="1"/>
          </p:nvPr>
        </p:nvSpPr>
        <p:spPr>
          <a:xfrm>
            <a:off x="4160066" y="1385953"/>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872859"/>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160066" y="4359765"/>
            <a:ext cx="7849372" cy="1248809"/>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137480218"/>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spc="0">
                <a:ln w="3175">
                  <a:noFill/>
                </a:ln>
                <a:solidFill>
                  <a:schemeClr val="tx1"/>
                </a:solidFill>
              </a:defRPr>
            </a:lvl1pPr>
          </a:lstStyle>
          <a:p>
            <a:r>
              <a:rPr lang="en-US"/>
              <a:t>Title</a:t>
            </a:r>
          </a:p>
        </p:txBody>
      </p:sp>
      <p:sp>
        <p:nvSpPr>
          <p:cNvPr id="4" name="Footer Placeholder 1">
            <a:extLst>
              <a:ext uri="{FF2B5EF4-FFF2-40B4-BE49-F238E27FC236}">
                <a16:creationId xmlns:a16="http://schemas.microsoft.com/office/drawing/2014/main" id="{29DBB0C0-C71B-4E00-BC91-2FB053666D41}"/>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071874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4 rows</a:t>
            </a:r>
          </a:p>
        </p:txBody>
      </p:sp>
      <p:sp>
        <p:nvSpPr>
          <p:cNvPr id="5" name="Text Placeholder 4"/>
          <p:cNvSpPr>
            <a:spLocks noGrp="1"/>
          </p:cNvSpPr>
          <p:nvPr>
            <p:ph type="body" sz="quarter" idx="11" hasCustomPrompt="1"/>
          </p:nvPr>
        </p:nvSpPr>
        <p:spPr>
          <a:xfrm>
            <a:off x="4160066" y="1005327"/>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385983"/>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3766638"/>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5147293"/>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93829419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6 rows</a:t>
            </a:r>
          </a:p>
        </p:txBody>
      </p:sp>
      <p:sp>
        <p:nvSpPr>
          <p:cNvPr id="5" name="Text Placeholder 4"/>
          <p:cNvSpPr>
            <a:spLocks noGrp="1"/>
          </p:cNvSpPr>
          <p:nvPr>
            <p:ph type="body" sz="quarter" idx="11" hasCustomPrompt="1"/>
          </p:nvPr>
        </p:nvSpPr>
        <p:spPr>
          <a:xfrm>
            <a:off x="4160066" y="704884"/>
            <a:ext cx="7849372" cy="839022"/>
          </a:xfrm>
        </p:spPr>
        <p:txBody>
          <a:bodyPr vert="horz" wrap="square" lIns="0" tIns="0" rIns="0" bIns="0" rtlCol="0" anchor="ctr">
            <a:noAutofit/>
          </a:bodyPr>
          <a:lstStyle>
            <a:lvl2pPr>
              <a:defRPr lang="en-US" sz="1836" b="0" dirty="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1652182"/>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2599480"/>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160066" y="3546778"/>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44940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6" y="54413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660838461"/>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4160067" y="47563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4" name="Text Placeholder 4"/>
          <p:cNvSpPr>
            <a:spLocks noGrp="1"/>
          </p:cNvSpPr>
          <p:nvPr>
            <p:ph type="body" sz="quarter" idx="15" hasCustomPrompt="1"/>
          </p:nvPr>
        </p:nvSpPr>
        <p:spPr>
          <a:xfrm>
            <a:off x="4160067" y="1240477"/>
            <a:ext cx="7849371" cy="689344"/>
          </a:xfrm>
        </p:spPr>
        <p:txBody>
          <a:bodyPr vert="horz" wrap="square" lIns="0" tIns="0" rIns="0" bIns="0" rtlCol="0" anchor="ctr">
            <a:noAutofit/>
          </a:bodyPr>
          <a:lstStyle>
            <a:lvl2pPr>
              <a:defRPr lang="en-US" sz="1632" b="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6" name="Text Placeholder 4"/>
          <p:cNvSpPr>
            <a:spLocks noGrp="1"/>
          </p:cNvSpPr>
          <p:nvPr>
            <p:ph type="body" sz="quarter" idx="17" hasCustomPrompt="1"/>
          </p:nvPr>
        </p:nvSpPr>
        <p:spPr>
          <a:xfrm>
            <a:off x="4160067" y="2005322"/>
            <a:ext cx="7849371" cy="689344"/>
          </a:xfrm>
        </p:spPr>
        <p:txBody>
          <a:bodyPr vert="horz" wrap="square" lIns="0" tIns="0" rIns="0" bIns="0" rtlCol="0" anchor="ctr">
            <a:noAutofit/>
          </a:bodyPr>
          <a:lstStyle>
            <a:lvl2pPr>
              <a:defRPr lang="en-US" sz="1632" b="0" dirty="0" smtClean="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8" name="Text Placeholder 4"/>
          <p:cNvSpPr>
            <a:spLocks noGrp="1"/>
          </p:cNvSpPr>
          <p:nvPr>
            <p:ph type="body" sz="quarter" idx="19" hasCustomPrompt="1"/>
          </p:nvPr>
        </p:nvSpPr>
        <p:spPr>
          <a:xfrm>
            <a:off x="4160067" y="2770167"/>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20" name="Text Placeholder 4"/>
          <p:cNvSpPr>
            <a:spLocks noGrp="1"/>
          </p:cNvSpPr>
          <p:nvPr>
            <p:ph type="body" sz="quarter" idx="21" hasCustomPrompt="1"/>
          </p:nvPr>
        </p:nvSpPr>
        <p:spPr>
          <a:xfrm>
            <a:off x="4160067" y="353501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7" y="4299857"/>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160067" y="5064702"/>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160067" y="5829550"/>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6550839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1" y="0"/>
            <a:ext cx="2425760"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rIns="0"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3692078" y="475632"/>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4" name="Text Placeholder 4"/>
          <p:cNvSpPr>
            <a:spLocks noGrp="1"/>
          </p:cNvSpPr>
          <p:nvPr>
            <p:ph type="body" sz="quarter" idx="15" hasCustomPrompt="1"/>
          </p:nvPr>
        </p:nvSpPr>
        <p:spPr>
          <a:xfrm>
            <a:off x="3692078" y="1334664"/>
            <a:ext cx="339735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dirty="0"/>
              <a:t>Body copy Segoe UI Regular 14/18. The quick brown fox jumps over the lazy dog. </a:t>
            </a:r>
          </a:p>
        </p:txBody>
      </p:sp>
      <p:sp>
        <p:nvSpPr>
          <p:cNvPr id="16" name="Text Placeholder 4"/>
          <p:cNvSpPr>
            <a:spLocks noGrp="1"/>
          </p:cNvSpPr>
          <p:nvPr>
            <p:ph type="body" sz="quarter" idx="17" hasCustomPrompt="1"/>
          </p:nvPr>
        </p:nvSpPr>
        <p:spPr>
          <a:xfrm>
            <a:off x="3692078" y="2193695"/>
            <a:ext cx="339735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dirty="0"/>
              <a:t>Body copy Segoe UI Regular 14/18. The quick brown fox jumps over the lazy dog. </a:t>
            </a:r>
          </a:p>
        </p:txBody>
      </p:sp>
      <p:sp>
        <p:nvSpPr>
          <p:cNvPr id="18" name="Text Placeholder 4"/>
          <p:cNvSpPr>
            <a:spLocks noGrp="1"/>
          </p:cNvSpPr>
          <p:nvPr>
            <p:ph type="body" sz="quarter" idx="19" hasCustomPrompt="1"/>
          </p:nvPr>
        </p:nvSpPr>
        <p:spPr>
          <a:xfrm>
            <a:off x="3692078" y="3052726"/>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20" name="Text Placeholder 4"/>
          <p:cNvSpPr>
            <a:spLocks noGrp="1"/>
          </p:cNvSpPr>
          <p:nvPr>
            <p:ph type="body" sz="quarter" idx="21" hasCustomPrompt="1"/>
          </p:nvPr>
        </p:nvSpPr>
        <p:spPr>
          <a:xfrm>
            <a:off x="3692078" y="3911758"/>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92078" y="4770789"/>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92078" y="5629818"/>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498259" y="475632"/>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498259" y="1334664"/>
            <a:ext cx="351117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dirty="0"/>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498259" y="2193695"/>
            <a:ext cx="351117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dirty="0"/>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498259" y="3052726"/>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498259" y="3911758"/>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498259" y="4770789"/>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498259" y="5629818"/>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862307414"/>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dirty="0"/>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7752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604644"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27038" y="4801943"/>
            <a:ext cx="3726180"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27038" y="5114661"/>
            <a:ext cx="3726180"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9531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522436"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0073"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80073"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322626"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449752"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307389"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9"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396711662"/>
      </p:ext>
    </p:extLst>
  </p:cSld>
  <p:clrMapOvr>
    <a:masterClrMapping/>
  </p:clrMapOvr>
  <p:transitio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76945"/>
            <a:ext cx="9892145" cy="18195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27039" y="2576945"/>
            <a:ext cx="9374187" cy="1819564"/>
          </a:xfrm>
          <a:prstGeom prst="rect">
            <a:avLst/>
          </a:prstGeom>
          <a:noFill/>
        </p:spPr>
        <p:txBody>
          <a:bodyPr vert="horz" wrap="square" lIns="0" tIns="0" rIns="0" bIns="0" rtlCol="0" anchor="ctr" anchorCtr="0">
            <a:noAutofit/>
          </a:bodyPr>
          <a:lstStyle>
            <a:lvl1pPr>
              <a:defRPr lang="en-US" sz="3672" spc="-50" baseline="0" dirty="0">
                <a:solidFill>
                  <a:schemeClr val="bg1"/>
                </a:solidFill>
              </a:defRPr>
            </a:lvl1pPr>
          </a:lstStyle>
          <a:p>
            <a:pPr marL="0" lvl="0">
              <a:lnSpc>
                <a:spcPts val="5599"/>
              </a:lnSpc>
            </a:pPr>
            <a:r>
              <a:rPr lang="en-US" dirty="0"/>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892145" y="2576945"/>
            <a:ext cx="2124364" cy="1819564"/>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80147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89214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300854" y="2833254"/>
            <a:ext cx="1306946" cy="130694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626039292"/>
      </p:ext>
    </p:extLst>
  </p:cSld>
  <p:clrMapOvr>
    <a:masterClrMapping/>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901"/>
            <a:ext cx="5691187" cy="313904"/>
          </a:xfrm>
          <a:prstGeom prst="rect">
            <a:avLst/>
          </a:prstGeom>
        </p:spPr>
        <p:txBody>
          <a:bodyPr wrap="square" lIns="0" tIns="0" rIns="0" bIns="0">
            <a:spAutoFit/>
          </a:bodyPr>
          <a:lstStyle>
            <a:lvl1pPr marL="0" indent="0">
              <a:lnSpc>
                <a:spcPts val="2400"/>
              </a:lnSpc>
              <a:buNone/>
              <a:defRPr lang="en-US" sz="2040"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27038" y="2204661"/>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523354"/>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27038" y="3701120"/>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4007229"/>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dirty="0"/>
              <a:t>© Copyright Microsoft Corporation. All rights reserved.</a:t>
            </a:r>
          </a:p>
        </p:txBody>
      </p:sp>
    </p:spTree>
    <p:extLst>
      <p:ext uri="{BB962C8B-B14F-4D97-AF65-F5344CB8AC3E}">
        <p14:creationId xmlns:p14="http://schemas.microsoft.com/office/powerpoint/2010/main" val="3397584595"/>
      </p:ext>
    </p:extLst>
  </p:cSld>
  <p:clrMapOvr>
    <a:masterClrMapping/>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899"/>
            <a:ext cx="5691187" cy="376684"/>
          </a:xfrm>
          <a:prstGeom prst="rect">
            <a:avLst/>
          </a:prstGeom>
        </p:spPr>
        <p:txBody>
          <a:bodyPr wrap="square" lIns="0" tIns="0" rIns="0" bIns="0" anchor="t">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314116"/>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27039" y="3129121"/>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334771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27039" y="4162716"/>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27039" y="4381307"/>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27039" y="5196312"/>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27039" y="541490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50127344"/>
      </p:ext>
    </p:extLst>
  </p:cSld>
  <p:clrMapOvr>
    <a:masterClrMapping/>
  </p:clrMapOvr>
  <p:transition>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743525"/>
            <a:ext cx="5691187" cy="376684"/>
          </a:xfrm>
          <a:prstGeom prst="rect">
            <a:avLst/>
          </a:prstGeom>
        </p:spPr>
        <p:txBody>
          <a:bodyPr wrap="square" lIns="0" tIns="0" rIns="0" bIns="0" anchor="b">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50922" y="2312456"/>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50922" y="3127461"/>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50922" y="334605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50922" y="4161057"/>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50922" y="4379647"/>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50922" y="5194653"/>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50922" y="541324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dirty="0"/>
              <a:t>© Copyright Microsoft Corporation. All rights reserved.</a:t>
            </a:r>
          </a:p>
        </p:txBody>
      </p:sp>
    </p:spTree>
    <p:extLst>
      <p:ext uri="{BB962C8B-B14F-4D97-AF65-F5344CB8AC3E}">
        <p14:creationId xmlns:p14="http://schemas.microsoft.com/office/powerpoint/2010/main" val="3504152379"/>
      </p:ext>
    </p:extLst>
  </p:cSld>
  <p:clrMapOvr>
    <a:masterClrMapping/>
  </p:clrMapOvr>
  <p:transitio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11582398" cy="742950"/>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27039" y="2713003"/>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27039" y="4015509"/>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27039" y="5318015"/>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546834348"/>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786020AC-BCCC-4D0F-AC82-1D9E6DCA66C6}"/>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1672388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00029105"/>
      </p:ext>
    </p:extLst>
  </p:cSld>
  <p:clrMapOvr>
    <a:masterClrMapping/>
  </p:clrMapOvr>
  <p:transition>
    <p:fade/>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27038" y="449263"/>
            <a:ext cx="11568684" cy="74295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27039" y="1485902"/>
            <a:ext cx="5516563" cy="627807"/>
          </a:xfrm>
          <a:prstGeom prst="rect">
            <a:avLst/>
          </a:prstGeom>
        </p:spPr>
        <p:txBody>
          <a:bodyPr wrap="square" lIns="0" tIns="0" rIns="0" bIns="0">
            <a:spAutoFit/>
          </a:bodyPr>
          <a:lstStyle>
            <a:lvl1pPr marL="0" indent="0">
              <a:lnSpc>
                <a:spcPts val="2400"/>
              </a:lnSpc>
              <a:buNone/>
              <a:defRPr sz="2448" b="0" i="0" spc="0">
                <a:solidFill>
                  <a:schemeClr val="tx1"/>
                </a:solidFill>
                <a:latin typeface="+mj-lt"/>
              </a:defRPr>
            </a:lvl1pPr>
            <a:lvl2pPr marL="228557" indent="0">
              <a:buNone/>
              <a:defRPr/>
            </a:lvl2pPr>
            <a:lvl3pPr marL="457112" indent="0">
              <a:buNone/>
              <a:defRPr/>
            </a:lvl3pPr>
            <a:lvl4pPr marL="685669" indent="0">
              <a:buNone/>
              <a:defRPr/>
            </a:lvl4pPr>
            <a:lvl5pPr marL="914224" indent="0">
              <a:buNone/>
              <a:defRPr/>
            </a:lvl5pPr>
          </a:lstStyle>
          <a:p>
            <a:pPr lvl="0"/>
            <a:r>
              <a:rPr lang="pt-BR" dirty="0" err="1"/>
              <a:t>Large</a:t>
            </a:r>
            <a:r>
              <a:rPr lang="pt-BR" dirty="0"/>
              <a:t> </a:t>
            </a:r>
            <a:r>
              <a:rPr lang="pt-BR" dirty="0" err="1"/>
              <a:t>subhead</a:t>
            </a:r>
            <a:r>
              <a:rPr lang="pt-BR" dirty="0"/>
              <a:t> Segoe UI </a:t>
            </a:r>
            <a:r>
              <a:rPr lang="pt-BR" dirty="0" err="1"/>
              <a:t>Semibold</a:t>
            </a:r>
            <a:r>
              <a:rPr lang="pt-BR" dirty="0"/>
              <a:t> Regular 20/24</a:t>
            </a:r>
            <a:endParaRPr lang="en-US" dirty="0"/>
          </a:p>
        </p:txBody>
      </p:sp>
      <p:sp>
        <p:nvSpPr>
          <p:cNvPr id="5" name="Text Placeholder 4"/>
          <p:cNvSpPr>
            <a:spLocks noGrp="1"/>
          </p:cNvSpPr>
          <p:nvPr>
            <p:ph type="body" sz="quarter" idx="11" hasCustomPrompt="1"/>
          </p:nvPr>
        </p:nvSpPr>
        <p:spPr>
          <a:xfrm>
            <a:off x="427038" y="2201864"/>
            <a:ext cx="5516562" cy="2385667"/>
          </a:xfrm>
          <a:prstGeom prst="rect">
            <a:avLst/>
          </a:prstGeom>
        </p:spPr>
        <p:txBody>
          <a:bodyPr lIns="0" tIns="45720" rIns="0" bIns="45720"/>
          <a:lstStyle>
            <a:lvl1pPr marL="0" indent="0">
              <a:lnSpc>
                <a:spcPct val="100000"/>
              </a:lnSpc>
              <a:spcBef>
                <a:spcPts val="0"/>
              </a:spcBef>
              <a:spcAft>
                <a:spcPts val="1224"/>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533902" y="597925"/>
            <a:ext cx="7902575" cy="6396601"/>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485450" y="1733551"/>
            <a:ext cx="5951026" cy="4405313"/>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294064677"/>
      </p:ext>
    </p:extLst>
  </p:cSld>
  <p:clrMapOvr>
    <a:masterClrMapping/>
  </p:clrMapOvr>
  <p:transition>
    <p:fade/>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dirty="0"/>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41153" y="598241"/>
            <a:ext cx="11087895" cy="6396284"/>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311400" y="1736726"/>
            <a:ext cx="7813676" cy="4397375"/>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501998162"/>
      </p:ext>
    </p:extLst>
  </p:cSld>
  <p:clrMapOvr>
    <a:masterClrMapping/>
  </p:clrMapOvr>
  <p:transition>
    <p:fade/>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65140" y="1989615"/>
            <a:ext cx="3690933"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65134"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65136" y="6065777"/>
            <a:ext cx="3690937" cy="313904"/>
          </a:xfrm>
          <a:prstGeom prst="rect">
            <a:avLst/>
          </a:prstGeom>
        </p:spPr>
        <p:txBody>
          <a:bodyPr lIns="0" tIns="0" rIns="0" bIns="0"/>
          <a:lstStyle>
            <a:lvl1pPr marL="0" indent="0">
              <a:lnSpc>
                <a:spcPct val="100000"/>
              </a:lnSpc>
              <a:spcBef>
                <a:spcPts val="900"/>
              </a:spcBef>
              <a:buFont typeface="Arial" panose="020B0604020202020204" pitchFamily="34" charset="0"/>
              <a:buNone/>
              <a:defRPr sz="1020"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89439" y="1989615"/>
            <a:ext cx="3679825"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49"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89439"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302625" y="1989615"/>
            <a:ext cx="3695701"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6"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642916927"/>
      </p:ext>
    </p:extLst>
  </p:cSld>
  <p:clrMapOvr>
    <a:masterClrMapping/>
  </p:clrMapOvr>
  <p:transition>
    <p:fade/>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27039" y="3735112"/>
            <a:ext cx="11571287" cy="561372"/>
          </a:xfrm>
          <a:prstGeom prst="rect">
            <a:avLst/>
          </a:prstGeom>
        </p:spPr>
        <p:txBody>
          <a:bodyPr anchor="ctr" anchorCtr="0"/>
          <a:lstStyle>
            <a:lvl1pPr algn="ctr">
              <a:defRPr sz="2448"/>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96070247"/>
      </p:ext>
    </p:extLst>
  </p:cSld>
  <p:clrMapOvr>
    <a:masterClrMapping/>
  </p:clrMapOvr>
  <p:transition>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39740" y="2795445"/>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dirty="0"/>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411644" y="2794000"/>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383550"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355455"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253478"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225384"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197289"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55391754"/>
      </p:ext>
    </p:extLst>
  </p:cSld>
  <p:clrMapOvr>
    <a:masterClrMapping/>
  </p:clrMapOvr>
  <p:transition>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two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lvl="1"/>
            <a:r>
              <a:rPr lang="en-US" dirty="0"/>
              <a:t>Body copy Segoe UI </a:t>
            </a:r>
            <a:r>
              <a:rPr lang="en-US" dirty="0" err="1"/>
              <a:t>Semibold</a:t>
            </a:r>
            <a:r>
              <a:rPr lang="en-US" dirty="0"/>
              <a:t> 20/24. </a:t>
            </a:r>
          </a:p>
          <a:p>
            <a:pPr lvl="1"/>
            <a:r>
              <a:rPr lang="en-US" dirty="0"/>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40754" y="3040062"/>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5"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464672"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859033459"/>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66839113"/>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4075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363318"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28588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63448147"/>
      </p:ext>
    </p:extLst>
  </p:cSld>
  <p:clrMapOvr>
    <a:masterClrMapping/>
  </p:clrMapOvr>
  <p:transition>
    <p:fade/>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72018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3040063"/>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864246924"/>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437295" y="3243000"/>
            <a:ext cx="9070923"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2263AB76-7A3E-4E74-82D1-8A17ECC1479F}"/>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597093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632160212"/>
      </p:ext>
    </p:extLst>
  </p:cSld>
  <p:clrMapOvr>
    <a:masterClrMapping/>
  </p:clrMapOvr>
  <p:transition>
    <p:fad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600201" y="4722156"/>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8209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280088415"/>
      </p:ext>
    </p:extLst>
  </p:cSld>
  <p:clrMapOvr>
    <a:masterClrMapping/>
  </p:clrMapOvr>
  <p:transition>
    <p:fade/>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600201" y="246099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213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600201" y="349633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5568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600201" y="453168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5923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600201" y="5567028"/>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0" y="562786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12556297"/>
      </p:ext>
    </p:extLst>
  </p:cSld>
  <p:clrMapOvr>
    <a:masterClrMapping/>
  </p:clrMapOvr>
  <p:transition>
    <p:fade/>
  </p:transition>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six rows</a:t>
            </a:r>
          </a:p>
        </p:txBody>
      </p:sp>
      <p:sp>
        <p:nvSpPr>
          <p:cNvPr id="5" name="Text Placeholder 4"/>
          <p:cNvSpPr>
            <a:spLocks noGrp="1"/>
          </p:cNvSpPr>
          <p:nvPr>
            <p:ph type="body" sz="quarter" idx="11" hasCustomPrompt="1"/>
          </p:nvPr>
        </p:nvSpPr>
        <p:spPr>
          <a:xfrm>
            <a:off x="1417321" y="1485899"/>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31236" y="2289187"/>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349182"/>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31236" y="315234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212465"/>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31236" y="401550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075748"/>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31236" y="487866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939031"/>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31236" y="5741825"/>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417321" y="5802313"/>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591937375"/>
      </p:ext>
    </p:extLst>
  </p:cSld>
  <p:clrMapOvr>
    <a:masterClrMapping/>
  </p:clrMapOvr>
  <p:transition>
    <p:fade/>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 &amp; two columns</a:t>
            </a:r>
          </a:p>
        </p:txBody>
      </p:sp>
      <p:sp>
        <p:nvSpPr>
          <p:cNvPr id="5" name="Text Placeholder 4"/>
          <p:cNvSpPr>
            <a:spLocks noGrp="1"/>
          </p:cNvSpPr>
          <p:nvPr>
            <p:ph type="body" sz="quarter" idx="11" hasCustomPrompt="1"/>
          </p:nvPr>
        </p:nvSpPr>
        <p:spPr>
          <a:xfrm>
            <a:off x="1600201"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600201"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600201"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527927"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527927"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614244895"/>
      </p:ext>
    </p:extLst>
  </p:cSld>
  <p:clrMapOvr>
    <a:masterClrMapping/>
  </p:clrMapOvr>
  <p:transition>
    <p:fade/>
  </p:transition>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 &amp; two columns</a:t>
            </a:r>
          </a:p>
        </p:txBody>
      </p:sp>
      <p:sp>
        <p:nvSpPr>
          <p:cNvPr id="5" name="Text Placeholder 4"/>
          <p:cNvSpPr>
            <a:spLocks noGrp="1"/>
          </p:cNvSpPr>
          <p:nvPr>
            <p:ph type="body" sz="quarter" idx="11" hasCustomPrompt="1"/>
          </p:nvPr>
        </p:nvSpPr>
        <p:spPr>
          <a:xfrm>
            <a:off x="1600201"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600201"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600201"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600201"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1"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600201"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1"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527927"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527927"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527927"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527925"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527927"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527925"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270486143"/>
      </p:ext>
    </p:extLst>
  </p:cSld>
  <p:clrMapOvr>
    <a:masterClrMapping/>
  </p:clrMapOvr>
  <p:transition>
    <p:fade/>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5690802"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27038" y="2680516"/>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354262" y="2680516"/>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320131" y="1486335"/>
            <a:ext cx="5684547"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354262" y="3737414"/>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354262" y="4794311"/>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354261" y="3603027"/>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354261" y="4659923"/>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14473218"/>
      </p:ext>
    </p:extLst>
  </p:cSld>
  <p:clrMapOvr>
    <a:masterClrMapping/>
  </p:clrMapOvr>
  <p:transition>
    <p:fade/>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27038" y="2680516"/>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89439"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7" name="Text Placeholder 4"/>
          <p:cNvSpPr>
            <a:spLocks noGrp="1"/>
          </p:cNvSpPr>
          <p:nvPr>
            <p:ph type="body" sz="quarter" idx="18" hasCustomPrompt="1"/>
          </p:nvPr>
        </p:nvSpPr>
        <p:spPr>
          <a:xfrm>
            <a:off x="4389439"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24853"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89439"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324853"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89439"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324853"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90011"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90011"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324853"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324853"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517904460"/>
      </p:ext>
    </p:extLst>
  </p:cSld>
  <p:clrMapOvr>
    <a:masterClrMapping/>
  </p:clrMapOvr>
  <p:transition>
    <p:fade/>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7"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457295"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487553"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011769914"/>
      </p:ext>
    </p:extLst>
  </p:cSld>
  <p:clrMapOvr>
    <a:masterClrMapping/>
  </p:clrMapOvr>
  <p:transition>
    <p:fade/>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77211"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127384"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47755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827733"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96685713"/>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hasCustomPrompt="1"/>
          </p:nvPr>
        </p:nvSpPr>
        <p:spPr>
          <a:xfrm>
            <a:off x="600059" y="466302"/>
            <a:ext cx="11239464" cy="439465"/>
          </a:xfrm>
        </p:spPr>
        <p:txBody>
          <a:bodyPr/>
          <a:lstStyle>
            <a:lvl1pPr>
              <a:defRPr sz="2856"/>
            </a:lvl1pPr>
          </a:lstStyle>
          <a:p>
            <a:r>
              <a:rPr lang="en-US" dirty="0"/>
              <a:t>Click to add title</a:t>
            </a:r>
          </a:p>
        </p:txBody>
      </p:sp>
    </p:spTree>
    <p:extLst>
      <p:ext uri="{BB962C8B-B14F-4D97-AF65-F5344CB8AC3E}">
        <p14:creationId xmlns:p14="http://schemas.microsoft.com/office/powerpoint/2010/main" val="1363115450"/>
      </p:ext>
    </p:extLst>
  </p:cSld>
  <p:clrMapOvr>
    <a:masterClrMapping/>
  </p:clrMapOvr>
  <p:transition>
    <p:fade/>
  </p:transition>
  <p:hf hdr="0" dt="0"/>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9345" y="162872"/>
            <a:ext cx="3541112" cy="889108"/>
          </a:xfrm>
          <a:prstGeom prst="rect">
            <a:avLst/>
          </a:prstGeom>
        </p:spPr>
      </p:pic>
    </p:spTree>
    <p:extLst>
      <p:ext uri="{BB962C8B-B14F-4D97-AF65-F5344CB8AC3E}">
        <p14:creationId xmlns:p14="http://schemas.microsoft.com/office/powerpoint/2010/main" val="640796565"/>
      </p:ext>
    </p:extLst>
  </p:cSld>
  <p:clrMapOvr>
    <a:masterClrMapping/>
  </p:clrMapOvr>
  <p:transition>
    <p:fade/>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8" y="1486337"/>
            <a:ext cx="11571694" cy="715644"/>
          </a:xfrm>
          <a:prstGeom prst="rect">
            <a:avLst/>
          </a:prstGeom>
          <a:noFill/>
        </p:spPr>
        <p:txBody>
          <a:bodyPr lIns="0" tIns="0" rIns="0" bIns="182880" anchor="t" anchorCtr="0"/>
          <a:lstStyle>
            <a:lvl1pPr>
              <a:defRPr sz="3264" strike="noStrike" spc="-50" baseline="0">
                <a:solidFill>
                  <a:schemeClr val="bg2"/>
                </a:solidFill>
              </a:defRPr>
            </a:lvl1pPr>
          </a:lstStyle>
          <a:p>
            <a:r>
              <a:rPr lang="en-US" dirty="0"/>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8" y="2201980"/>
            <a:ext cx="11557633" cy="565027"/>
          </a:xfrm>
          <a:prstGeom prst="rect">
            <a:avLst/>
          </a:prstGeom>
        </p:spPr>
        <p:txBody>
          <a:bodyPr/>
          <a:lst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48" kern="1200" spc="-50" baseline="0" dirty="0">
                <a:solidFill>
                  <a:schemeClr val="bg2"/>
                </a:solidFill>
                <a:latin typeface="+mj-lt"/>
                <a:ea typeface="+mn-ea"/>
                <a:cs typeface="+mn-cs"/>
              </a:defRPr>
            </a:lvl1pPr>
            <a:lvl2pPr>
              <a:defRPr sz="1800">
                <a:solidFill>
                  <a:srgbClr val="000000"/>
                </a:solidFill>
              </a:defRPr>
            </a:lvl2pPr>
            <a:lvl3pPr>
              <a:defRPr sz="1399"/>
            </a:lvl3pPr>
            <a:lvl4pPr>
              <a:defRPr sz="1399"/>
            </a:lvl4pPr>
            <a:lvl5pPr>
              <a:defRPr sz="1049"/>
            </a:lvl5pPr>
          </a:lstStyle>
          <a:p>
            <a:pPr lvl="0"/>
            <a:r>
              <a:rPr lang="en-US" dirty="0"/>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5583" y="87431"/>
            <a:ext cx="2432239" cy="1089992"/>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spTree>
    <p:extLst>
      <p:ext uri="{BB962C8B-B14F-4D97-AF65-F5344CB8AC3E}">
        <p14:creationId xmlns:p14="http://schemas.microsoft.com/office/powerpoint/2010/main" val="1906428042"/>
      </p:ext>
    </p:extLst>
  </p:cSld>
  <p:clrMapOvr>
    <a:masterClrMapping/>
  </p:clrMapOvr>
  <p:transition>
    <p:fade/>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531393" y="3976092"/>
            <a:ext cx="2310788" cy="2417747"/>
          </a:xfrm>
          <a:prstGeom prst="rect">
            <a:avLst/>
          </a:prstGeom>
        </p:spPr>
      </p:pic>
    </p:spTree>
    <p:extLst>
      <p:ext uri="{BB962C8B-B14F-4D97-AF65-F5344CB8AC3E}">
        <p14:creationId xmlns:p14="http://schemas.microsoft.com/office/powerpoint/2010/main" val="2195511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sp>
        <p:nvSpPr>
          <p:cNvPr id="9" name="Title 1"/>
          <p:cNvSpPr>
            <a:spLocks noGrp="1"/>
          </p:cNvSpPr>
          <p:nvPr>
            <p:ph type="title" hasCustomPrompt="1"/>
          </p:nvPr>
        </p:nvSpPr>
        <p:spPr>
          <a:xfrm>
            <a:off x="595914" y="2586922"/>
            <a:ext cx="4663678" cy="1017202"/>
          </a:xfrm>
          <a:noFill/>
        </p:spPr>
        <p:txBody>
          <a:bodyPr lIns="0" tIns="0" rIns="0" bIns="0" anchor="b" anchorCtr="0">
            <a:spAutoFit/>
          </a:bodyPr>
          <a:lstStyle>
            <a:lvl1pPr>
              <a:defRPr sz="3672"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4" y="4041282"/>
            <a:ext cx="4663678" cy="313904"/>
          </a:xfrm>
          <a:noFill/>
        </p:spPr>
        <p:txBody>
          <a:bodyPr wrap="square" lIns="0" tIns="0" rIns="0" bIns="0">
            <a:spAutoFit/>
          </a:bodyPr>
          <a:lstStyle>
            <a:lvl1pPr marL="0" indent="0">
              <a:spcBef>
                <a:spcPts val="0"/>
              </a:spcBef>
              <a:buNone/>
              <a:defRPr sz="204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376099" y="816028"/>
            <a:ext cx="5125236" cy="5362469"/>
          </a:xfrm>
          <a:prstGeom prst="rect">
            <a:avLst/>
          </a:prstGeom>
        </p:spPr>
      </p:pic>
    </p:spTree>
    <p:extLst>
      <p:ext uri="{BB962C8B-B14F-4D97-AF65-F5344CB8AC3E}">
        <p14:creationId xmlns:p14="http://schemas.microsoft.com/office/powerpoint/2010/main" val="1353525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4A30F35A-BAFD-4B2D-AB0B-07BDB81E88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3276" y="448056"/>
            <a:ext cx="1362456" cy="192347"/>
          </a:xfrm>
          <a:prstGeom prst="rect">
            <a:avLst/>
          </a:prstGeom>
        </p:spPr>
      </p:pic>
      <p:sp>
        <p:nvSpPr>
          <p:cNvPr id="3" name="Footer Placeholder 1">
            <a:extLst>
              <a:ext uri="{FF2B5EF4-FFF2-40B4-BE49-F238E27FC236}">
                <a16:creationId xmlns:a16="http://schemas.microsoft.com/office/drawing/2014/main" id="{62B00059-8BDD-4D63-AEED-E873AFF3EAA4}"/>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04060093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a:t>Title</a:t>
            </a:r>
          </a:p>
        </p:txBody>
      </p:sp>
      <p:sp>
        <p:nvSpPr>
          <p:cNvPr id="4" name="Footer Placeholder 1">
            <a:extLst>
              <a:ext uri="{FF2B5EF4-FFF2-40B4-BE49-F238E27FC236}">
                <a16:creationId xmlns:a16="http://schemas.microsoft.com/office/drawing/2014/main" id="{F958AD9B-5936-43D4-8B50-A6AB8CD83DAE}"/>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04669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378BC8B2-8B14-472D-8B55-166A192D6D35}"/>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9824601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427039" y="3243000"/>
            <a:ext cx="9240836"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6B80B430-BACC-4E23-9C6B-F7FB683CD9B8}"/>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74568586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4A30F35A-BAFD-4B2D-AB0B-07BDB81E88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6" y="448056"/>
            <a:ext cx="1362456" cy="192347"/>
          </a:xfrm>
          <a:prstGeom prst="rect">
            <a:avLst/>
          </a:prstGeom>
        </p:spPr>
      </p:pic>
      <p:sp>
        <p:nvSpPr>
          <p:cNvPr id="2" name="Footer Placeholder 1">
            <a:extLst>
              <a:ext uri="{FF2B5EF4-FFF2-40B4-BE49-F238E27FC236}">
                <a16:creationId xmlns:a16="http://schemas.microsoft.com/office/drawing/2014/main" id="{3CA44A6B-54BD-4AB4-8D2D-F320F02678F6}"/>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7624262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7038" y="632779"/>
            <a:ext cx="115712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dirty="0"/>
              <a:t>Title</a:t>
            </a:r>
          </a:p>
        </p:txBody>
      </p:sp>
      <p:sp>
        <p:nvSpPr>
          <p:cNvPr id="4" name="Footer Placeholder 1">
            <a:extLst>
              <a:ext uri="{FF2B5EF4-FFF2-40B4-BE49-F238E27FC236}">
                <a16:creationId xmlns:a16="http://schemas.microsoft.com/office/drawing/2014/main" id="{B48AA0CF-DFAD-4DF5-AF33-6EDC3354EC6F}"/>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987630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tx2"/>
                </a:solidFill>
              </a:defRPr>
            </a:lvl1pPr>
          </a:lstStyle>
          <a:p>
            <a:r>
              <a:rPr lang="en-US" dirty="0">
                <a:solidFill>
                  <a:schemeClr val="tx1"/>
                </a:solidFill>
              </a:rPr>
              <a:t>Microsoft Security title</a:t>
            </a:r>
            <a:endParaRPr lang="en-US" dirty="0"/>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3886293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B85E15FC-4FFB-43C7-B139-E2613D72881B}"/>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10323556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96951" y="3243000"/>
            <a:ext cx="9070923"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7A88F767-C524-4EB1-8396-3C478E23A2A1}"/>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0101153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27EF-CE04-4231-BDE7-C4B5967C054A}"/>
              </a:ext>
            </a:extLst>
          </p:cNvPr>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a:extLst>
              <a:ext uri="{FF2B5EF4-FFF2-40B4-BE49-F238E27FC236}">
                <a16:creationId xmlns:a16="http://schemas.microsoft.com/office/drawing/2014/main" id="{E9C8A4AE-8189-4B69-86EE-A27910F222C7}"/>
              </a:ext>
            </a:extLst>
          </p:cNvPr>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a:extLst>
              <a:ext uri="{FF2B5EF4-FFF2-40B4-BE49-F238E27FC236}">
                <a16:creationId xmlns:a16="http://schemas.microsoft.com/office/drawing/2014/main" id="{657A9733-7298-4320-BDAD-D8502184D1C0}"/>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C9AEEFE6-B0A7-4DDE-8404-4222D093F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A998D-E91C-4183-9D63-C8B9BDA8648B}"/>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4107086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4764-22BC-42FC-BEC3-F5C67F411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3190B-1127-441D-8AE7-63769E4C8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3AD91-0894-4324-A0F9-FB2845CB57C9}"/>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76B7190A-ED3D-46C4-B7CD-EFA2BF44A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D8854-BE80-4E38-8AC8-B7C7359E7B62}"/>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310741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D872-ABA1-4EE8-9EBA-65A85E6D227A}"/>
              </a:ext>
            </a:extLst>
          </p:cNvPr>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a:extLst>
              <a:ext uri="{FF2B5EF4-FFF2-40B4-BE49-F238E27FC236}">
                <a16:creationId xmlns:a16="http://schemas.microsoft.com/office/drawing/2014/main" id="{D26EC6C3-5F3E-4D9B-904F-34F3FA47E423}"/>
              </a:ext>
            </a:extLst>
          </p:cNvPr>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DE8609-F8F1-4582-88A1-F63561E94FBD}"/>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A0F836BE-A009-4DDF-B6A1-CFD2DF277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3A3E5-A4CB-436F-92FD-C4CC5FBBF635}"/>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32160481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65A6-ECF7-4687-8104-B5A317D4F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2F235-1B95-4199-A030-4F2DC3377DC6}"/>
              </a:ext>
            </a:extLst>
          </p:cNvPr>
          <p:cNvSpPr>
            <a:spLocks noGrp="1"/>
          </p:cNvSpPr>
          <p:nvPr>
            <p:ph sz="half" idx="1"/>
          </p:nvPr>
        </p:nvSpPr>
        <p:spPr>
          <a:xfrm>
            <a:off x="855008"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593CE-A197-41B9-8D03-48A3663E3D26}"/>
              </a:ext>
            </a:extLst>
          </p:cNvPr>
          <p:cNvSpPr>
            <a:spLocks noGrp="1"/>
          </p:cNvSpPr>
          <p:nvPr>
            <p:ph sz="half" idx="2"/>
          </p:nvPr>
        </p:nvSpPr>
        <p:spPr>
          <a:xfrm>
            <a:off x="6295965"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D3D55-3FEB-4F24-AAD6-16BD7E9296E7}"/>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6" name="Footer Placeholder 5">
            <a:extLst>
              <a:ext uri="{FF2B5EF4-FFF2-40B4-BE49-F238E27FC236}">
                <a16:creationId xmlns:a16="http://schemas.microsoft.com/office/drawing/2014/main" id="{D1D53940-E538-47FB-8FC7-B865B727B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0BA27-FCA0-46D4-8521-645D59BE208E}"/>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186838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F9FB-57C6-49B2-8D5E-99BCD0885EBB}"/>
              </a:ext>
            </a:extLst>
          </p:cNvPr>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5AB85-47E7-4598-A5A3-60652F87CEE1}"/>
              </a:ext>
            </a:extLst>
          </p:cNvPr>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4" name="Content Placeholder 3">
            <a:extLst>
              <a:ext uri="{FF2B5EF4-FFF2-40B4-BE49-F238E27FC236}">
                <a16:creationId xmlns:a16="http://schemas.microsoft.com/office/drawing/2014/main" id="{AC9DB208-7A8C-4675-BFF1-D8F8352B8ED8}"/>
              </a:ext>
            </a:extLst>
          </p:cNvPr>
          <p:cNvSpPr>
            <a:spLocks noGrp="1"/>
          </p:cNvSpPr>
          <p:nvPr>
            <p:ph sz="half" idx="2"/>
          </p:nvPr>
        </p:nvSpPr>
        <p:spPr>
          <a:xfrm>
            <a:off x="856628" y="2554944"/>
            <a:ext cx="5261211"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FE336-9E39-4C2C-95AD-DB18DA173B6F}"/>
              </a:ext>
            </a:extLst>
          </p:cNvPr>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6" name="Content Placeholder 5">
            <a:extLst>
              <a:ext uri="{FF2B5EF4-FFF2-40B4-BE49-F238E27FC236}">
                <a16:creationId xmlns:a16="http://schemas.microsoft.com/office/drawing/2014/main" id="{D07F9C83-E14E-4258-80E3-99294250597B}"/>
              </a:ext>
            </a:extLst>
          </p:cNvPr>
          <p:cNvSpPr>
            <a:spLocks noGrp="1"/>
          </p:cNvSpPr>
          <p:nvPr>
            <p:ph sz="quarter" idx="4"/>
          </p:nvPr>
        </p:nvSpPr>
        <p:spPr>
          <a:xfrm>
            <a:off x="6295965" y="2554944"/>
            <a:ext cx="5287122"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6E62B0-9C25-417D-8159-3CF89ABD0CAB}"/>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8" name="Footer Placeholder 7">
            <a:extLst>
              <a:ext uri="{FF2B5EF4-FFF2-40B4-BE49-F238E27FC236}">
                <a16:creationId xmlns:a16="http://schemas.microsoft.com/office/drawing/2014/main" id="{E321722C-34C4-4C5B-BF0D-F485DBD4B6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6A535-34B8-4744-B28F-F7B5C6C8DE2A}"/>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1875826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B2AE-E183-438B-BF44-6EAA7A9D10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EA3BDB-ACBC-49B4-BADB-062B7935E541}"/>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4" name="Footer Placeholder 3">
            <a:extLst>
              <a:ext uri="{FF2B5EF4-FFF2-40B4-BE49-F238E27FC236}">
                <a16:creationId xmlns:a16="http://schemas.microsoft.com/office/drawing/2014/main" id="{DDF83708-7E4D-4A0B-BF45-87F7C1D63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7BB5B5-660A-41EB-B2EA-D3AED320EDD9}"/>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32337527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20F61-EA14-4A58-9BE8-F2B8EAA95522}"/>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3" name="Footer Placeholder 2">
            <a:extLst>
              <a:ext uri="{FF2B5EF4-FFF2-40B4-BE49-F238E27FC236}">
                <a16:creationId xmlns:a16="http://schemas.microsoft.com/office/drawing/2014/main" id="{0659E151-8D61-4F21-901F-878F5A98DA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1D088-5351-49DB-8C6A-02D87D43C857}"/>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2988292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9167-CDFF-4A45-B3A5-A332E685369C}"/>
              </a:ext>
            </a:extLst>
          </p:cNvPr>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a:extLst>
              <a:ext uri="{FF2B5EF4-FFF2-40B4-BE49-F238E27FC236}">
                <a16:creationId xmlns:a16="http://schemas.microsoft.com/office/drawing/2014/main" id="{F7FC8315-5C8C-426A-81E7-6EC7E04C8AC7}"/>
              </a:ext>
            </a:extLst>
          </p:cNvPr>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0EEB6-7AAD-482E-8EC6-785194C2F416}"/>
              </a:ext>
            </a:extLst>
          </p:cNvPr>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a:extLst>
              <a:ext uri="{FF2B5EF4-FFF2-40B4-BE49-F238E27FC236}">
                <a16:creationId xmlns:a16="http://schemas.microsoft.com/office/drawing/2014/main" id="{02B26CB7-862B-4192-BAF6-8EFAB17CAB93}"/>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6" name="Footer Placeholder 5">
            <a:extLst>
              <a:ext uri="{FF2B5EF4-FFF2-40B4-BE49-F238E27FC236}">
                <a16:creationId xmlns:a16="http://schemas.microsoft.com/office/drawing/2014/main" id="{16F83291-3030-44EE-BE34-BB098DE5B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7C628-C790-4BFF-B71C-CD78C5264BA1}"/>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265801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bg1"/>
                </a:solidFill>
              </a:defRPr>
            </a:lvl1pPr>
          </a:lstStyle>
          <a:p>
            <a:r>
              <a:rPr lang="en-US" dirty="0"/>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chemeClr val="bg1"/>
                </a:solidFill>
              </a:defRPr>
            </a:lvl1pPr>
            <a:lvl2pPr>
              <a:defRPr sz="1800">
                <a:solidFill>
                  <a:srgbClr val="000000"/>
                </a:solidFill>
              </a:defRPr>
            </a:lvl2pPr>
            <a:lvl3pPr>
              <a:defRPr sz="1399"/>
            </a:lvl3pPr>
            <a:lvl4pPr>
              <a:defRPr sz="1399"/>
            </a:lvl4pPr>
            <a:lvl5pPr>
              <a:defRPr sz="1049"/>
            </a:lvl5pPr>
          </a:lstStyle>
          <a:p>
            <a:pPr lvl="0"/>
            <a:r>
              <a:rPr lang="en-US" dirty="0"/>
              <a:t>Author name</a:t>
            </a:r>
            <a:br>
              <a:rPr lang="en-US" dirty="0"/>
            </a:br>
            <a:r>
              <a:rPr lang="en-US" dirty="0"/>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2650293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611F-B152-4D3B-9E95-114A3A6CC646}"/>
              </a:ext>
            </a:extLst>
          </p:cNvPr>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a:extLst>
              <a:ext uri="{FF2B5EF4-FFF2-40B4-BE49-F238E27FC236}">
                <a16:creationId xmlns:a16="http://schemas.microsoft.com/office/drawing/2014/main" id="{46B51F75-137E-460C-A7F5-D387B61B85CB}"/>
              </a:ext>
            </a:extLst>
          </p:cNvPr>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a:extLst>
              <a:ext uri="{FF2B5EF4-FFF2-40B4-BE49-F238E27FC236}">
                <a16:creationId xmlns:a16="http://schemas.microsoft.com/office/drawing/2014/main" id="{FD8920A9-047F-467B-81AA-A6ADAEF2C6DA}"/>
              </a:ext>
            </a:extLst>
          </p:cNvPr>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a:extLst>
              <a:ext uri="{FF2B5EF4-FFF2-40B4-BE49-F238E27FC236}">
                <a16:creationId xmlns:a16="http://schemas.microsoft.com/office/drawing/2014/main" id="{BD9EEE63-2ADC-4411-828C-4550379EADA9}"/>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6" name="Footer Placeholder 5">
            <a:extLst>
              <a:ext uri="{FF2B5EF4-FFF2-40B4-BE49-F238E27FC236}">
                <a16:creationId xmlns:a16="http://schemas.microsoft.com/office/drawing/2014/main" id="{DBF37E1F-495B-4DF3-A3B8-3BE4B082D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02D0F-A64A-4937-8FFA-D00E4C478A07}"/>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3392371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3574-E33F-425C-92D4-1A982989BE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05D2DD-A357-4F90-BE2E-4057E1AA23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171E5-7AF4-464D-B4CC-815D9FB9CCFA}"/>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19A60E83-D955-4617-91AE-50FE5E073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F2274-6032-4EC7-B9C7-4221FCFA458C}"/>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1983598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B33CD-D80E-431D-B9AF-7F7C2E36798F}"/>
              </a:ext>
            </a:extLst>
          </p:cNvPr>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1F5082-DC54-4EBE-9403-3B7187F5A6CF}"/>
              </a:ext>
            </a:extLst>
          </p:cNvPr>
          <p:cNvSpPr>
            <a:spLocks noGrp="1"/>
          </p:cNvSpPr>
          <p:nvPr>
            <p:ph type="body" orient="vert" idx="1"/>
          </p:nvPr>
        </p:nvSpPr>
        <p:spPr>
          <a:xfrm>
            <a:off x="855008" y="372394"/>
            <a:ext cx="7889389" cy="592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A5D38-B390-4238-B225-7ECE62F47D10}"/>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099D2B7F-6B8D-477B-BF2F-6CDC8A765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3233A-09A4-4D57-BD8C-8CA0F5AB7311}"/>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2580907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Title slid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endParaRPr lang="en-US"/>
          </a:p>
        </p:txBody>
      </p:sp>
      <p:pic>
        <p:nvPicPr>
          <p:cNvPr id="11" name="Picture 10" descr="Microsoft Azure logo">
            <a:extLst>
              <a:ext uri="{FF2B5EF4-FFF2-40B4-BE49-F238E27FC236}">
                <a16:creationId xmlns:a16="http://schemas.microsoft.com/office/drawing/2014/main" id="{AFDC29EE-BDE7-4363-B0FC-728521A36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7" y="448057"/>
            <a:ext cx="1362456" cy="192347"/>
          </a:xfrm>
          <a:prstGeom prst="rect">
            <a:avLst/>
          </a:prstGeom>
        </p:spPr>
      </p:pic>
      <p:sp>
        <p:nvSpPr>
          <p:cNvPr id="3" name="Footer Placeholder 1">
            <a:extLst>
              <a:ext uri="{FF2B5EF4-FFF2-40B4-BE49-F238E27FC236}">
                <a16:creationId xmlns:a16="http://schemas.microsoft.com/office/drawing/2014/main" id="{09EF93F2-5375-415F-A57E-76E392E44508}"/>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17787861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Section divi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96952" y="3243001"/>
            <a:ext cx="9070923" cy="508524"/>
          </a:xfrm>
          <a:noFill/>
        </p:spPr>
        <p:txBody>
          <a:bodyPr wrap="square" lIns="0" tIns="0" rIns="0" bIns="0" anchor="ctr" anchorCtr="0">
            <a:spAutoFit/>
          </a:bodyPr>
          <a:lstStyle>
            <a:lvl1pPr algn="l" defTabSz="951121" rtl="0" eaLnBrk="1" latinLnBrk="0" hangingPunct="1">
              <a:lnSpc>
                <a:spcPct val="90000"/>
              </a:lnSpc>
              <a:spcBef>
                <a:spcPct val="0"/>
              </a:spcBef>
              <a:buNone/>
              <a:defRPr lang="en-US" sz="3599"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CAC636FD-8B7A-4800-AB08-3D6AA6585803}"/>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275172053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strike="noStrike">
                <a:solidFill>
                  <a:srgbClr val="000000"/>
                </a:solidFill>
              </a:defRPr>
            </a:lvl1pPr>
          </a:lstStyle>
          <a:p>
            <a:r>
              <a:rPr lang="en-US"/>
              <a:t>Title</a:t>
            </a:r>
          </a:p>
        </p:txBody>
      </p:sp>
      <p:sp>
        <p:nvSpPr>
          <p:cNvPr id="3" name="Footer Placeholder 1">
            <a:extLst>
              <a:ext uri="{FF2B5EF4-FFF2-40B4-BE49-F238E27FC236}">
                <a16:creationId xmlns:a16="http://schemas.microsoft.com/office/drawing/2014/main" id="{321C5BC6-3576-4A3E-899B-09DB91CBC4CB}"/>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316943201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Title slid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endParaRPr lang="en-US"/>
          </a:p>
        </p:txBody>
      </p:sp>
      <p:pic>
        <p:nvPicPr>
          <p:cNvPr id="11" name="Picture 10" descr="Microsoft Azure logo">
            <a:extLst>
              <a:ext uri="{FF2B5EF4-FFF2-40B4-BE49-F238E27FC236}">
                <a16:creationId xmlns:a16="http://schemas.microsoft.com/office/drawing/2014/main" id="{AFDC29EE-BDE7-4363-B0FC-728521A36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7" y="448057"/>
            <a:ext cx="1362456" cy="192347"/>
          </a:xfrm>
          <a:prstGeom prst="rect">
            <a:avLst/>
          </a:prstGeom>
        </p:spPr>
      </p:pic>
      <p:sp>
        <p:nvSpPr>
          <p:cNvPr id="3" name="Footer Placeholder 1">
            <a:extLst>
              <a:ext uri="{FF2B5EF4-FFF2-40B4-BE49-F238E27FC236}">
                <a16:creationId xmlns:a16="http://schemas.microsoft.com/office/drawing/2014/main" id="{09EF93F2-5375-415F-A57E-76E392E44508}"/>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dirty="0"/>
              <a:t>© Copyright Microsoft Corporation. All rights reserved.</a:t>
            </a:r>
          </a:p>
        </p:txBody>
      </p:sp>
    </p:spTree>
    <p:extLst>
      <p:ext uri="{BB962C8B-B14F-4D97-AF65-F5344CB8AC3E}">
        <p14:creationId xmlns:p14="http://schemas.microsoft.com/office/powerpoint/2010/main" val="36722294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96952" y="3243001"/>
            <a:ext cx="9070923" cy="508524"/>
          </a:xfrm>
          <a:noFill/>
        </p:spPr>
        <p:txBody>
          <a:bodyPr wrap="square" lIns="0" tIns="0" rIns="0" bIns="0" anchor="ctr" anchorCtr="0">
            <a:spAutoFit/>
          </a:bodyPr>
          <a:lstStyle>
            <a:lvl1pPr algn="l" defTabSz="951121" rtl="0" eaLnBrk="1" latinLnBrk="0" hangingPunct="1">
              <a:lnSpc>
                <a:spcPct val="90000"/>
              </a:lnSpc>
              <a:spcBef>
                <a:spcPct val="0"/>
              </a:spcBef>
              <a:buNone/>
              <a:defRPr lang="en-US" sz="3599"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7A88F767-C524-4EB1-8396-3C478E23A2A1}"/>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315650207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594" y="472524"/>
            <a:ext cx="11571287" cy="411162"/>
          </a:xfrm>
          <a:prstGeom prst="rect">
            <a:avLst/>
          </a:prstGeom>
        </p:spPr>
        <p:txBody>
          <a:bodyPr wrap="square" lIns="0" tIns="0" rIns="0" bIns="0">
            <a:spAutoFit/>
          </a:bodyPr>
          <a:lstStyle>
            <a:lvl1pPr>
              <a:lnSpc>
                <a:spcPts val="3199"/>
              </a:lnSpc>
              <a:defRPr sz="2800" strike="noStrike">
                <a:solidFill>
                  <a:srgbClr val="000000"/>
                </a:solidFill>
              </a:defRPr>
            </a:lvl1pPr>
          </a:lstStyle>
          <a:p>
            <a:r>
              <a:rPr lang="en-US"/>
              <a:t>Title</a:t>
            </a:r>
          </a:p>
        </p:txBody>
      </p:sp>
      <p:sp>
        <p:nvSpPr>
          <p:cNvPr id="4" name="Footer Placeholder 1">
            <a:extLst>
              <a:ext uri="{FF2B5EF4-FFF2-40B4-BE49-F238E27FC236}">
                <a16:creationId xmlns:a16="http://schemas.microsoft.com/office/drawing/2014/main" id="{B48AA0CF-DFAD-4DF5-AF33-6EDC3354EC6F}"/>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309190842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092691"/>
          </a:xfrm>
        </p:spPr>
        <p:txBody>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userDrawn="1"/>
        </p:nvSpPr>
        <p:spPr>
          <a:xfrm>
            <a:off x="8239165"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8681084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513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sz="918"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9630" y="162871"/>
            <a:ext cx="2688089" cy="889107"/>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Tree>
    <p:extLst>
      <p:ext uri="{BB962C8B-B14F-4D97-AF65-F5344CB8AC3E}">
        <p14:creationId xmlns:p14="http://schemas.microsoft.com/office/powerpoint/2010/main" val="2378404033"/>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511132" y="601150"/>
            <a:ext cx="5785713" cy="5792226"/>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733309" y="876893"/>
            <a:ext cx="5251828" cy="5240740"/>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811065999"/>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8.png"/><Relationship Id="rId5" Type="http://schemas.openxmlformats.org/officeDocument/2006/relationships/theme" Target="../theme/theme3.xml"/><Relationship Id="rId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8.png"/><Relationship Id="rId5" Type="http://schemas.openxmlformats.org/officeDocument/2006/relationships/theme" Target="../theme/theme4.xml"/><Relationship Id="rId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5.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theme" Target="../theme/theme6.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1881724970"/>
      </p:ext>
    </p:extLst>
  </p:cSld>
  <p:clrMap bg1="lt1" tx1="dk1" bg2="lt2" tx2="dk2" accent1="accent1" accent2="accent2" accent3="accent3" accent4="accent4" accent5="accent5" accent6="accent6" hlink="hlink" folHlink="folHlink"/>
  <p:sldLayoutIdLst>
    <p:sldLayoutId id="2147484626" r:id="rId1"/>
    <p:sldLayoutId id="2147484562" r:id="rId2"/>
    <p:sldLayoutId id="2147484556" r:id="rId3"/>
    <p:sldLayoutId id="2147484624" r:id="rId4"/>
    <p:sldLayoutId id="2147484625" r:id="rId5"/>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userDrawn="1">
          <p15:clr>
            <a:srgbClr val="C35EA4"/>
          </p15:clr>
        </p15:guide>
        <p15:guide id="32" pos="1528" userDrawn="1">
          <p15:clr>
            <a:srgbClr val="C35EA4"/>
          </p15:clr>
        </p15:guide>
        <p15:guide id="33" pos="2621" userDrawn="1">
          <p15:clr>
            <a:srgbClr val="C35EA4"/>
          </p15:clr>
        </p15:guide>
        <p15:guide id="34" pos="2765" userDrawn="1">
          <p15:clr>
            <a:srgbClr val="C35EA4"/>
          </p15:clr>
        </p15:guide>
        <p15:guide id="35" pos="3854" userDrawn="1">
          <p15:clr>
            <a:srgbClr val="C35EA4"/>
          </p15:clr>
        </p15:guide>
        <p15:guide id="36" pos="4003" userDrawn="1">
          <p15:clr>
            <a:srgbClr val="C35EA4"/>
          </p15:clr>
        </p15:guide>
        <p15:guide id="37" pos="5083" userDrawn="1">
          <p15:clr>
            <a:srgbClr val="C35EA4"/>
          </p15:clr>
        </p15:guide>
        <p15:guide id="38" pos="5230" userDrawn="1">
          <p15:clr>
            <a:srgbClr val="C35EA4"/>
          </p15:clr>
        </p15:guide>
        <p15:guide id="39" pos="6323" userDrawn="1">
          <p15:clr>
            <a:srgbClr val="C35EA4"/>
          </p15:clr>
        </p15:guide>
        <p15:guide id="40" pos="6469" userDrawn="1">
          <p15:clr>
            <a:srgbClr val="C35EA4"/>
          </p15:clr>
        </p15:guide>
        <p15:guide id="41" pos="269" userDrawn="1">
          <p15:clr>
            <a:srgbClr val="F26B43"/>
          </p15:clr>
        </p15:guide>
        <p15:guide id="42" pos="7565" userDrawn="1">
          <p15:clr>
            <a:srgbClr val="F26B43"/>
          </p15:clr>
        </p15:guide>
        <p15:guide id="43" orient="horz" pos="751" userDrawn="1">
          <p15:clr>
            <a:srgbClr val="5ACBF0"/>
          </p15:clr>
        </p15:guide>
        <p15:guide id="44" orient="horz" pos="1387" userDrawn="1">
          <p15:clr>
            <a:srgbClr val="5ACBF0"/>
          </p15:clr>
        </p15:guide>
        <p15:guide id="45" orient="horz" pos="605" userDrawn="1">
          <p15:clr>
            <a:srgbClr val="5ACBF0"/>
          </p15:clr>
        </p15:guide>
        <p15:guide id="46" orient="horz" pos="1514" userDrawn="1">
          <p15:clr>
            <a:srgbClr val="5ACBF0"/>
          </p15:clr>
        </p15:guide>
        <p15:guide id="47" orient="horz" pos="2130" userDrawn="1">
          <p15:clr>
            <a:srgbClr val="5ACBF0"/>
          </p15:clr>
        </p15:guide>
        <p15:guide id="48" orient="horz" pos="2299" userDrawn="1">
          <p15:clr>
            <a:srgbClr val="5ACBF0"/>
          </p15:clr>
        </p15:guide>
        <p15:guide id="49" orient="horz" pos="283" userDrawn="1">
          <p15:clr>
            <a:srgbClr val="F26B43"/>
          </p15:clr>
        </p15:guide>
        <p15:guide id="50" orient="horz" pos="4123" userDrawn="1">
          <p15:clr>
            <a:srgbClr val="F26B43"/>
          </p15:clr>
        </p15:guide>
        <p15:guide id="51" orient="horz" pos="2891" userDrawn="1">
          <p15:clr>
            <a:srgbClr val="5ACBF0"/>
          </p15:clr>
        </p15:guide>
        <p15:guide id="52" orient="horz" pos="3019" userDrawn="1">
          <p15:clr>
            <a:srgbClr val="5ACBF0"/>
          </p15:clr>
        </p15:guide>
        <p15:guide id="53" orient="horz" pos="3643" userDrawn="1">
          <p15:clr>
            <a:srgbClr val="5ACBF0"/>
          </p15:clr>
        </p15:guide>
        <p15:guide id="54" orient="horz" pos="376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038" y="449263"/>
            <a:ext cx="11568684" cy="693737"/>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27038" y="1485901"/>
            <a:ext cx="11568684" cy="2542619"/>
          </a:xfrm>
          <a:prstGeom prst="rect">
            <a:avLst/>
          </a:prstGeom>
        </p:spPr>
        <p:txBody>
          <a:bodyPr vert="horz" wrap="square" lIns="0" tIns="91440" rIns="146304" bIns="91440" rtlCol="0">
            <a:spAutoFit/>
          </a:bodyPr>
          <a:lstStyle/>
          <a:p>
            <a:pPr lvl="1"/>
            <a:r>
              <a:rPr lang="en-US" dirty="0"/>
              <a:t>Large: subhead Segoe UI Regular 20/24</a:t>
            </a:r>
          </a:p>
          <a:p>
            <a:pPr lvl="2"/>
            <a:r>
              <a:rPr lang="en-US" dirty="0"/>
              <a:t>Medium: paragraph heading Segoe UI </a:t>
            </a:r>
            <a:r>
              <a:rPr lang="en-US" dirty="0" err="1"/>
              <a:t>Semibold</a:t>
            </a:r>
            <a:r>
              <a:rPr lang="en-US" dirty="0"/>
              <a:t> 14/18</a:t>
            </a:r>
          </a:p>
          <a:p>
            <a:pPr lvl="3"/>
            <a:r>
              <a:rPr lang="en-US" dirty="0"/>
              <a:t>Medium: paragraph body copy Segoe UI Regular 14/18</a:t>
            </a:r>
          </a:p>
          <a:p>
            <a:pPr lvl="4"/>
            <a:r>
              <a:rPr lang="en-US" dirty="0"/>
              <a:t>Small: caption heading Segoe UI Bold 10/12</a:t>
            </a:r>
          </a:p>
          <a:p>
            <a:pPr lvl="6"/>
            <a:r>
              <a:rPr lang="en-US" dirty="0"/>
              <a:t>Small: caption body copy Segoe UI Regular 10/12</a:t>
            </a:r>
          </a:p>
          <a:p>
            <a:pPr lvl="6"/>
            <a:endParaRPr lang="en-US" dirty="0"/>
          </a:p>
          <a:p>
            <a:pPr lvl="6"/>
            <a:endParaRPr lang="en-US" dirty="0"/>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298192" y="3219401"/>
            <a:ext cx="6979508" cy="540705"/>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Gray</a:t>
              </a:r>
            </a:p>
            <a:p>
              <a:pPr defTabSz="932293" fontAlgn="base">
                <a:spcBef>
                  <a:spcPct val="0"/>
                </a:spcBef>
                <a:spcAft>
                  <a:spcPts val="100"/>
                </a:spcAft>
              </a:pPr>
              <a:r>
                <a:rPr lang="en-US" sz="600" dirty="0">
                  <a:solidFill>
                    <a:schemeClr val="bg1"/>
                  </a:solidFill>
                  <a:ea typeface="Segoe UI" pitchFamily="34" charset="0"/>
                  <a:cs typeface="Segoe UI" pitchFamily="34" charset="0"/>
                </a:rPr>
                <a:t>R117 G117 B122</a:t>
              </a:r>
            </a:p>
            <a:p>
              <a:pPr defTabSz="932293" fontAlgn="base">
                <a:spcBef>
                  <a:spcPct val="0"/>
                </a:spcBef>
                <a:spcAft>
                  <a:spcPts val="100"/>
                </a:spcAft>
              </a:pPr>
              <a:r>
                <a:rPr lang="en-US" sz="600" dirty="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Blue-Gray</a:t>
              </a:r>
            </a:p>
            <a:p>
              <a:pPr defTabSz="932293" fontAlgn="base">
                <a:spcBef>
                  <a:spcPct val="0"/>
                </a:spcBef>
                <a:spcAft>
                  <a:spcPts val="100"/>
                </a:spcAft>
              </a:pPr>
              <a:r>
                <a:rPr lang="en-US" sz="600" dirty="0">
                  <a:solidFill>
                    <a:schemeClr val="bg1"/>
                  </a:solidFill>
                  <a:ea typeface="Segoe UI" pitchFamily="34" charset="0"/>
                  <a:cs typeface="Segoe UI" pitchFamily="34" charset="0"/>
                </a:rPr>
                <a:t>R36 G58 B94</a:t>
              </a:r>
            </a:p>
            <a:p>
              <a:pPr defTabSz="932293" fontAlgn="base">
                <a:spcBef>
                  <a:spcPct val="0"/>
                </a:spcBef>
                <a:spcAft>
                  <a:spcPts val="100"/>
                </a:spcAft>
              </a:pPr>
              <a:r>
                <a:rPr lang="en-US" sz="600" dirty="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Blue</a:t>
              </a:r>
            </a:p>
            <a:p>
              <a:pPr defTabSz="932293" fontAlgn="base">
                <a:spcBef>
                  <a:spcPct val="0"/>
                </a:spcBef>
                <a:spcAft>
                  <a:spcPts val="100"/>
                </a:spcAft>
              </a:pPr>
              <a:r>
                <a:rPr lang="en-US" sz="600" dirty="0">
                  <a:solidFill>
                    <a:schemeClr val="bg1"/>
                  </a:solidFill>
                  <a:ea typeface="Segoe UI" pitchFamily="34" charset="0"/>
                  <a:cs typeface="Segoe UI" pitchFamily="34" charset="0"/>
                </a:rPr>
                <a:t>R0 G120 B211</a:t>
              </a:r>
            </a:p>
            <a:p>
              <a:pPr defTabSz="932293" fontAlgn="base">
                <a:spcBef>
                  <a:spcPct val="0"/>
                </a:spcBef>
                <a:spcAft>
                  <a:spcPts val="100"/>
                </a:spcAft>
              </a:pPr>
              <a:r>
                <a:rPr lang="en-US" sz="600" dirty="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Black</a:t>
                </a:r>
              </a:p>
              <a:p>
                <a:pPr defTabSz="932293" fontAlgn="base">
                  <a:spcBef>
                    <a:spcPct val="0"/>
                  </a:spcBef>
                  <a:spcAft>
                    <a:spcPts val="100"/>
                  </a:spcAft>
                </a:pPr>
                <a:r>
                  <a:rPr lang="en-US" sz="600" dirty="0">
                    <a:solidFill>
                      <a:schemeClr val="bg1"/>
                    </a:solidFill>
                    <a:ea typeface="Segoe UI" pitchFamily="34" charset="0"/>
                    <a:cs typeface="Segoe UI" pitchFamily="34" charset="0"/>
                  </a:rPr>
                  <a:t>R0 G0 B0</a:t>
                </a:r>
              </a:p>
              <a:p>
                <a:pPr defTabSz="932293" fontAlgn="base">
                  <a:spcBef>
                    <a:spcPct val="0"/>
                  </a:spcBef>
                  <a:spcAft>
                    <a:spcPts val="100"/>
                  </a:spcAft>
                </a:pPr>
                <a:r>
                  <a:rPr lang="en-US" sz="600" dirty="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tx1"/>
                    </a:solidFill>
                    <a:ea typeface="Segoe UI" pitchFamily="34" charset="0"/>
                    <a:cs typeface="Segoe UI" pitchFamily="34" charset="0"/>
                  </a:rPr>
                  <a:t>White</a:t>
                </a:r>
              </a:p>
              <a:p>
                <a:pPr defTabSz="932293" fontAlgn="base">
                  <a:spcBef>
                    <a:spcPct val="0"/>
                  </a:spcBef>
                  <a:spcAft>
                    <a:spcPts val="100"/>
                  </a:spcAft>
                </a:pPr>
                <a:r>
                  <a:rPr lang="en-US" sz="600" dirty="0">
                    <a:solidFill>
                      <a:schemeClr val="tx1"/>
                    </a:solidFill>
                    <a:ea typeface="Segoe UI" pitchFamily="34" charset="0"/>
                    <a:cs typeface="Segoe UI" pitchFamily="34" charset="0"/>
                  </a:rPr>
                  <a:t>R255 G255 B255</a:t>
                </a:r>
              </a:p>
              <a:p>
                <a:pPr defTabSz="932293" fontAlgn="base">
                  <a:spcBef>
                    <a:spcPct val="0"/>
                  </a:spcBef>
                  <a:spcAft>
                    <a:spcPts val="100"/>
                  </a:spcAft>
                </a:pPr>
                <a:r>
                  <a:rPr lang="en-US" sz="600" dirty="0">
                    <a:solidFill>
                      <a:schemeClr val="tx1"/>
                    </a:solidFill>
                    <a:ea typeface="Segoe UI" pitchFamily="34" charset="0"/>
                    <a:cs typeface="Segoe UI" pitchFamily="34" charset="0"/>
                  </a:rPr>
                  <a:t>Hex #FFFFFF</a:t>
                </a:r>
              </a:p>
            </p:txBody>
          </p:sp>
        </p:grpSp>
      </p:grpSp>
      <p:grpSp>
        <p:nvGrpSpPr>
          <p:cNvPr id="11" name="GRID" hidden="1">
            <a:extLst>
              <a:ext uri="{FF2B5EF4-FFF2-40B4-BE49-F238E27FC236}">
                <a16:creationId xmlns:a16="http://schemas.microsoft.com/office/drawing/2014/main" id="{352FBFA5-04E2-47B3-832B-4825C1A63E8C}"/>
              </a:ext>
            </a:extLst>
          </p:cNvPr>
          <p:cNvGrpSpPr/>
          <p:nvPr userDrawn="1"/>
        </p:nvGrpSpPr>
        <p:grpSpPr>
          <a:xfrm>
            <a:off x="0" y="0"/>
            <a:ext cx="12436475" cy="6994525"/>
            <a:chOff x="0" y="0"/>
            <a:chExt cx="12192000" cy="6858000"/>
          </a:xfrm>
        </p:grpSpPr>
        <p:cxnSp>
          <p:nvCxnSpPr>
            <p:cNvPr id="12" name="Straight Connector 11">
              <a:extLst>
                <a:ext uri="{FF2B5EF4-FFF2-40B4-BE49-F238E27FC236}">
                  <a16:creationId xmlns:a16="http://schemas.microsoft.com/office/drawing/2014/main" id="{040BFD74-DEDF-4239-9219-D612FC86FCF9}"/>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C1C0AC-3D7F-4A51-81B9-653301CADA84}"/>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3A83DB-92A3-4FA6-9284-D808B37ECC4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A2F286-4940-4AB0-B639-0BA3B8BF6028}"/>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27BB35-7DC4-4A1F-88AD-A93AE8DB9373}"/>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C6756A-D867-433E-BD4F-8986CAC1F3E9}"/>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531024-1FCB-4780-95A0-2E0A1B01C7E2}"/>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E89355-8266-4518-92A7-5871DEEAC86F}"/>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98360D-575A-4895-BC38-12F6CD9CC651}"/>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2BBABB-B6D4-48EB-A2A4-094DE3A686DF}"/>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A9858-3E67-4DB9-9F37-A19A084AB6E8}"/>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F2EE57-5CCB-431D-896B-04743C021055}"/>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939FEA-4B19-41A4-B620-C507701F7768}"/>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F0A62E-9C5A-436B-9AB8-3912076C9F54}"/>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605062-3684-4D23-BB67-8BE63A3DC822}"/>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7EEB40-D4DC-4629-8438-F0448E1A22F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46153A-E24F-4405-ACA4-430BD67857B3}"/>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D11DA4-4E26-473B-A052-422EE6327CD4}"/>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D98BDF-25F5-4566-B35D-DE9D3984F89C}"/>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7B28E3-1121-4CBE-8170-04C42DF70ED3}"/>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78B483-8596-468D-864D-F705E18D658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39A1DD-3C7C-474D-8E73-C3EF371BF4E1}"/>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CF384F-95CF-4E07-866C-67F87EAAB7EB}"/>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40509E-F0B7-49F6-ABF9-B36A394A4F71}"/>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655C0-B930-4599-9C90-20D90AC3F719}"/>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49B2FE-86D8-4F27-982A-D5465F73393A}"/>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669B4F-87FA-4BA5-94C3-DD732113249E}"/>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109B33-5E7B-4322-9214-4248C344C89F}"/>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AA663B-270E-4F9A-9406-97D68A9D4A85}"/>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B8BA9FC-2BBC-4F6D-9844-8006C06849A1}"/>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4FF488-074C-4EB4-BE9E-32281FB014F2}"/>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E83DEDC-8373-4BB5-901A-1199F8705822}"/>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0632C3-3042-40A8-8A40-D1D18EFD931E}"/>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3B677EF-9429-40D5-90F1-C4CF1BEF2EB0}"/>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3" name=".64 square" hidden="1">
            <a:extLst>
              <a:ext uri="{FF2B5EF4-FFF2-40B4-BE49-F238E27FC236}">
                <a16:creationId xmlns:a16="http://schemas.microsoft.com/office/drawing/2014/main" id="{F3EBAE4A-D850-4AB6-ADA7-73B2FC73F69F}"/>
              </a:ext>
            </a:extLst>
          </p:cNvPr>
          <p:cNvSpPr/>
          <p:nvPr userDrawn="1"/>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
        <p:nvSpPr>
          <p:cNvPr id="54" name=".32 square" hidden="1">
            <a:extLst>
              <a:ext uri="{FF2B5EF4-FFF2-40B4-BE49-F238E27FC236}">
                <a16:creationId xmlns:a16="http://schemas.microsoft.com/office/drawing/2014/main" id="{80CBC987-6FE4-468D-92CA-967EB248BB9D}"/>
              </a:ext>
            </a:extLst>
          </p:cNvPr>
          <p:cNvSpPr/>
          <p:nvPr userDrawn="1"/>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5205029"/>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 id="2147484641" r:id="rId14"/>
    <p:sldLayoutId id="2147484642" r:id="rId15"/>
    <p:sldLayoutId id="2147484643" r:id="rId16"/>
    <p:sldLayoutId id="2147484644" r:id="rId17"/>
    <p:sldLayoutId id="2147484645" r:id="rId18"/>
    <p:sldLayoutId id="2147484646" r:id="rId19"/>
    <p:sldLayoutId id="2147484647" r:id="rId20"/>
    <p:sldLayoutId id="2147484648" r:id="rId21"/>
    <p:sldLayoutId id="2147484649" r:id="rId22"/>
    <p:sldLayoutId id="2147484650" r:id="rId23"/>
    <p:sldLayoutId id="2147484651" r:id="rId24"/>
    <p:sldLayoutId id="2147484652" r:id="rId25"/>
    <p:sldLayoutId id="2147484653" r:id="rId26"/>
    <p:sldLayoutId id="2147484654" r:id="rId27"/>
    <p:sldLayoutId id="2147484655" r:id="rId28"/>
    <p:sldLayoutId id="2147484656" r:id="rId29"/>
    <p:sldLayoutId id="2147484657" r:id="rId30"/>
    <p:sldLayoutId id="2147484658" r:id="rId31"/>
    <p:sldLayoutId id="2147484659" r:id="rId32"/>
    <p:sldLayoutId id="2147484660" r:id="rId33"/>
    <p:sldLayoutId id="2147484661" r:id="rId34"/>
    <p:sldLayoutId id="2147484662" r:id="rId35"/>
    <p:sldLayoutId id="2147484663" r:id="rId36"/>
    <p:sldLayoutId id="2147484664" r:id="rId37"/>
    <p:sldLayoutId id="2147484665" r:id="rId38"/>
    <p:sldLayoutId id="2147484666" r:id="rId39"/>
    <p:sldLayoutId id="2147484667" r:id="rId40"/>
    <p:sldLayoutId id="2147484668" r:id="rId41"/>
    <p:sldLayoutId id="2147484669" r:id="rId42"/>
    <p:sldLayoutId id="2147484670" r:id="rId43"/>
    <p:sldLayoutId id="2147484671" r:id="rId44"/>
    <p:sldLayoutId id="2147484672" r:id="rId45"/>
    <p:sldLayoutId id="2147484673" r:id="rId46"/>
    <p:sldLayoutId id="2147484674" r:id="rId47"/>
    <p:sldLayoutId id="2147484675" r:id="rId48"/>
  </p:sldLayoutIdLst>
  <p:transition>
    <p:fade/>
  </p:transition>
  <p:hf sldNum="0" hdr="0" ftr="0" dt="0"/>
  <p:txStyles>
    <p:titleStyle>
      <a:lvl1pPr algn="l" defTabSz="932563" rtl="0" eaLnBrk="1" latinLnBrk="0" hangingPunct="1">
        <a:lnSpc>
          <a:spcPct val="90000"/>
        </a:lnSpc>
        <a:spcBef>
          <a:spcPct val="0"/>
        </a:spcBef>
        <a:buNone/>
        <a:defRPr lang="en-US" sz="3264"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563" rtl="0" eaLnBrk="1" fontAlgn="auto" latinLnBrk="0" hangingPunct="1">
        <a:lnSpc>
          <a:spcPct val="100000"/>
        </a:lnSpc>
        <a:spcBef>
          <a:spcPts val="400"/>
        </a:spcBef>
        <a:spcAft>
          <a:spcPts val="600"/>
        </a:spcAft>
        <a:buClrTx/>
        <a:buSzPct val="90000"/>
        <a:buFontTx/>
        <a:buNone/>
        <a:tabLst/>
        <a:defRPr sz="2040" kern="1200" spc="0" baseline="0">
          <a:solidFill>
            <a:schemeClr val="tx1"/>
          </a:solidFill>
          <a:latin typeface="+mn-lt"/>
          <a:ea typeface="+mn-ea"/>
          <a:cs typeface="+mn-cs"/>
        </a:defRPr>
      </a:lvl2pPr>
      <a:lvl3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j-lt"/>
          <a:ea typeface="+mn-ea"/>
          <a:cs typeface="+mn-cs"/>
        </a:defRPr>
      </a:lvl3pPr>
      <a:lvl4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n-lt"/>
          <a:ea typeface="+mn-ea"/>
          <a:cs typeface="+mn-cs"/>
        </a:defRPr>
      </a:lvl4pPr>
      <a:lvl5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224" b="1" kern="1200" spc="0" baseline="0">
          <a:solidFill>
            <a:schemeClr val="tx1"/>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400"/>
        </a:spcBef>
        <a:spcAft>
          <a:spcPts val="600"/>
        </a:spcAft>
        <a:buFont typeface="Arial" pitchFamily="34" charset="0"/>
        <a:buNone/>
        <a:defRPr sz="1224"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p15:clr>
            <a:srgbClr val="C35EA4"/>
          </p15:clr>
        </p15:guide>
        <p15:guide id="57" pos="7313">
          <p15:clr>
            <a:srgbClr val="C35EA4"/>
          </p15:clr>
        </p15:guide>
        <p15:guide id="58" orient="horz" pos="369">
          <p15:clr>
            <a:srgbClr val="C35EA4"/>
          </p15:clr>
        </p15:guide>
        <p15:guide id="59" orient="horz" pos="3949">
          <p15:clr>
            <a:srgbClr val="C35EA4"/>
          </p15:clr>
        </p15:guide>
        <p15:guide id="60" orient="horz" pos="184">
          <p15:clr>
            <a:srgbClr val="A4A3A4"/>
          </p15:clr>
        </p15:guide>
        <p15:guide id="61" pos="185">
          <p15:clr>
            <a:srgbClr val="A4A3A4"/>
          </p15:clr>
        </p15:guide>
        <p15:guide id="62" orient="horz" pos="4135">
          <p15:clr>
            <a:srgbClr val="A4A3A4"/>
          </p15:clr>
        </p15:guide>
        <p15:guide id="63"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324813729"/>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2930900273"/>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F1AC5-9E32-4937-A9B7-2E187405CFC2}"/>
              </a:ext>
            </a:extLst>
          </p:cNvPr>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94867-DCA5-4470-824D-5C9D384DFB6B}"/>
              </a:ext>
            </a:extLst>
          </p:cNvPr>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FE5A8-8B21-442C-8ECF-C1EC0700A8EC}"/>
              </a:ext>
            </a:extLst>
          </p:cNvPr>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AB8BD9CF-4928-4E82-85BC-DD4DDF7B27A0}"/>
              </a:ext>
            </a:extLst>
          </p:cNvPr>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D5284D-968C-482E-8AD5-A91D42156141}"/>
              </a:ext>
            </a:extLst>
          </p:cNvPr>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DBC7705A-76BB-4D1D-B485-652370D48091}" type="slidenum">
              <a:rPr lang="en-US" smtClean="0"/>
              <a:t>‹#›</a:t>
            </a:fld>
            <a:endParaRPr lang="en-US"/>
          </a:p>
        </p:txBody>
      </p:sp>
    </p:spTree>
    <p:extLst>
      <p:ext uri="{BB962C8B-B14F-4D97-AF65-F5344CB8AC3E}">
        <p14:creationId xmlns:p14="http://schemas.microsoft.com/office/powerpoint/2010/main" val="2396735318"/>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FF898-DEE1-477D-8ACE-3F1D91FA32C7}"/>
              </a:ext>
            </a:extLst>
          </p:cNvPr>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43AD7-D9EA-42F1-9388-61BAB9C2A6A0}"/>
              </a:ext>
            </a:extLst>
          </p:cNvPr>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73340-414E-47F2-B1A6-BB01CEBC292D}"/>
              </a:ext>
            </a:extLst>
          </p:cNvPr>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637236BE-BE1E-41A4-81E4-12E311102204}" type="datetimeFigureOut">
              <a:rPr lang="en-US" smtClean="0"/>
              <a:t>2/24/2023</a:t>
            </a:fld>
            <a:endParaRPr lang="en-US"/>
          </a:p>
        </p:txBody>
      </p:sp>
      <p:sp>
        <p:nvSpPr>
          <p:cNvPr id="5" name="Footer Placeholder 4">
            <a:extLst>
              <a:ext uri="{FF2B5EF4-FFF2-40B4-BE49-F238E27FC236}">
                <a16:creationId xmlns:a16="http://schemas.microsoft.com/office/drawing/2014/main" id="{4F50716D-66A0-4E9B-AFE8-DFED252AAFD2}"/>
              </a:ext>
            </a:extLst>
          </p:cNvPr>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751632-0E63-450E-9BA6-A4FF0361EED4}"/>
              </a:ext>
            </a:extLst>
          </p:cNvPr>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A4B77433-B1D6-4140-98AE-D060540B36D1}" type="slidenum">
              <a:rPr lang="en-US" smtClean="0"/>
              <a:t>‹#›</a:t>
            </a:fld>
            <a:endParaRPr lang="en-US"/>
          </a:p>
        </p:txBody>
      </p:sp>
    </p:spTree>
    <p:extLst>
      <p:ext uri="{BB962C8B-B14F-4D97-AF65-F5344CB8AC3E}">
        <p14:creationId xmlns:p14="http://schemas.microsoft.com/office/powerpoint/2010/main" val="686719461"/>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55.xml"/><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5.xml"/><Relationship Id="rId6" Type="http://schemas.openxmlformats.org/officeDocument/2006/relationships/image" Target="../media/image38.svg"/><Relationship Id="rId11" Type="http://schemas.openxmlformats.org/officeDocument/2006/relationships/image" Target="../media/image43.sv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55.xml"/><Relationship Id="rId5" Type="http://schemas.openxmlformats.org/officeDocument/2006/relationships/image" Target="../media/image46.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55.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notesSlide" Target="../notesSlides/notesSlide27.xml"/><Relationship Id="rId1" Type="http://schemas.openxmlformats.org/officeDocument/2006/relationships/slideLayout" Target="../slideLayouts/slideLayout55.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1.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0.svg"/><Relationship Id="rId2" Type="http://schemas.openxmlformats.org/officeDocument/2006/relationships/notesSlide" Target="../notesSlides/notesSlide30.xml"/><Relationship Id="rId16" Type="http://schemas.openxmlformats.org/officeDocument/2006/relationships/image" Target="../media/image74.svg"/><Relationship Id="rId1" Type="http://schemas.openxmlformats.org/officeDocument/2006/relationships/slideLayout" Target="../slideLayouts/slideLayout55.xml"/><Relationship Id="rId6" Type="http://schemas.openxmlformats.org/officeDocument/2006/relationships/image" Target="../media/image66.svg"/><Relationship Id="rId11" Type="http://schemas.openxmlformats.org/officeDocument/2006/relationships/image" Target="../media/image69.png"/><Relationship Id="rId5" Type="http://schemas.openxmlformats.org/officeDocument/2006/relationships/image" Target="../media/image65.png"/><Relationship Id="rId15" Type="http://schemas.openxmlformats.org/officeDocument/2006/relationships/image" Target="../media/image73.png"/><Relationship Id="rId10" Type="http://schemas.openxmlformats.org/officeDocument/2006/relationships/image" Target="../media/image38.svg"/><Relationship Id="rId4" Type="http://schemas.openxmlformats.org/officeDocument/2006/relationships/image" Target="../media/image64.svg"/><Relationship Id="rId9" Type="http://schemas.openxmlformats.org/officeDocument/2006/relationships/image" Target="../media/image37.png"/><Relationship Id="rId14" Type="http://schemas.openxmlformats.org/officeDocument/2006/relationships/image" Target="../media/image72.svg"/></Relationships>
</file>

<file path=ppt/slides/_rels/slide3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59.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2.bin"/><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8.svg"/><Relationship Id="rId7" Type="http://schemas.openxmlformats.org/officeDocument/2006/relationships/image" Target="../media/image64.svg"/><Relationship Id="rId2" Type="http://schemas.openxmlformats.org/officeDocument/2006/relationships/image" Target="../media/image67.png"/><Relationship Id="rId1" Type="http://schemas.openxmlformats.org/officeDocument/2006/relationships/slideLayout" Target="../slideLayouts/slideLayout59.xml"/><Relationship Id="rId6" Type="http://schemas.openxmlformats.org/officeDocument/2006/relationships/image" Target="../media/image63.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82.sv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59.xml"/><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svg"/><Relationship Id="rId9" Type="http://schemas.openxmlformats.org/officeDocument/2006/relationships/image" Target="../media/image89.emf"/></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2.xml"/><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43.xml"/><Relationship Id="rId1" Type="http://schemas.openxmlformats.org/officeDocument/2006/relationships/slideLayout" Target="../slideLayouts/slideLayout59.xml"/><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3.bin"/><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096" y="792712"/>
            <a:ext cx="5537012" cy="3618950"/>
          </a:xfrm>
        </p:spPr>
        <p:txBody>
          <a:bodyPr/>
          <a:lstStyle/>
          <a:p>
            <a:r>
              <a:rPr lang="en-US" dirty="0">
                <a:solidFill>
                  <a:schemeClr val="tx1"/>
                </a:solidFill>
                <a:latin typeface="Segoe UI Semibold (Headings)"/>
                <a:cs typeface="Segoe UI"/>
              </a:rPr>
              <a:t>Section 04:</a:t>
            </a:r>
            <a:br>
              <a:rPr lang="en-US" dirty="0">
                <a:latin typeface="Segoe UI Semibold (Headings)"/>
              </a:rPr>
            </a:br>
            <a:r>
              <a:rPr lang="en-GB" dirty="0">
                <a:solidFill>
                  <a:schemeClr val="tx1"/>
                </a:solidFill>
                <a:latin typeface="Segoe UI Semibold (Headings)"/>
                <a:cs typeface="Segoe UI"/>
              </a:rPr>
              <a:t>Virtual Networking</a:t>
            </a:r>
            <a:endParaRPr lang="en-US" dirty="0"/>
          </a:p>
        </p:txBody>
      </p:sp>
    </p:spTree>
    <p:extLst>
      <p:ext uri="{BB962C8B-B14F-4D97-AF65-F5344CB8AC3E}">
        <p14:creationId xmlns:p14="http://schemas.microsoft.com/office/powerpoint/2010/main" val="36358529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1063-0DB0-4EDA-ABCF-A2B8DD594256}"/>
              </a:ext>
            </a:extLst>
          </p:cNvPr>
          <p:cNvSpPr>
            <a:spLocks noGrp="1"/>
          </p:cNvSpPr>
          <p:nvPr>
            <p:ph type="title"/>
          </p:nvPr>
        </p:nvSpPr>
        <p:spPr/>
        <p:txBody>
          <a:bodyPr/>
          <a:lstStyle/>
          <a:p>
            <a:r>
              <a:rPr lang="en-US" dirty="0"/>
              <a:t>Choose the appropriate SKU for a public IP</a:t>
            </a:r>
          </a:p>
        </p:txBody>
      </p:sp>
      <p:sp>
        <p:nvSpPr>
          <p:cNvPr id="4" name="Rectangle 3">
            <a:extLst>
              <a:ext uri="{FF2B5EF4-FFF2-40B4-BE49-F238E27FC236}">
                <a16:creationId xmlns:a16="http://schemas.microsoft.com/office/drawing/2014/main" id="{C70DCB41-FE81-4D74-9F8F-7C00864DA756}"/>
              </a:ext>
              <a:ext uri="{C183D7F6-B498-43B3-948B-1728B52AA6E4}">
                <adec:decorative xmlns:adec="http://schemas.microsoft.com/office/drawing/2017/decorative" val="1"/>
              </a:ext>
            </a:extLst>
          </p:cNvPr>
          <p:cNvSpPr/>
          <p:nvPr/>
        </p:nvSpPr>
        <p:spPr bwMode="auto">
          <a:xfrm>
            <a:off x="427860" y="1192539"/>
            <a:ext cx="11580757" cy="505935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14" name="TextBox 1">
            <a:extLst>
              <a:ext uri="{FF2B5EF4-FFF2-40B4-BE49-F238E27FC236}">
                <a16:creationId xmlns:a16="http://schemas.microsoft.com/office/drawing/2014/main" id="{D1BED6AD-5154-48BE-80D6-1E485C49CB51}"/>
              </a:ext>
            </a:extLst>
          </p:cNvPr>
          <p:cNvSpPr txBox="1"/>
          <p:nvPr/>
        </p:nvSpPr>
        <p:spPr>
          <a:xfrm>
            <a:off x="644211" y="1297534"/>
            <a:ext cx="5605410" cy="4626224"/>
          </a:xfrm>
          <a:prstGeom prst="rect">
            <a:avLst/>
          </a:prstGeom>
          <a:solidFill>
            <a:schemeClr val="bg1">
              <a:lumMod val="95000"/>
            </a:schemeClr>
          </a:solidFill>
        </p:spPr>
        <p:txBody>
          <a:bodyPr wrap="square" lIns="139891" tIns="93260" rIns="139891" bIns="93260"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r>
              <a:rPr lang="en-US" sz="2448" b="1" dirty="0">
                <a:solidFill>
                  <a:prstClr val="black"/>
                </a:solidFill>
                <a:latin typeface="Calibri" panose="020F0502020204030204"/>
              </a:rPr>
              <a:t>Basic SKU</a:t>
            </a:r>
          </a:p>
          <a:p>
            <a:pPr defTabSz="951304"/>
            <a:endParaRPr lang="en-US" sz="2000" b="1" dirty="0">
              <a:solidFill>
                <a:prstClr val="black"/>
              </a:solidFill>
              <a:latin typeface="Calibri" panose="020F0502020204030204"/>
            </a:endParaRPr>
          </a:p>
          <a:p>
            <a:pPr marL="349724" indent="-349724" defTabSz="951304">
              <a:buFont typeface="Arial" panose="020B0604020202020204" pitchFamily="34" charset="0"/>
              <a:buChar char="•"/>
            </a:pPr>
            <a:r>
              <a:rPr lang="en-US" sz="2448" dirty="0">
                <a:solidFill>
                  <a:prstClr val="black"/>
                </a:solidFill>
                <a:latin typeface="Calibri" panose="020F0502020204030204"/>
              </a:rPr>
              <a:t>Assigned with the static or dynamic allocation method </a:t>
            </a:r>
          </a:p>
          <a:p>
            <a:pPr marL="349724" indent="-349724" defTabSz="951304">
              <a:buFont typeface="Arial" panose="020B0604020202020204" pitchFamily="34" charset="0"/>
              <a:buChar char="•"/>
            </a:pPr>
            <a:r>
              <a:rPr lang="en-US" sz="2448" dirty="0">
                <a:solidFill>
                  <a:prstClr val="black"/>
                </a:solidFill>
                <a:latin typeface="Calibri" panose="020F0502020204030204"/>
              </a:rPr>
              <a:t>Open by default. NSGs are recommended but optional </a:t>
            </a:r>
          </a:p>
          <a:p>
            <a:pPr marL="349724" indent="-349724" defTabSz="951304">
              <a:buFont typeface="Arial" panose="020B0604020202020204" pitchFamily="34" charset="0"/>
              <a:buChar char="•"/>
            </a:pPr>
            <a:r>
              <a:rPr lang="en-US" sz="2448" dirty="0">
                <a:solidFill>
                  <a:prstClr val="black"/>
                </a:solidFill>
                <a:latin typeface="Calibri" panose="020F0502020204030204"/>
              </a:rPr>
              <a:t>Assigned to </a:t>
            </a:r>
            <a:r>
              <a:rPr lang="en-US" sz="2448" dirty="0">
                <a:solidFill>
                  <a:prstClr val="black"/>
                </a:solidFill>
                <a:latin typeface="Calibri" panose="020F0502020204030204" pitchFamily="34" charset="0"/>
                <a:cs typeface="Times New Roman" panose="02020603050405020304" pitchFamily="18" charset="0"/>
              </a:rPr>
              <a:t>network interfaces, VPN gateway, public load balancers, or Application Gateways</a:t>
            </a:r>
          </a:p>
          <a:p>
            <a:pPr marL="349724" indent="-349724" defTabSz="951304">
              <a:buFont typeface="Arial" panose="020B0604020202020204" pitchFamily="34" charset="0"/>
              <a:buChar char="•"/>
            </a:pPr>
            <a:r>
              <a:rPr lang="en-US" sz="2448" dirty="0">
                <a:solidFill>
                  <a:prstClr val="black"/>
                </a:solidFill>
                <a:latin typeface="Calibri" panose="020F0502020204030204" pitchFamily="34" charset="0"/>
                <a:cs typeface="Times New Roman" panose="02020603050405020304" pitchFamily="18" charset="0"/>
              </a:rPr>
              <a:t>Don’t support availability zone scenarios</a:t>
            </a:r>
            <a:endParaRPr lang="en-US" sz="2448" dirty="0">
              <a:solidFill>
                <a:prstClr val="black"/>
              </a:solidFill>
              <a:latin typeface="Calibri" panose="020F0502020204030204"/>
            </a:endParaRPr>
          </a:p>
          <a:p>
            <a:pPr marL="349724" indent="-349724" defTabSz="951304">
              <a:buFont typeface="Arial" panose="020B0604020202020204" pitchFamily="34" charset="0"/>
              <a:buChar char="•"/>
            </a:pPr>
            <a:endParaRPr lang="en-US" sz="2000" b="1" dirty="0">
              <a:solidFill>
                <a:prstClr val="black"/>
              </a:solidFill>
              <a:latin typeface="Calibri" panose="020F0502020204030204"/>
            </a:endParaRPr>
          </a:p>
          <a:p>
            <a:pPr defTabSz="951304">
              <a:spcAft>
                <a:spcPts val="1020"/>
              </a:spcAft>
            </a:pPr>
            <a:endParaRPr lang="en-US" sz="1836"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
            <a:extLst>
              <a:ext uri="{FF2B5EF4-FFF2-40B4-BE49-F238E27FC236}">
                <a16:creationId xmlns:a16="http://schemas.microsoft.com/office/drawing/2014/main" id="{FEF90CF9-55F8-44C3-AE4A-4513787C715C}"/>
              </a:ext>
            </a:extLst>
          </p:cNvPr>
          <p:cNvSpPr txBox="1"/>
          <p:nvPr/>
        </p:nvSpPr>
        <p:spPr>
          <a:xfrm>
            <a:off x="6437987" y="1297534"/>
            <a:ext cx="5398320" cy="4626224"/>
          </a:xfrm>
          <a:prstGeom prst="rect">
            <a:avLst/>
          </a:prstGeom>
          <a:solidFill>
            <a:schemeClr val="bg1">
              <a:lumMod val="95000"/>
            </a:schemeClr>
          </a:solidFill>
        </p:spPr>
        <p:txBody>
          <a:bodyPr wrap="square" lIns="139891" tIns="93260" rIns="139891" bIns="93260"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97"/>
            <a:r>
              <a:rPr lang="en-US" sz="2448" b="1" dirty="0">
                <a:solidFill>
                  <a:prstClr val="black"/>
                </a:solidFill>
                <a:latin typeface="Calibri" panose="020F0502020204030204"/>
              </a:rPr>
              <a:t>Standard SKU</a:t>
            </a:r>
          </a:p>
          <a:p>
            <a:pPr defTabSz="932597"/>
            <a:endParaRPr lang="en-US" sz="2000" b="1" dirty="0">
              <a:solidFill>
                <a:prstClr val="black"/>
              </a:solidFill>
              <a:latin typeface="Calibri" panose="020F0502020204030204"/>
            </a:endParaRPr>
          </a:p>
          <a:p>
            <a:pPr marL="349724" indent="-349724" defTabSz="951304">
              <a:buFont typeface="Arial" panose="020B0604020202020204" pitchFamily="34" charset="0"/>
              <a:buChar char="•"/>
            </a:pPr>
            <a:r>
              <a:rPr lang="en-US" sz="2448" dirty="0">
                <a:solidFill>
                  <a:prstClr val="black"/>
                </a:solidFill>
                <a:latin typeface="Calibri" panose="020F0502020204030204"/>
              </a:rPr>
              <a:t>Always use static allocation method</a:t>
            </a:r>
          </a:p>
          <a:p>
            <a:pPr marL="349724" indent="-349724" defTabSz="951304">
              <a:buFont typeface="Arial" panose="020B0604020202020204" pitchFamily="34" charset="0"/>
              <a:buChar char="•"/>
            </a:pPr>
            <a:r>
              <a:rPr lang="en-US" sz="2448" dirty="0">
                <a:solidFill>
                  <a:prstClr val="black"/>
                </a:solidFill>
                <a:latin typeface="Calibri" panose="020F0502020204030204"/>
              </a:rPr>
              <a:t>Secure by default and closed to inbound traffic</a:t>
            </a:r>
          </a:p>
          <a:p>
            <a:pPr marL="349724" indent="-349724" defTabSz="951304">
              <a:buFont typeface="Arial" panose="020B0604020202020204" pitchFamily="34" charset="0"/>
              <a:buChar char="•"/>
            </a:pPr>
            <a:r>
              <a:rPr lang="en-US" sz="2448" dirty="0">
                <a:solidFill>
                  <a:prstClr val="black"/>
                </a:solidFill>
                <a:latin typeface="Calibri" panose="020F0502020204030204"/>
              </a:rPr>
              <a:t>Allow inbound traffic with NSG</a:t>
            </a:r>
          </a:p>
          <a:p>
            <a:pPr marL="349724" indent="-349724" defTabSz="951304">
              <a:buFont typeface="Arial" panose="020B0604020202020204" pitchFamily="34" charset="0"/>
              <a:buChar char="•"/>
            </a:pPr>
            <a:r>
              <a:rPr lang="en-US" sz="2448" dirty="0">
                <a:solidFill>
                  <a:prstClr val="black"/>
                </a:solidFill>
                <a:latin typeface="Calibri" panose="020F0502020204030204"/>
              </a:rPr>
              <a:t>Assigned to network interfaces, standard public load balancers, or Application Gateways</a:t>
            </a:r>
          </a:p>
          <a:p>
            <a:pPr marL="349724" indent="-349724" defTabSz="951304">
              <a:buFont typeface="Arial" panose="020B0604020202020204" pitchFamily="34" charset="0"/>
              <a:buChar char="•"/>
            </a:pPr>
            <a:r>
              <a:rPr lang="en-US" sz="2448" dirty="0">
                <a:solidFill>
                  <a:prstClr val="black"/>
                </a:solidFill>
                <a:latin typeface="Calibri" panose="020F0502020204030204"/>
              </a:rPr>
              <a:t>Can be zone-redundant, zonal, or no-zone </a:t>
            </a:r>
          </a:p>
          <a:p>
            <a:pPr defTabSz="951304">
              <a:spcBef>
                <a:spcPts val="1224"/>
              </a:spcBef>
            </a:pPr>
            <a:endParaRPr lang="en-US" sz="2448" dirty="0">
              <a:solidFill>
                <a:prstClr val="black"/>
              </a:solidFill>
              <a:latin typeface="Calibri" panose="020F0502020204030204"/>
            </a:endParaRPr>
          </a:p>
        </p:txBody>
      </p:sp>
    </p:spTree>
    <p:extLst>
      <p:ext uri="{BB962C8B-B14F-4D97-AF65-F5344CB8AC3E}">
        <p14:creationId xmlns:p14="http://schemas.microsoft.com/office/powerpoint/2010/main" val="34873360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66E9-0060-45DA-BCD8-B002315BCFBD}"/>
              </a:ext>
            </a:extLst>
          </p:cNvPr>
          <p:cNvSpPr>
            <a:spLocks noGrp="1"/>
          </p:cNvSpPr>
          <p:nvPr>
            <p:ph type="title"/>
          </p:nvPr>
        </p:nvSpPr>
        <p:spPr/>
        <p:txBody>
          <a:bodyPr/>
          <a:lstStyle/>
          <a:p>
            <a:r>
              <a:rPr lang="en-US" dirty="0">
                <a:cs typeface="Segoe UI"/>
              </a:rPr>
              <a:t>Create Public IP Addresses</a:t>
            </a:r>
          </a:p>
        </p:txBody>
      </p:sp>
      <p:sp>
        <p:nvSpPr>
          <p:cNvPr id="5" name="Rectangle 4">
            <a:extLst>
              <a:ext uri="{FF2B5EF4-FFF2-40B4-BE49-F238E27FC236}">
                <a16:creationId xmlns:a16="http://schemas.microsoft.com/office/drawing/2014/main" id="{B9242DA4-5145-4B62-AABD-206F9B5F2BBF}"/>
              </a:ext>
            </a:extLst>
          </p:cNvPr>
          <p:cNvSpPr/>
          <p:nvPr/>
        </p:nvSpPr>
        <p:spPr>
          <a:xfrm>
            <a:off x="427036" y="1192213"/>
            <a:ext cx="7358898" cy="7647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Semibold"/>
                <a:ea typeface="+mn-lt"/>
                <a:cs typeface="Segoe UI"/>
              </a:rPr>
              <a:t>Available in IPv4 or IPv6 or both</a:t>
            </a:r>
          </a:p>
        </p:txBody>
      </p:sp>
      <p:sp>
        <p:nvSpPr>
          <p:cNvPr id="9" name="Rectangle 8">
            <a:extLst>
              <a:ext uri="{FF2B5EF4-FFF2-40B4-BE49-F238E27FC236}">
                <a16:creationId xmlns:a16="http://schemas.microsoft.com/office/drawing/2014/main" id="{03F5FE44-5611-4304-B74B-4114F1920D46}"/>
              </a:ext>
            </a:extLst>
          </p:cNvPr>
          <p:cNvSpPr/>
          <p:nvPr/>
        </p:nvSpPr>
        <p:spPr>
          <a:xfrm>
            <a:off x="427036" y="2299708"/>
            <a:ext cx="7358898" cy="7647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Semibold"/>
                <a:ea typeface="+mn-ea"/>
                <a:cs typeface="Segoe UI Semilight"/>
              </a:rPr>
              <a:t>Basic vs Standard SKU  </a:t>
            </a:r>
          </a:p>
        </p:txBody>
      </p:sp>
      <p:sp>
        <p:nvSpPr>
          <p:cNvPr id="14" name="Rectangle 13">
            <a:extLst>
              <a:ext uri="{FF2B5EF4-FFF2-40B4-BE49-F238E27FC236}">
                <a16:creationId xmlns:a16="http://schemas.microsoft.com/office/drawing/2014/main" id="{0483A8CF-CAA0-49F6-B0B3-704BAC5FBA68}"/>
              </a:ext>
            </a:extLst>
          </p:cNvPr>
          <p:cNvSpPr/>
          <p:nvPr/>
        </p:nvSpPr>
        <p:spPr>
          <a:xfrm>
            <a:off x="427036" y="3407203"/>
            <a:ext cx="7358898" cy="7647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Semibold"/>
                <a:ea typeface="+mn-lt"/>
                <a:cs typeface="Segoe UI"/>
              </a:rPr>
              <a:t>Dynamic vs Static</a:t>
            </a:r>
            <a:endParaRPr kumimoji="0" lang="en-US" sz="22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76D520F6-6881-4B8F-86F0-B2EADA22A3E2}"/>
              </a:ext>
            </a:extLst>
          </p:cNvPr>
          <p:cNvSpPr/>
          <p:nvPr/>
        </p:nvSpPr>
        <p:spPr>
          <a:xfrm>
            <a:off x="427036" y="4489544"/>
            <a:ext cx="7358898" cy="7647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Semibold"/>
                <a:ea typeface="+mn-lt"/>
                <a:cs typeface="Segoe UI"/>
              </a:rPr>
              <a:t>Zone redundant (Standard SKU)</a:t>
            </a:r>
          </a:p>
        </p:txBody>
      </p:sp>
      <p:sp>
        <p:nvSpPr>
          <p:cNvPr id="15" name="Rectangle 14">
            <a:extLst>
              <a:ext uri="{FF2B5EF4-FFF2-40B4-BE49-F238E27FC236}">
                <a16:creationId xmlns:a16="http://schemas.microsoft.com/office/drawing/2014/main" id="{EA0560FC-57E5-4F42-9F1A-33CD4FDED8A2}"/>
              </a:ext>
            </a:extLst>
          </p:cNvPr>
          <p:cNvSpPr/>
          <p:nvPr/>
        </p:nvSpPr>
        <p:spPr>
          <a:xfrm>
            <a:off x="427036" y="5597039"/>
            <a:ext cx="7358898" cy="7647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Semibold"/>
                <a:ea typeface="+mn-ea"/>
                <a:cs typeface="Segoe UI Semilight"/>
              </a:rPr>
              <a:t>Range of contiguous addresses available as a prefix</a:t>
            </a:r>
          </a:p>
        </p:txBody>
      </p:sp>
      <p:pic>
        <p:nvPicPr>
          <p:cNvPr id="8" name="Picture 7" descr="Screenshot of the create public IP address">
            <a:extLst>
              <a:ext uri="{FF2B5EF4-FFF2-40B4-BE49-F238E27FC236}">
                <a16:creationId xmlns:a16="http://schemas.microsoft.com/office/drawing/2014/main" id="{1962ED69-FE7E-4C93-8C87-B4DAFD7DBA7C}"/>
              </a:ext>
            </a:extLst>
          </p:cNvPr>
          <p:cNvPicPr>
            <a:picLocks noChangeAspect="1"/>
          </p:cNvPicPr>
          <p:nvPr/>
        </p:nvPicPr>
        <p:blipFill>
          <a:blip r:embed="rId3"/>
          <a:stretch>
            <a:fillRect/>
          </a:stretch>
        </p:blipFill>
        <p:spPr>
          <a:xfrm>
            <a:off x="8097469" y="1495725"/>
            <a:ext cx="3756201" cy="4746025"/>
          </a:xfrm>
          <a:prstGeom prst="rect">
            <a:avLst/>
          </a:prstGeom>
          <a:ln>
            <a:noFill/>
          </a:ln>
        </p:spPr>
      </p:pic>
      <p:sp>
        <p:nvSpPr>
          <p:cNvPr id="6" name="Rectangle 5">
            <a:extLst>
              <a:ext uri="{FF2B5EF4-FFF2-40B4-BE49-F238E27FC236}">
                <a16:creationId xmlns:a16="http://schemas.microsoft.com/office/drawing/2014/main" id="{A01390ED-4A1F-482E-BED1-8BA8D3BC317F}"/>
              </a:ext>
              <a:ext uri="{C183D7F6-B498-43B3-948B-1728B52AA6E4}">
                <adec:decorative xmlns:adec="http://schemas.microsoft.com/office/drawing/2017/decorative" val="1"/>
              </a:ext>
            </a:extLst>
          </p:cNvPr>
          <p:cNvSpPr/>
          <p:nvPr/>
        </p:nvSpPr>
        <p:spPr bwMode="auto">
          <a:xfrm>
            <a:off x="7941701" y="1192213"/>
            <a:ext cx="4067736"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28193831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Associate Public IP Addresses</a:t>
            </a:r>
          </a:p>
        </p:txBody>
      </p:sp>
      <p:graphicFrame>
        <p:nvGraphicFramePr>
          <p:cNvPr id="6" name="Table 5">
            <a:extLst>
              <a:ext uri="{FF2B5EF4-FFF2-40B4-BE49-F238E27FC236}">
                <a16:creationId xmlns:a16="http://schemas.microsoft.com/office/drawing/2014/main" id="{502F9D95-E492-4C4B-AB80-7D143BF9436C}"/>
              </a:ext>
            </a:extLst>
          </p:cNvPr>
          <p:cNvGraphicFramePr>
            <a:graphicFrameLocks noGrp="1"/>
          </p:cNvGraphicFramePr>
          <p:nvPr/>
        </p:nvGraphicFramePr>
        <p:xfrm>
          <a:off x="427038" y="1306514"/>
          <a:ext cx="11582399" cy="3282420"/>
        </p:xfrm>
        <a:graphic>
          <a:graphicData uri="http://schemas.openxmlformats.org/drawingml/2006/table">
            <a:tbl>
              <a:tblPr firstRow="1" firstCol="1" bandRow="1">
                <a:tableStyleId>{2D5ABB26-0587-4C30-8999-92F81FD0307C}</a:tableStyleId>
              </a:tblPr>
              <a:tblGrid>
                <a:gridCol w="3561433">
                  <a:extLst>
                    <a:ext uri="{9D8B030D-6E8A-4147-A177-3AD203B41FA5}">
                      <a16:colId xmlns:a16="http://schemas.microsoft.com/office/drawing/2014/main" val="3174192451"/>
                    </a:ext>
                  </a:extLst>
                </a:gridCol>
                <a:gridCol w="4236555">
                  <a:extLst>
                    <a:ext uri="{9D8B030D-6E8A-4147-A177-3AD203B41FA5}">
                      <a16:colId xmlns:a16="http://schemas.microsoft.com/office/drawing/2014/main" val="2284610204"/>
                    </a:ext>
                  </a:extLst>
                </a:gridCol>
                <a:gridCol w="2006792">
                  <a:extLst>
                    <a:ext uri="{9D8B030D-6E8A-4147-A177-3AD203B41FA5}">
                      <a16:colId xmlns:a16="http://schemas.microsoft.com/office/drawing/2014/main" val="1182798680"/>
                    </a:ext>
                  </a:extLst>
                </a:gridCol>
                <a:gridCol w="1777619">
                  <a:extLst>
                    <a:ext uri="{9D8B030D-6E8A-4147-A177-3AD203B41FA5}">
                      <a16:colId xmlns:a16="http://schemas.microsoft.com/office/drawing/2014/main" val="3457186022"/>
                    </a:ext>
                  </a:extLst>
                </a:gridCol>
              </a:tblGrid>
              <a:tr h="603244">
                <a:tc>
                  <a:txBody>
                    <a:bodyPr/>
                    <a:lstStyle/>
                    <a:p>
                      <a:pPr marL="0" marR="156845">
                        <a:lnSpc>
                          <a:spcPct val="115000"/>
                        </a:lnSpc>
                      </a:pPr>
                      <a:r>
                        <a:rPr lang="en-US" sz="2200">
                          <a:solidFill>
                            <a:schemeClr val="bg1"/>
                          </a:solidFill>
                          <a:effectLst/>
                          <a:latin typeface="+mj-lt"/>
                        </a:rPr>
                        <a:t>Public IP addresses</a:t>
                      </a:r>
                      <a:endParaRPr lang="en-US" sz="2200" b="0">
                        <a:solidFill>
                          <a:schemeClr val="bg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rgbClr val="243A5E"/>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nSpc>
                          <a:spcPct val="115000"/>
                        </a:lnSpc>
                      </a:pPr>
                      <a:r>
                        <a:rPr lang="en-US" sz="2200">
                          <a:solidFill>
                            <a:schemeClr val="bg1"/>
                          </a:solidFill>
                          <a:effectLst/>
                          <a:latin typeface="+mj-lt"/>
                        </a:rPr>
                        <a:t>IP address association</a:t>
                      </a:r>
                      <a:endParaRPr lang="en-US" sz="2200" b="0">
                        <a:solidFill>
                          <a:schemeClr val="bg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nSpc>
                          <a:spcPct val="115000"/>
                        </a:lnSpc>
                      </a:pPr>
                      <a:r>
                        <a:rPr lang="en-US" sz="2200">
                          <a:solidFill>
                            <a:schemeClr val="bg1"/>
                          </a:solidFill>
                          <a:effectLst/>
                          <a:latin typeface="+mj-lt"/>
                        </a:rPr>
                        <a:t>Dynamic</a:t>
                      </a:r>
                      <a:endParaRPr lang="en-US" sz="2200" b="0">
                        <a:solidFill>
                          <a:schemeClr val="bg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nSpc>
                          <a:spcPct val="115000"/>
                        </a:lnSpc>
                      </a:pPr>
                      <a:r>
                        <a:rPr lang="en-US" sz="2200">
                          <a:solidFill>
                            <a:schemeClr val="bg1"/>
                          </a:solidFill>
                          <a:effectLst/>
                          <a:latin typeface="+mj-lt"/>
                        </a:rPr>
                        <a:t>Static</a:t>
                      </a:r>
                      <a:endParaRPr lang="en-US" sz="2200" b="0">
                        <a:solidFill>
                          <a:schemeClr val="bg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rgbClr val="243A5E"/>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extLst>
                  <a:ext uri="{0D108BD9-81ED-4DB2-BD59-A6C34878D82A}">
                    <a16:rowId xmlns:a16="http://schemas.microsoft.com/office/drawing/2014/main" val="3394654805"/>
                  </a:ext>
                </a:extLst>
              </a:tr>
              <a:tr h="669794">
                <a:tc>
                  <a:txBody>
                    <a:bodyPr/>
                    <a:lstStyle/>
                    <a:p>
                      <a:pPr marL="0" marR="156845">
                        <a:lnSpc>
                          <a:spcPct val="115000"/>
                        </a:lnSpc>
                      </a:pPr>
                      <a:r>
                        <a:rPr lang="en-US" sz="2200">
                          <a:effectLst/>
                          <a:latin typeface="+mj-lt"/>
                        </a:rPr>
                        <a:t>Virtual Machine</a:t>
                      </a:r>
                      <a:endParaRPr lang="en-US" sz="2200" b="0">
                        <a:solidFill>
                          <a:schemeClr val="tx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nSpc>
                          <a:spcPct val="115000"/>
                        </a:lnSpc>
                      </a:pPr>
                      <a:r>
                        <a:rPr lang="en-US" sz="2200">
                          <a:effectLst/>
                        </a:rPr>
                        <a:t>NIC</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a:effectLst/>
                        </a:rPr>
                        <a:t>Yes</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a:effectLst/>
                        </a:rPr>
                        <a:t>Yes</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31043496"/>
                  </a:ext>
                </a:extLst>
              </a:tr>
              <a:tr h="669794">
                <a:tc>
                  <a:txBody>
                    <a:bodyPr/>
                    <a:lstStyle/>
                    <a:p>
                      <a:pPr marL="0" marR="156845">
                        <a:lnSpc>
                          <a:spcPct val="115000"/>
                        </a:lnSpc>
                      </a:pPr>
                      <a:r>
                        <a:rPr lang="en-US" sz="2200">
                          <a:effectLst/>
                          <a:latin typeface="+mj-lt"/>
                        </a:rPr>
                        <a:t>Load Balancer</a:t>
                      </a:r>
                      <a:endParaRPr lang="en-US" sz="2200" b="0">
                        <a:solidFill>
                          <a:schemeClr val="tx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nSpc>
                          <a:spcPct val="115000"/>
                        </a:lnSpc>
                      </a:pPr>
                      <a:r>
                        <a:rPr lang="en-US" sz="2200">
                          <a:effectLst/>
                        </a:rPr>
                        <a:t>Front-end configuration</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a:effectLst/>
                        </a:rPr>
                        <a:t>Yes</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a:effectLst/>
                        </a:rPr>
                        <a:t>Yes</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9406885"/>
                  </a:ext>
                </a:extLst>
              </a:tr>
              <a:tr h="669794">
                <a:tc>
                  <a:txBody>
                    <a:bodyPr/>
                    <a:lstStyle/>
                    <a:p>
                      <a:pPr marL="0" marR="156845">
                        <a:lnSpc>
                          <a:spcPct val="115000"/>
                        </a:lnSpc>
                      </a:pPr>
                      <a:r>
                        <a:rPr lang="en-US" sz="2200">
                          <a:effectLst/>
                          <a:latin typeface="+mj-lt"/>
                        </a:rPr>
                        <a:t>VPN Gateway</a:t>
                      </a:r>
                      <a:endParaRPr lang="en-US" sz="2200" b="0">
                        <a:solidFill>
                          <a:schemeClr val="tx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nSpc>
                          <a:spcPct val="115000"/>
                        </a:lnSpc>
                      </a:pPr>
                      <a:r>
                        <a:rPr lang="en-US" sz="2200">
                          <a:effectLst/>
                        </a:rPr>
                        <a:t>Gateway IP configuration</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a:effectLst/>
                        </a:rPr>
                        <a:t>Yes</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dirty="0">
                          <a:effectLst/>
                        </a:rPr>
                        <a:t>Yes*</a:t>
                      </a:r>
                      <a:endParaRPr lang="en-US" sz="2200" b="0" dirty="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85675026"/>
                  </a:ext>
                </a:extLst>
              </a:tr>
              <a:tr h="669794">
                <a:tc>
                  <a:txBody>
                    <a:bodyPr/>
                    <a:lstStyle/>
                    <a:p>
                      <a:pPr marL="0" marR="156845">
                        <a:lnSpc>
                          <a:spcPct val="115000"/>
                        </a:lnSpc>
                      </a:pPr>
                      <a:r>
                        <a:rPr lang="en-US" sz="2200">
                          <a:effectLst/>
                          <a:latin typeface="+mj-lt"/>
                        </a:rPr>
                        <a:t>Application Gateway</a:t>
                      </a:r>
                      <a:endParaRPr lang="en-US" sz="2200" b="0">
                        <a:solidFill>
                          <a:schemeClr val="tx1"/>
                        </a:solidFill>
                        <a:effectLst/>
                        <a:latin typeface="+mj-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nSpc>
                          <a:spcPct val="115000"/>
                        </a:lnSpc>
                      </a:pPr>
                      <a:r>
                        <a:rPr lang="en-US" sz="2200" dirty="0">
                          <a:effectLst/>
                        </a:rPr>
                        <a:t>Front-end configuration</a:t>
                      </a:r>
                      <a:endParaRPr lang="en-US" sz="2200" b="0" dirty="0">
                        <a:solidFill>
                          <a:schemeClr val="tx1"/>
                        </a:solidFill>
                        <a:effectLst/>
                        <a:latin typeface="+mn-lt"/>
                        <a:ea typeface="Times New Roman" panose="02020603050405020304" pitchFamily="18" charset="0"/>
                        <a:cs typeface="Segoe UI Semilight"/>
                      </a:endParaRPr>
                    </a:p>
                  </a:txBody>
                  <a:tcPr marL="137160" marR="13716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a:effectLst/>
                        </a:rPr>
                        <a:t>Yes</a:t>
                      </a:r>
                      <a:endParaRPr lang="en-US" sz="2200" b="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nSpc>
                          <a:spcPct val="115000"/>
                        </a:lnSpc>
                      </a:pPr>
                      <a:r>
                        <a:rPr lang="en-US" sz="2200" dirty="0">
                          <a:effectLst/>
                        </a:rPr>
                        <a:t>Yes*</a:t>
                      </a:r>
                      <a:endParaRPr lang="en-US" sz="2200" b="0" dirty="0">
                        <a:solidFill>
                          <a:schemeClr val="tx1"/>
                        </a:solidFill>
                        <a:effectLst/>
                        <a:latin typeface="+mn-lt"/>
                        <a:ea typeface="Times New Roman" panose="02020603050405020304" pitchFamily="18" charset="0"/>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41467203"/>
                  </a:ext>
                </a:extLst>
              </a:tr>
            </a:tbl>
          </a:graphicData>
        </a:graphic>
      </p:graphicFrame>
      <p:sp>
        <p:nvSpPr>
          <p:cNvPr id="5" name="Text Placeholder 2">
            <a:extLst>
              <a:ext uri="{FF2B5EF4-FFF2-40B4-BE49-F238E27FC236}">
                <a16:creationId xmlns:a16="http://schemas.microsoft.com/office/drawing/2014/main" id="{6B583F85-3C20-4317-AFBB-0E44244A4E2E}"/>
              </a:ext>
            </a:extLst>
          </p:cNvPr>
          <p:cNvSpPr txBox="1">
            <a:spLocks/>
          </p:cNvSpPr>
          <p:nvPr/>
        </p:nvSpPr>
        <p:spPr>
          <a:xfrm>
            <a:off x="427038" y="4815655"/>
            <a:ext cx="11571288" cy="1097280"/>
          </a:xfrm>
          <a:prstGeom prst="rect">
            <a:avLst/>
          </a:prstGeom>
          <a:solidFill>
            <a:schemeClr val="bg1">
              <a:lumMod val="95000"/>
            </a:schemeClr>
          </a:solidFill>
          <a:ln w="6350">
            <a:noFill/>
          </a:ln>
        </p:spPr>
        <p:txBody>
          <a:bodyPr vert="horz" wrap="square" lIns="137160" tIns="91440" rIns="137160" bIns="91440" rtlCol="0" anchor="ctr">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Segoe UI Semilight"/>
              </a:rPr>
              <a:t>A public IP address resource can be associated with virtual machine network interfaces, internet-facing load balancers, VPN gateways, and application gateways</a:t>
            </a:r>
          </a:p>
        </p:txBody>
      </p:sp>
      <p:sp>
        <p:nvSpPr>
          <p:cNvPr id="7" name="Text Placeholder 2">
            <a:extLst>
              <a:ext uri="{FF2B5EF4-FFF2-40B4-BE49-F238E27FC236}">
                <a16:creationId xmlns:a16="http://schemas.microsoft.com/office/drawing/2014/main" id="{157291F9-3B56-4C00-8D20-58D634535BCA}"/>
              </a:ext>
            </a:extLst>
          </p:cNvPr>
          <p:cNvSpPr txBox="1">
            <a:spLocks/>
          </p:cNvSpPr>
          <p:nvPr/>
        </p:nvSpPr>
        <p:spPr>
          <a:xfrm>
            <a:off x="427038" y="6215536"/>
            <a:ext cx="4547014" cy="246221"/>
          </a:xfrm>
          <a:prstGeom prst="rect">
            <a:avLst/>
          </a:prstGeom>
        </p:spPr>
        <p:txBody>
          <a:bodyPr vert="horz" wrap="non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Semilight"/>
              </a:rPr>
              <a:t>*Static IP addresses only available on certain SKUs.</a:t>
            </a:r>
            <a:endParaRPr kumimoji="0" lang="en-US" sz="16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97330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Associate Private IP Addresses</a:t>
            </a:r>
          </a:p>
        </p:txBody>
      </p:sp>
      <p:graphicFrame>
        <p:nvGraphicFramePr>
          <p:cNvPr id="6" name="Table 5">
            <a:extLst>
              <a:ext uri="{FF2B5EF4-FFF2-40B4-BE49-F238E27FC236}">
                <a16:creationId xmlns:a16="http://schemas.microsoft.com/office/drawing/2014/main" id="{01F09E08-26E6-4844-B30B-D091C8CA5746}"/>
              </a:ext>
            </a:extLst>
          </p:cNvPr>
          <p:cNvGraphicFramePr>
            <a:graphicFrameLocks noGrp="1"/>
          </p:cNvGraphicFramePr>
          <p:nvPr/>
        </p:nvGraphicFramePr>
        <p:xfrm>
          <a:off x="427038" y="1306514"/>
          <a:ext cx="11582399" cy="2703382"/>
        </p:xfrm>
        <a:graphic>
          <a:graphicData uri="http://schemas.openxmlformats.org/drawingml/2006/table">
            <a:tbl>
              <a:tblPr firstRow="1" firstCol="1" bandRow="1">
                <a:tableStyleId>{2D5ABB26-0587-4C30-8999-92F81FD0307C}</a:tableStyleId>
              </a:tblPr>
              <a:tblGrid>
                <a:gridCol w="3561433">
                  <a:extLst>
                    <a:ext uri="{9D8B030D-6E8A-4147-A177-3AD203B41FA5}">
                      <a16:colId xmlns:a16="http://schemas.microsoft.com/office/drawing/2014/main" val="3174192451"/>
                    </a:ext>
                  </a:extLst>
                </a:gridCol>
                <a:gridCol w="4236555">
                  <a:extLst>
                    <a:ext uri="{9D8B030D-6E8A-4147-A177-3AD203B41FA5}">
                      <a16:colId xmlns:a16="http://schemas.microsoft.com/office/drawing/2014/main" val="2284610204"/>
                    </a:ext>
                  </a:extLst>
                </a:gridCol>
                <a:gridCol w="2006792">
                  <a:extLst>
                    <a:ext uri="{9D8B030D-6E8A-4147-A177-3AD203B41FA5}">
                      <a16:colId xmlns:a16="http://schemas.microsoft.com/office/drawing/2014/main" val="1182798680"/>
                    </a:ext>
                  </a:extLst>
                </a:gridCol>
                <a:gridCol w="1777619">
                  <a:extLst>
                    <a:ext uri="{9D8B030D-6E8A-4147-A177-3AD203B41FA5}">
                      <a16:colId xmlns:a16="http://schemas.microsoft.com/office/drawing/2014/main" val="3457186022"/>
                    </a:ext>
                  </a:extLst>
                </a:gridCol>
              </a:tblGrid>
              <a:tr h="624199">
                <a:tc>
                  <a:txBody>
                    <a:bodyPr/>
                    <a:lstStyle/>
                    <a:p>
                      <a:pPr marL="0" marR="156845" algn="l" defTabSz="932742" rtl="0" eaLnBrk="1" latinLnBrk="0" hangingPunct="1">
                        <a:lnSpc>
                          <a:spcPct val="115000"/>
                        </a:lnSpc>
                      </a:pPr>
                      <a:r>
                        <a:rPr lang="en-US" sz="2200" kern="1200">
                          <a:solidFill>
                            <a:schemeClr val="bg1"/>
                          </a:solidFill>
                          <a:effectLst/>
                          <a:latin typeface="+mj-lt"/>
                        </a:rPr>
                        <a:t>Private IP Addresses</a:t>
                      </a:r>
                      <a:endParaRPr lang="en-US" sz="2200" b="0" kern="1200">
                        <a:solidFill>
                          <a:schemeClr val="bg1"/>
                        </a:solidFill>
                        <a:effectLst/>
                        <a:latin typeface="+mj-lt"/>
                        <a:ea typeface="+mn-ea"/>
                        <a:cs typeface="Segoe UI Semilight"/>
                      </a:endParaRPr>
                    </a:p>
                  </a:txBody>
                  <a:tcPr marL="137160" marR="137160" marT="91440" marB="91440" anchor="ctr">
                    <a:lnL w="6350" cap="flat" cmpd="sng" algn="ctr">
                      <a:solidFill>
                        <a:srgbClr val="243A5E"/>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gn="l" defTabSz="932742" rtl="0" eaLnBrk="1" latinLnBrk="0" hangingPunct="1">
                        <a:lnSpc>
                          <a:spcPct val="115000"/>
                        </a:lnSpc>
                      </a:pPr>
                      <a:r>
                        <a:rPr lang="en-US" sz="2200" kern="1200">
                          <a:solidFill>
                            <a:schemeClr val="bg1"/>
                          </a:solidFill>
                          <a:effectLst/>
                          <a:latin typeface="+mj-lt"/>
                        </a:rPr>
                        <a:t>IP address association</a:t>
                      </a:r>
                      <a:endParaRPr lang="en-US" sz="2200" b="0" kern="1200">
                        <a:solidFill>
                          <a:schemeClr val="bg1"/>
                        </a:solidFill>
                        <a:effectLst/>
                        <a:latin typeface="+mj-lt"/>
                        <a:ea typeface="+mn-ea"/>
                        <a:cs typeface="Segoe UI Semilight"/>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gn="l" defTabSz="932742" rtl="0" eaLnBrk="1" latinLnBrk="0" hangingPunct="1">
                        <a:lnSpc>
                          <a:spcPct val="115000"/>
                        </a:lnSpc>
                      </a:pPr>
                      <a:r>
                        <a:rPr lang="en-US" sz="2200" kern="1200">
                          <a:solidFill>
                            <a:schemeClr val="bg1"/>
                          </a:solidFill>
                          <a:effectLst/>
                          <a:latin typeface="+mj-lt"/>
                        </a:rPr>
                        <a:t>Dynamic</a:t>
                      </a:r>
                      <a:endParaRPr lang="en-US" sz="2200" b="0" kern="1200">
                        <a:solidFill>
                          <a:schemeClr val="bg1"/>
                        </a:solidFill>
                        <a:effectLst/>
                        <a:latin typeface="+mj-lt"/>
                        <a:ea typeface="+mn-ea"/>
                        <a:cs typeface="Segoe UI Semilight"/>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gn="l" defTabSz="932742" rtl="0" eaLnBrk="1" latinLnBrk="0" hangingPunct="1">
                        <a:lnSpc>
                          <a:spcPct val="115000"/>
                        </a:lnSpc>
                      </a:pPr>
                      <a:r>
                        <a:rPr lang="en-US" sz="2200" kern="1200">
                          <a:solidFill>
                            <a:schemeClr val="bg1"/>
                          </a:solidFill>
                          <a:effectLst/>
                          <a:latin typeface="+mj-lt"/>
                        </a:rPr>
                        <a:t>Static</a:t>
                      </a:r>
                      <a:endParaRPr lang="en-US" sz="2200" b="0" kern="1200">
                        <a:solidFill>
                          <a:schemeClr val="bg1"/>
                        </a:solidFill>
                        <a:effectLst/>
                        <a:latin typeface="+mj-lt"/>
                        <a:ea typeface="+mn-ea"/>
                        <a:cs typeface="Segoe UI Semilight"/>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rgbClr val="243A5E"/>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extLst>
                  <a:ext uri="{0D108BD9-81ED-4DB2-BD59-A6C34878D82A}">
                    <a16:rowId xmlns:a16="http://schemas.microsoft.com/office/drawing/2014/main" val="3394654805"/>
                  </a:ext>
                </a:extLst>
              </a:tr>
              <a:tr h="693061">
                <a:tc>
                  <a:txBody>
                    <a:bodyPr/>
                    <a:lstStyle/>
                    <a:p>
                      <a:pPr marL="0" marR="156845" algn="l" defTabSz="932742" rtl="0" eaLnBrk="1" latinLnBrk="0" hangingPunct="1">
                        <a:lnSpc>
                          <a:spcPct val="115000"/>
                        </a:lnSpc>
                      </a:pPr>
                      <a:r>
                        <a:rPr lang="en-US" sz="2200" kern="1200">
                          <a:effectLst/>
                          <a:latin typeface="+mj-lt"/>
                        </a:rPr>
                        <a:t>Virtual Machine</a:t>
                      </a:r>
                      <a:endParaRPr lang="en-US" sz="2200" b="0" kern="1200">
                        <a:solidFill>
                          <a:schemeClr val="tx1"/>
                        </a:solidFill>
                        <a:effectLst/>
                        <a:latin typeface="+mj-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lnSpc>
                          <a:spcPct val="115000"/>
                        </a:lnSpc>
                      </a:pPr>
                      <a:r>
                        <a:rPr lang="en-US" sz="2200" kern="1200">
                          <a:effectLst/>
                        </a:rPr>
                        <a:t>NIC</a:t>
                      </a:r>
                      <a:endParaRPr lang="en-US" sz="2200" b="0" kern="1200">
                        <a:solidFill>
                          <a:schemeClr val="tx1"/>
                        </a:solidFill>
                        <a:effectLst/>
                        <a:latin typeface="+mn-lt"/>
                        <a:ea typeface="+mn-ea"/>
                        <a:cs typeface="Segoe UI Semilight"/>
                      </a:endParaRPr>
                    </a:p>
                  </a:txBody>
                  <a:tcPr marL="137160" marR="137160" marT="91440" marB="9144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gn="l" defTabSz="932742" rtl="0" eaLnBrk="1" latinLnBrk="0" hangingPunct="1">
                        <a:lnSpc>
                          <a:spcPct val="115000"/>
                        </a:lnSpc>
                      </a:pPr>
                      <a:r>
                        <a:rPr lang="en-US" sz="2200" kern="1200">
                          <a:effectLst/>
                        </a:rPr>
                        <a:t>Yes</a:t>
                      </a:r>
                      <a:endParaRPr lang="en-US" sz="2200" b="0" kern="1200">
                        <a:solidFill>
                          <a:schemeClr val="tx1"/>
                        </a:solidFill>
                        <a:effectLst/>
                        <a:latin typeface="+mn-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gn="l" defTabSz="932742" rtl="0" eaLnBrk="1" latinLnBrk="0" hangingPunct="1">
                        <a:lnSpc>
                          <a:spcPct val="115000"/>
                        </a:lnSpc>
                      </a:pPr>
                      <a:r>
                        <a:rPr lang="en-US" sz="2200" kern="1200">
                          <a:effectLst/>
                        </a:rPr>
                        <a:t>Yes</a:t>
                      </a:r>
                      <a:endParaRPr lang="en-US" sz="2200" b="0" kern="1200">
                        <a:solidFill>
                          <a:schemeClr val="tx1"/>
                        </a:solidFill>
                        <a:effectLst/>
                        <a:latin typeface="+mn-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31043496"/>
                  </a:ext>
                </a:extLst>
              </a:tr>
              <a:tr h="693061">
                <a:tc>
                  <a:txBody>
                    <a:bodyPr/>
                    <a:lstStyle/>
                    <a:p>
                      <a:pPr marL="0" marR="156845" algn="l" defTabSz="932742" rtl="0" eaLnBrk="1" latinLnBrk="0" hangingPunct="1">
                        <a:lnSpc>
                          <a:spcPct val="115000"/>
                        </a:lnSpc>
                      </a:pPr>
                      <a:r>
                        <a:rPr lang="en-US" sz="2200" kern="1200">
                          <a:effectLst/>
                          <a:latin typeface="+mj-lt"/>
                        </a:rPr>
                        <a:t>Internal Load Balancer</a:t>
                      </a:r>
                      <a:endParaRPr lang="en-US" sz="2200" b="0" kern="1200">
                        <a:solidFill>
                          <a:schemeClr val="tx1"/>
                        </a:solidFill>
                        <a:effectLst/>
                        <a:latin typeface="+mj-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lnSpc>
                          <a:spcPct val="115000"/>
                        </a:lnSpc>
                      </a:pPr>
                      <a:r>
                        <a:rPr lang="en-US" sz="2200" kern="1200">
                          <a:effectLst/>
                        </a:rPr>
                        <a:t>Front-end configuration</a:t>
                      </a:r>
                      <a:endParaRPr lang="en-US" sz="2200" b="0" kern="1200">
                        <a:solidFill>
                          <a:schemeClr val="tx1"/>
                        </a:solidFill>
                        <a:effectLst/>
                        <a:latin typeface="+mn-lt"/>
                        <a:ea typeface="+mn-ea"/>
                        <a:cs typeface="Segoe UI Semilight"/>
                      </a:endParaRPr>
                    </a:p>
                  </a:txBody>
                  <a:tcPr marL="137160" marR="137160" marT="91440" marB="9144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gn="l" defTabSz="932742" rtl="0" eaLnBrk="1" latinLnBrk="0" hangingPunct="1">
                        <a:lnSpc>
                          <a:spcPct val="115000"/>
                        </a:lnSpc>
                      </a:pPr>
                      <a:r>
                        <a:rPr lang="en-US" sz="2200" kern="1200" dirty="0">
                          <a:effectLst/>
                        </a:rPr>
                        <a:t>Yes</a:t>
                      </a:r>
                      <a:endParaRPr lang="en-US" sz="2200" b="0" kern="1200" dirty="0">
                        <a:solidFill>
                          <a:schemeClr val="tx1"/>
                        </a:solidFill>
                        <a:effectLst/>
                        <a:latin typeface="+mn-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gn="l" defTabSz="932742" rtl="0" eaLnBrk="1" latinLnBrk="0" hangingPunct="1">
                        <a:lnSpc>
                          <a:spcPct val="115000"/>
                        </a:lnSpc>
                      </a:pPr>
                      <a:r>
                        <a:rPr lang="en-US" sz="2200" kern="1200">
                          <a:effectLst/>
                        </a:rPr>
                        <a:t>Yes</a:t>
                      </a:r>
                      <a:endParaRPr lang="en-US" sz="2200" b="0" kern="1200">
                        <a:solidFill>
                          <a:schemeClr val="tx1"/>
                        </a:solidFill>
                        <a:effectLst/>
                        <a:latin typeface="+mn-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9406885"/>
                  </a:ext>
                </a:extLst>
              </a:tr>
              <a:tr h="693061">
                <a:tc>
                  <a:txBody>
                    <a:bodyPr/>
                    <a:lstStyle/>
                    <a:p>
                      <a:pPr marL="0" marR="156845" algn="l" defTabSz="932742" rtl="0" eaLnBrk="1" latinLnBrk="0" hangingPunct="1">
                        <a:lnSpc>
                          <a:spcPct val="115000"/>
                        </a:lnSpc>
                      </a:pPr>
                      <a:r>
                        <a:rPr lang="en-US" sz="2200" kern="1200">
                          <a:effectLst/>
                          <a:latin typeface="+mj-lt"/>
                        </a:rPr>
                        <a:t>Application Gateway</a:t>
                      </a:r>
                      <a:endParaRPr lang="en-US" sz="2200" b="0" kern="1200">
                        <a:solidFill>
                          <a:schemeClr val="tx1"/>
                        </a:solidFill>
                        <a:effectLst/>
                        <a:latin typeface="+mj-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lnSpc>
                          <a:spcPct val="115000"/>
                        </a:lnSpc>
                      </a:pPr>
                      <a:r>
                        <a:rPr lang="en-US" sz="2200" kern="1200">
                          <a:effectLst/>
                        </a:rPr>
                        <a:t>Front-end configuration</a:t>
                      </a:r>
                      <a:endParaRPr lang="en-US" sz="2200" b="0" kern="1200">
                        <a:solidFill>
                          <a:schemeClr val="tx1"/>
                        </a:solidFill>
                        <a:effectLst/>
                        <a:latin typeface="+mn-lt"/>
                        <a:ea typeface="+mn-ea"/>
                        <a:cs typeface="Segoe UI Semilight"/>
                      </a:endParaRPr>
                    </a:p>
                  </a:txBody>
                  <a:tcPr marL="137160" marR="137160" marT="91440" marB="9144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gn="l" defTabSz="932742" rtl="0" eaLnBrk="1" latinLnBrk="0" hangingPunct="1">
                        <a:lnSpc>
                          <a:spcPct val="115000"/>
                        </a:lnSpc>
                      </a:pPr>
                      <a:r>
                        <a:rPr lang="en-US" sz="2200" kern="1200">
                          <a:effectLst/>
                        </a:rPr>
                        <a:t>Yes</a:t>
                      </a:r>
                      <a:endParaRPr lang="en-US" sz="2200" b="0" kern="1200">
                        <a:solidFill>
                          <a:schemeClr val="tx1"/>
                        </a:solidFill>
                        <a:effectLst/>
                        <a:latin typeface="+mn-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156845" algn="l" defTabSz="932742" rtl="0" eaLnBrk="1" latinLnBrk="0" hangingPunct="1">
                        <a:lnSpc>
                          <a:spcPct val="115000"/>
                        </a:lnSpc>
                      </a:pPr>
                      <a:r>
                        <a:rPr lang="en-US" sz="2200" kern="1200" dirty="0">
                          <a:effectLst/>
                        </a:rPr>
                        <a:t>Yes</a:t>
                      </a:r>
                      <a:endParaRPr lang="en-US" sz="2200" b="0" kern="1200" dirty="0">
                        <a:solidFill>
                          <a:schemeClr val="tx1"/>
                        </a:solidFill>
                        <a:effectLst/>
                        <a:latin typeface="+mn-lt"/>
                        <a:ea typeface="+mn-ea"/>
                        <a:cs typeface="Segoe UI Semilight"/>
                      </a:endParaRPr>
                    </a:p>
                  </a:txBody>
                  <a:tcPr marL="137160" marR="137160"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85675026"/>
                  </a:ext>
                </a:extLst>
              </a:tr>
            </a:tbl>
          </a:graphicData>
        </a:graphic>
      </p:graphicFrame>
      <p:sp>
        <p:nvSpPr>
          <p:cNvPr id="11" name="Text Placeholder 2">
            <a:extLst>
              <a:ext uri="{FF2B5EF4-FFF2-40B4-BE49-F238E27FC236}">
                <a16:creationId xmlns:a16="http://schemas.microsoft.com/office/drawing/2014/main" id="{EC3544F5-E71F-41E9-85BB-F6BC6E8DE988}"/>
              </a:ext>
            </a:extLst>
          </p:cNvPr>
          <p:cNvSpPr txBox="1">
            <a:spLocks/>
          </p:cNvSpPr>
          <p:nvPr/>
        </p:nvSpPr>
        <p:spPr>
          <a:xfrm>
            <a:off x="427038" y="4148347"/>
            <a:ext cx="11582400" cy="977669"/>
          </a:xfrm>
          <a:prstGeom prst="rect">
            <a:avLst/>
          </a:prstGeom>
          <a:solidFill>
            <a:schemeClr val="bg1">
              <a:lumMod val="95000"/>
            </a:schemeClr>
          </a:solidFill>
          <a:ln w="6350">
            <a:noFill/>
          </a:ln>
        </p:spPr>
        <p:txBody>
          <a:bodyPr vert="horz" wrap="square" lIns="137160" tIns="91440" rIns="137160" bIns="91440" rtlCol="0" anchor="ctr">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Dynamic (default).</a:t>
            </a:r>
            <a:r>
              <a:rPr kumimoji="0" lang="en-US" sz="2200" b="0" i="0" u="none" strike="noStrike" kern="1200" cap="none" spc="0" normalizeH="0" baseline="0" noProof="0" dirty="0">
                <a:ln>
                  <a:noFill/>
                </a:ln>
                <a:solidFill>
                  <a:srgbClr val="0078D3">
                    <a:lumMod val="50000"/>
                  </a:srgbClr>
                </a:solidFill>
                <a:effectLst/>
                <a:uLnTx/>
                <a:uFillTx/>
                <a:latin typeface="Segoe UI"/>
                <a:ea typeface="+mn-ea"/>
                <a:cs typeface="Segoe UI Semilight"/>
              </a:rPr>
              <a:t> </a:t>
            </a:r>
            <a:r>
              <a:rPr kumimoji="0" lang="en-US" sz="2200" b="0" i="0" u="none" strike="noStrike" kern="1200" cap="none" spc="0" normalizeH="0" baseline="0" noProof="0" dirty="0">
                <a:ln>
                  <a:noFill/>
                </a:ln>
                <a:solidFill>
                  <a:srgbClr val="000000"/>
                </a:solidFill>
                <a:effectLst/>
                <a:uLnTx/>
                <a:uFillTx/>
                <a:latin typeface="Segoe UI"/>
                <a:ea typeface="+mn-ea"/>
                <a:cs typeface="Segoe UI Semilight"/>
              </a:rPr>
              <a:t>Azure assigns the next available unassigned or unreserved IP address in the subnet’s address range </a:t>
            </a:r>
          </a:p>
        </p:txBody>
      </p:sp>
      <p:sp>
        <p:nvSpPr>
          <p:cNvPr id="5" name="Text Placeholder 2">
            <a:extLst>
              <a:ext uri="{FF2B5EF4-FFF2-40B4-BE49-F238E27FC236}">
                <a16:creationId xmlns:a16="http://schemas.microsoft.com/office/drawing/2014/main" id="{188DE04B-0ABB-4FE1-BAC8-6E3AB0E24B5C}"/>
              </a:ext>
            </a:extLst>
          </p:cNvPr>
          <p:cNvSpPr txBox="1">
            <a:spLocks/>
          </p:cNvSpPr>
          <p:nvPr/>
        </p:nvSpPr>
        <p:spPr>
          <a:xfrm>
            <a:off x="427038" y="5264467"/>
            <a:ext cx="11582400" cy="977669"/>
          </a:xfrm>
          <a:prstGeom prst="rect">
            <a:avLst/>
          </a:prstGeom>
          <a:solidFill>
            <a:schemeClr val="bg1">
              <a:lumMod val="95000"/>
            </a:schemeClr>
          </a:solidFill>
          <a:ln w="6350">
            <a:noFill/>
          </a:ln>
        </p:spPr>
        <p:txBody>
          <a:bodyPr vert="horz" wrap="square" lIns="137160" tIns="91440" rIns="137160" bIns="91440" rtlCol="0" anchor="ctr">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Static</a:t>
            </a:r>
            <a:r>
              <a:rPr kumimoji="0" lang="en-US" sz="2200" b="0" i="0" u="none" strike="noStrike" kern="1200" cap="none" spc="0" normalizeH="0" baseline="0" noProof="0" dirty="0">
                <a:ln>
                  <a:noFill/>
                </a:ln>
                <a:solidFill>
                  <a:srgbClr val="0078D3"/>
                </a:solidFill>
                <a:effectLst/>
                <a:uLnTx/>
                <a:uFillTx/>
                <a:latin typeface="Segoe UI Semibold"/>
                <a:ea typeface="+mn-ea"/>
                <a:cs typeface="Segoe UI Semilight"/>
              </a:rPr>
              <a:t>. </a:t>
            </a:r>
            <a:r>
              <a:rPr kumimoji="0" lang="en-US" sz="2200" b="0" i="0" u="none" strike="noStrike" kern="1200" cap="none" spc="0" normalizeH="0" baseline="0" noProof="0" dirty="0">
                <a:ln>
                  <a:noFill/>
                </a:ln>
                <a:solidFill>
                  <a:srgbClr val="000000"/>
                </a:solidFill>
                <a:effectLst/>
                <a:uLnTx/>
                <a:uFillTx/>
                <a:latin typeface="Segoe UI"/>
                <a:ea typeface="+mn-ea"/>
                <a:cs typeface="Segoe UI Semilight"/>
              </a:rPr>
              <a:t>You select and assign any unassigned or unreserved IP address in the subnet's address range </a:t>
            </a:r>
          </a:p>
        </p:txBody>
      </p:sp>
    </p:spTree>
    <p:extLst>
      <p:ext uri="{BB962C8B-B14F-4D97-AF65-F5344CB8AC3E}">
        <p14:creationId xmlns:p14="http://schemas.microsoft.com/office/powerpoint/2010/main" val="323248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1A9B-4884-43FC-B882-32050A4E731A}"/>
              </a:ext>
            </a:extLst>
          </p:cNvPr>
          <p:cNvSpPr>
            <a:spLocks noGrp="1"/>
          </p:cNvSpPr>
          <p:nvPr>
            <p:ph type="title"/>
          </p:nvPr>
        </p:nvSpPr>
        <p:spPr/>
        <p:txBody>
          <a:bodyPr/>
          <a:lstStyle/>
          <a:p>
            <a:r>
              <a:rPr lang="en-US" dirty="0"/>
              <a:t>Demonstration – Virtual Networks</a:t>
            </a:r>
          </a:p>
        </p:txBody>
      </p:sp>
      <p:pic>
        <p:nvPicPr>
          <p:cNvPr id="9" name="Picture 8">
            <a:extLst>
              <a:ext uri="{FF2B5EF4-FFF2-40B4-BE49-F238E27FC236}">
                <a16:creationId xmlns:a16="http://schemas.microsoft.com/office/drawing/2014/main" id="{D26FA3CA-7EF3-4B2B-A311-A9C6BF07E5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27" y="1801813"/>
            <a:ext cx="12428220" cy="2119884"/>
          </a:xfrm>
          <a:prstGeom prst="rect">
            <a:avLst/>
          </a:prstGeom>
        </p:spPr>
      </p:pic>
      <p:sp>
        <p:nvSpPr>
          <p:cNvPr id="10" name="Oval 9">
            <a:extLst>
              <a:ext uri="{FF2B5EF4-FFF2-40B4-BE49-F238E27FC236}">
                <a16:creationId xmlns:a16="http://schemas.microsoft.com/office/drawing/2014/main" id="{E31FBD9E-00BE-4D41-8FB7-E020B62D794F}"/>
              </a:ext>
              <a:ext uri="{C183D7F6-B498-43B3-948B-1728B52AA6E4}">
                <adec:decorative xmlns:adec="http://schemas.microsoft.com/office/drawing/2017/decorative" val="0"/>
              </a:ext>
            </a:extLst>
          </p:cNvPr>
          <p:cNvSpPr/>
          <p:nvPr/>
        </p:nvSpPr>
        <p:spPr bwMode="auto">
          <a:xfrm>
            <a:off x="1940850" y="2082620"/>
            <a:ext cx="3468562" cy="3468555"/>
          </a:xfrm>
          <a:prstGeom prst="ellipse">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Semibold"/>
                <a:ea typeface="+mn-ea"/>
                <a:cs typeface="+mn-cs"/>
              </a:rPr>
              <a:t>Create a</a:t>
            </a:r>
            <a:br>
              <a:rPr kumimoji="0" lang="en-US" sz="2400" b="0" i="0" u="none" strike="noStrike" kern="1200" cap="none" spc="0" normalizeH="0" baseline="0" noProof="0">
                <a:ln>
                  <a:noFill/>
                </a:ln>
                <a:solidFill>
                  <a:srgbClr val="000000"/>
                </a:solidFill>
                <a:effectLst/>
                <a:uLnTx/>
                <a:uFillTx/>
                <a:latin typeface="Segoe UI Semibold"/>
                <a:ea typeface="+mn-ea"/>
                <a:cs typeface="+mn-cs"/>
              </a:rPr>
            </a:br>
            <a:r>
              <a:rPr kumimoji="0" lang="en-US" sz="2400" b="0" i="0" u="none" strike="noStrike" kern="1200" cap="none" spc="0" normalizeH="0" baseline="0" noProof="0">
                <a:ln>
                  <a:noFill/>
                </a:ln>
                <a:solidFill>
                  <a:srgbClr val="000000"/>
                </a:solidFill>
                <a:effectLst/>
                <a:uLnTx/>
                <a:uFillTx/>
                <a:latin typeface="Segoe UI Semibold"/>
                <a:ea typeface="+mn-ea"/>
                <a:cs typeface="+mn-cs"/>
              </a:rPr>
              <a:t>virtual network</a:t>
            </a:r>
            <a:br>
              <a:rPr kumimoji="0" lang="en-US" sz="2400" b="0" i="0" u="none" strike="noStrike" kern="1200" cap="none" spc="0" normalizeH="0" baseline="0" noProof="0">
                <a:ln>
                  <a:noFill/>
                </a:ln>
                <a:solidFill>
                  <a:srgbClr val="000000"/>
                </a:solidFill>
                <a:effectLst/>
                <a:uLnTx/>
                <a:uFillTx/>
                <a:latin typeface="Segoe UI Semibold"/>
                <a:ea typeface="+mn-ea"/>
                <a:cs typeface="+mn-cs"/>
              </a:rPr>
            </a:br>
            <a:r>
              <a:rPr kumimoji="0" lang="en-US" sz="2400" b="0" i="0" u="none" strike="noStrike" kern="1200" cap="none" spc="0" normalizeH="0" baseline="0" noProof="0">
                <a:ln>
                  <a:noFill/>
                </a:ln>
                <a:solidFill>
                  <a:srgbClr val="000000"/>
                </a:solidFill>
                <a:effectLst/>
                <a:uLnTx/>
                <a:uFillTx/>
                <a:latin typeface="Segoe UI Semibold"/>
                <a:ea typeface="+mn-ea"/>
                <a:cs typeface="+mn-cs"/>
              </a:rPr>
              <a:t>in the portal</a:t>
            </a:r>
          </a:p>
        </p:txBody>
      </p:sp>
      <p:sp>
        <p:nvSpPr>
          <p:cNvPr id="12" name="Oval 11">
            <a:extLst>
              <a:ext uri="{FF2B5EF4-FFF2-40B4-BE49-F238E27FC236}">
                <a16:creationId xmlns:a16="http://schemas.microsoft.com/office/drawing/2014/main" id="{FCAEAFC7-DFE4-438B-B42A-DE8B301486B5}"/>
              </a:ext>
              <a:ext uri="{C183D7F6-B498-43B3-948B-1728B52AA6E4}">
                <adec:decorative xmlns:adec="http://schemas.microsoft.com/office/drawing/2017/decorative" val="0"/>
              </a:ext>
            </a:extLst>
          </p:cNvPr>
          <p:cNvSpPr/>
          <p:nvPr/>
        </p:nvSpPr>
        <p:spPr bwMode="auto">
          <a:xfrm>
            <a:off x="7027065" y="2082620"/>
            <a:ext cx="3468562" cy="3468555"/>
          </a:xfrm>
          <a:prstGeom prst="ellipse">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Semibold"/>
                <a:ea typeface="+mn-ea"/>
                <a:cs typeface="+mn-cs"/>
              </a:rPr>
              <a:t>Create a</a:t>
            </a:r>
            <a:br>
              <a:rPr kumimoji="0" lang="en-US" sz="2400" b="0" i="0" u="none" strike="noStrike" kern="1200" cap="none" spc="0" normalizeH="0" baseline="0" noProof="0">
                <a:ln>
                  <a:noFill/>
                </a:ln>
                <a:solidFill>
                  <a:srgbClr val="000000"/>
                </a:solidFill>
                <a:effectLst/>
                <a:uLnTx/>
                <a:uFillTx/>
                <a:latin typeface="Segoe UI Semibold"/>
                <a:ea typeface="+mn-ea"/>
                <a:cs typeface="+mn-cs"/>
              </a:rPr>
            </a:br>
            <a:r>
              <a:rPr kumimoji="0" lang="en-US" sz="2400" b="0" i="0" u="none" strike="noStrike" kern="1200" cap="none" spc="0" normalizeH="0" baseline="0" noProof="0">
                <a:ln>
                  <a:noFill/>
                </a:ln>
                <a:solidFill>
                  <a:srgbClr val="000000"/>
                </a:solidFill>
                <a:effectLst/>
                <a:uLnTx/>
                <a:uFillTx/>
                <a:latin typeface="Segoe UI Semibold"/>
                <a:ea typeface="+mn-ea"/>
                <a:cs typeface="+mn-cs"/>
              </a:rPr>
              <a:t>virtual network</a:t>
            </a:r>
            <a:br>
              <a:rPr kumimoji="0" lang="en-US" sz="2400" b="0" i="0" u="none" strike="noStrike" kern="1200" cap="none" spc="0" normalizeH="0" baseline="0" noProof="0">
                <a:ln>
                  <a:noFill/>
                </a:ln>
                <a:solidFill>
                  <a:srgbClr val="000000"/>
                </a:solidFill>
                <a:effectLst/>
                <a:uLnTx/>
                <a:uFillTx/>
                <a:latin typeface="Segoe UI Semibold"/>
                <a:ea typeface="+mn-ea"/>
                <a:cs typeface="+mn-cs"/>
              </a:rPr>
            </a:br>
            <a:r>
              <a:rPr kumimoji="0" lang="en-US" sz="2400" b="0" i="0" u="none" strike="noStrike" kern="1200" cap="none" spc="0" normalizeH="0" baseline="0" noProof="0">
                <a:ln>
                  <a:noFill/>
                </a:ln>
                <a:solidFill>
                  <a:srgbClr val="000000"/>
                </a:solidFill>
                <a:effectLst/>
                <a:uLnTx/>
                <a:uFillTx/>
                <a:latin typeface="Segoe UI Semibold"/>
                <a:ea typeface="+mn-ea"/>
                <a:cs typeface="+mn-cs"/>
              </a:rPr>
              <a:t>with PowerShell</a:t>
            </a:r>
          </a:p>
        </p:txBody>
      </p:sp>
    </p:spTree>
    <p:extLst>
      <p:ext uri="{BB962C8B-B14F-4D97-AF65-F5344CB8AC3E}">
        <p14:creationId xmlns:p14="http://schemas.microsoft.com/office/powerpoint/2010/main" val="26654554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282072" y="3247963"/>
            <a:ext cx="9464093" cy="498598"/>
          </a:xfrm>
        </p:spPr>
        <p:txBody>
          <a:bodyPr/>
          <a:lstStyle/>
          <a:p>
            <a:r>
              <a:rPr lang="en-US" dirty="0"/>
              <a:t>Configure </a:t>
            </a:r>
            <a:r>
              <a:rPr lang="en-US" dirty="0">
                <a:cs typeface="Segoe UI"/>
              </a:rPr>
              <a:t>Network Security Groups</a:t>
            </a:r>
          </a:p>
        </p:txBody>
      </p:sp>
      <p:pic>
        <p:nvPicPr>
          <p:cNvPr id="3" name="Picture 2" descr="Icon of 3 interlap arc">
            <a:extLst>
              <a:ext uri="{FF2B5EF4-FFF2-40B4-BE49-F238E27FC236}">
                <a16:creationId xmlns:a16="http://schemas.microsoft.com/office/drawing/2014/main" id="{65AB4EDA-FC4E-43D6-84B4-1CC600551095}"/>
              </a:ext>
            </a:extLst>
          </p:cNvPr>
          <p:cNvPicPr>
            <a:picLocks noChangeAspect="1"/>
          </p:cNvPicPr>
          <p:nvPr/>
        </p:nvPicPr>
        <p:blipFill>
          <a:blip r:embed="rId2"/>
          <a:stretch>
            <a:fillRect/>
          </a:stretch>
        </p:blipFill>
        <p:spPr>
          <a:xfrm>
            <a:off x="10288646" y="2936874"/>
            <a:ext cx="1254126" cy="1254126"/>
          </a:xfrm>
          <a:prstGeom prst="rect">
            <a:avLst/>
          </a:prstGeom>
        </p:spPr>
      </p:pic>
    </p:spTree>
    <p:extLst>
      <p:ext uri="{BB962C8B-B14F-4D97-AF65-F5344CB8AC3E}">
        <p14:creationId xmlns:p14="http://schemas.microsoft.com/office/powerpoint/2010/main" val="17892389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Implement Network Security Groups (NSGs)</a:t>
            </a:r>
          </a:p>
        </p:txBody>
      </p:sp>
      <p:sp>
        <p:nvSpPr>
          <p:cNvPr id="5" name="Rectangle 4">
            <a:extLst>
              <a:ext uri="{FF2B5EF4-FFF2-40B4-BE49-F238E27FC236}">
                <a16:creationId xmlns:a16="http://schemas.microsoft.com/office/drawing/2014/main" id="{47119705-F607-45C2-AE29-3D7F92C0EF5B}"/>
              </a:ext>
              <a:ext uri="{C183D7F6-B498-43B3-948B-1728B52AA6E4}">
                <adec:decorative xmlns:adec="http://schemas.microsoft.com/office/drawing/2017/decorative" val="1"/>
              </a:ext>
            </a:extLst>
          </p:cNvPr>
          <p:cNvSpPr/>
          <p:nvPr/>
        </p:nvSpPr>
        <p:spPr bwMode="auto">
          <a:xfrm>
            <a:off x="427038" y="1192212"/>
            <a:ext cx="11582400" cy="332485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2" name="Picture 3" descr="Screenshot of the network security group overview blade. One subnet and one custom security rule are shown.">
            <a:extLst>
              <a:ext uri="{FF2B5EF4-FFF2-40B4-BE49-F238E27FC236}">
                <a16:creationId xmlns:a16="http://schemas.microsoft.com/office/drawing/2014/main" id="{0B3F2393-AC17-4B81-B046-9BE53495409B}"/>
              </a:ext>
            </a:extLst>
          </p:cNvPr>
          <p:cNvPicPr>
            <a:picLocks noChangeAspect="1"/>
          </p:cNvPicPr>
          <p:nvPr/>
        </p:nvPicPr>
        <p:blipFill>
          <a:blip r:embed="rId3"/>
          <a:stretch>
            <a:fillRect/>
          </a:stretch>
        </p:blipFill>
        <p:spPr>
          <a:xfrm>
            <a:off x="625308" y="1612040"/>
            <a:ext cx="11185861" cy="2485198"/>
          </a:xfrm>
          <a:prstGeom prst="rect">
            <a:avLst/>
          </a:prstGeom>
          <a:ln>
            <a:noFill/>
          </a:ln>
        </p:spPr>
      </p:pic>
      <p:sp>
        <p:nvSpPr>
          <p:cNvPr id="6" name="Rectangle 5">
            <a:extLst>
              <a:ext uri="{FF2B5EF4-FFF2-40B4-BE49-F238E27FC236}">
                <a16:creationId xmlns:a16="http://schemas.microsoft.com/office/drawing/2014/main" id="{F5A0D721-822E-4869-80A9-C0BD7205C4AE}"/>
              </a:ext>
            </a:extLst>
          </p:cNvPr>
          <p:cNvSpPr/>
          <p:nvPr/>
        </p:nvSpPr>
        <p:spPr>
          <a:xfrm>
            <a:off x="427036" y="4673601"/>
            <a:ext cx="2830816" cy="16881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Limits network traffic</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to resources in a</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virtual network</a:t>
            </a:r>
            <a:endParaRPr kumimoji="0" lang="bs-Latn-BA" sz="2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 name="Rectangle 6">
            <a:extLst>
              <a:ext uri="{FF2B5EF4-FFF2-40B4-BE49-F238E27FC236}">
                <a16:creationId xmlns:a16="http://schemas.microsoft.com/office/drawing/2014/main" id="{91E12727-CB70-4E89-A2F5-5BD1FD70667A}"/>
              </a:ext>
            </a:extLst>
          </p:cNvPr>
          <p:cNvSpPr/>
          <p:nvPr/>
        </p:nvSpPr>
        <p:spPr>
          <a:xfrm>
            <a:off x="3373235" y="4665338"/>
            <a:ext cx="2830816" cy="16881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Lists the security rules that allow or deny inbound or outbound network traffic </a:t>
            </a:r>
          </a:p>
        </p:txBody>
      </p:sp>
      <p:sp>
        <p:nvSpPr>
          <p:cNvPr id="9" name="Rectangle 8">
            <a:extLst>
              <a:ext uri="{FF2B5EF4-FFF2-40B4-BE49-F238E27FC236}">
                <a16:creationId xmlns:a16="http://schemas.microsoft.com/office/drawing/2014/main" id="{E630B86D-632D-4D17-810D-5D831273F4F2}"/>
              </a:ext>
            </a:extLst>
          </p:cNvPr>
          <p:cNvSpPr/>
          <p:nvPr/>
        </p:nvSpPr>
        <p:spPr>
          <a:xfrm>
            <a:off x="6319434" y="4673601"/>
            <a:ext cx="2830816" cy="16881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Associated</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to a subnet or a</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network interface </a:t>
            </a:r>
          </a:p>
        </p:txBody>
      </p:sp>
      <p:sp>
        <p:nvSpPr>
          <p:cNvPr id="2" name="Rectangle 1">
            <a:extLst>
              <a:ext uri="{FF2B5EF4-FFF2-40B4-BE49-F238E27FC236}">
                <a16:creationId xmlns:a16="http://schemas.microsoft.com/office/drawing/2014/main" id="{A1EEB9FA-4900-4D65-8AB4-4132B469E75D}"/>
              </a:ext>
            </a:extLst>
          </p:cNvPr>
          <p:cNvSpPr/>
          <p:nvPr/>
        </p:nvSpPr>
        <p:spPr>
          <a:xfrm>
            <a:off x="9265633" y="4643846"/>
            <a:ext cx="2830816" cy="16881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VSS (Regular)"/>
                <a:ea typeface="+mn-ea"/>
                <a:cs typeface="+mn-cs"/>
              </a:rPr>
              <a:t>Can be associated multiple times</a:t>
            </a:r>
            <a:endParaRPr kumimoji="0" lang="en-US" sz="20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76987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Determine NSG Rules</a:t>
            </a:r>
          </a:p>
        </p:txBody>
      </p:sp>
      <p:sp>
        <p:nvSpPr>
          <p:cNvPr id="5" name="Rectangle 4">
            <a:extLst>
              <a:ext uri="{FF2B5EF4-FFF2-40B4-BE49-F238E27FC236}">
                <a16:creationId xmlns:a16="http://schemas.microsoft.com/office/drawing/2014/main" id="{0F50981E-3A8E-43B1-A708-D76C52368BCB}"/>
              </a:ext>
              <a:ext uri="{C183D7F6-B498-43B3-948B-1728B52AA6E4}">
                <adec:decorative xmlns:adec="http://schemas.microsoft.com/office/drawing/2017/decorative" val="1"/>
              </a:ext>
            </a:extLst>
          </p:cNvPr>
          <p:cNvSpPr/>
          <p:nvPr/>
        </p:nvSpPr>
        <p:spPr bwMode="auto">
          <a:xfrm>
            <a:off x="427038" y="1192212"/>
            <a:ext cx="11582400" cy="332485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6" name="Picture 3" descr="Screenshot of the inbound and outbound NSG rules page">
            <a:extLst>
              <a:ext uri="{FF2B5EF4-FFF2-40B4-BE49-F238E27FC236}">
                <a16:creationId xmlns:a16="http://schemas.microsoft.com/office/drawing/2014/main" id="{1AF15E94-89BD-483F-9F0E-AAB63D062E58}"/>
              </a:ext>
            </a:extLst>
          </p:cNvPr>
          <p:cNvPicPr>
            <a:picLocks noChangeAspect="1"/>
          </p:cNvPicPr>
          <p:nvPr/>
        </p:nvPicPr>
        <p:blipFill>
          <a:blip r:embed="rId3"/>
          <a:stretch>
            <a:fillRect/>
          </a:stretch>
        </p:blipFill>
        <p:spPr>
          <a:xfrm>
            <a:off x="1624511" y="1299203"/>
            <a:ext cx="9187454" cy="3110872"/>
          </a:xfrm>
          <a:prstGeom prst="rect">
            <a:avLst/>
          </a:prstGeom>
          <a:ln>
            <a:noFill/>
          </a:ln>
        </p:spPr>
      </p:pic>
      <p:sp>
        <p:nvSpPr>
          <p:cNvPr id="13" name="Rectangle 12">
            <a:extLst>
              <a:ext uri="{FF2B5EF4-FFF2-40B4-BE49-F238E27FC236}">
                <a16:creationId xmlns:a16="http://schemas.microsoft.com/office/drawing/2014/main" id="{2A3603C3-7082-4BB7-A358-918DDD80E7FE}"/>
              </a:ext>
            </a:extLst>
          </p:cNvPr>
          <p:cNvSpPr/>
          <p:nvPr/>
        </p:nvSpPr>
        <p:spPr>
          <a:xfrm>
            <a:off x="427036" y="4792717"/>
            <a:ext cx="5715000" cy="148494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Security rules in NSGs enable you</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to filter network traffic that can flow</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in and out of virtual network subnets and network interfaces</a:t>
            </a:r>
          </a:p>
        </p:txBody>
      </p:sp>
      <p:sp>
        <p:nvSpPr>
          <p:cNvPr id="14" name="Rectangle 13">
            <a:extLst>
              <a:ext uri="{FF2B5EF4-FFF2-40B4-BE49-F238E27FC236}">
                <a16:creationId xmlns:a16="http://schemas.microsoft.com/office/drawing/2014/main" id="{8EB88D31-6547-42D5-9903-02A447B49D70}"/>
              </a:ext>
            </a:extLst>
          </p:cNvPr>
          <p:cNvSpPr/>
          <p:nvPr/>
        </p:nvSpPr>
        <p:spPr>
          <a:xfrm>
            <a:off x="6294437" y="4792717"/>
            <a:ext cx="5715000" cy="148494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There are default security rules.</a:t>
            </a:r>
            <a:br>
              <a:rPr kumimoji="0" lang="en-US" sz="2000" b="0" i="0" u="none" strike="noStrike" kern="1200" cap="none" spc="0" normalizeH="0" baseline="0" noProof="0">
                <a:ln>
                  <a:noFill/>
                </a:ln>
                <a:solidFill>
                  <a:srgbClr val="000000"/>
                </a:solidFill>
                <a:effectLst/>
                <a:uLnTx/>
                <a:uFillTx/>
                <a:latin typeface="Segoe UI"/>
                <a:ea typeface="+mn-ea"/>
                <a:cs typeface="+mn-cs"/>
              </a:rPr>
            </a:br>
            <a:r>
              <a:rPr kumimoji="0" lang="en-US" sz="2000" b="0" i="0" u="none" strike="noStrike" kern="1200" cap="none" spc="0" normalizeH="0" baseline="0" noProof="0">
                <a:ln>
                  <a:noFill/>
                </a:ln>
                <a:solidFill>
                  <a:srgbClr val="000000"/>
                </a:solidFill>
                <a:effectLst/>
                <a:uLnTx/>
                <a:uFillTx/>
                <a:latin typeface="Segoe UI"/>
                <a:ea typeface="+mn-ea"/>
                <a:cs typeface="+mn-cs"/>
              </a:rPr>
              <a:t>You cannot delete the default rules,</a:t>
            </a:r>
            <a:br>
              <a:rPr kumimoji="0" lang="en-US" sz="2000" b="0" i="0" u="none" strike="noStrike" kern="1200" cap="none" spc="0" normalizeH="0" baseline="0" noProof="0">
                <a:ln>
                  <a:noFill/>
                </a:ln>
                <a:solidFill>
                  <a:srgbClr val="000000"/>
                </a:solidFill>
                <a:effectLst/>
                <a:uLnTx/>
                <a:uFillTx/>
                <a:latin typeface="Segoe UI"/>
                <a:ea typeface="+mn-ea"/>
                <a:cs typeface="+mn-cs"/>
              </a:rPr>
            </a:br>
            <a:r>
              <a:rPr kumimoji="0" lang="en-US" sz="2000" b="0" i="0" u="none" strike="noStrike" kern="1200" cap="none" spc="0" normalizeH="0" baseline="0" noProof="0">
                <a:ln>
                  <a:noFill/>
                </a:ln>
                <a:solidFill>
                  <a:srgbClr val="000000"/>
                </a:solidFill>
                <a:effectLst/>
                <a:uLnTx/>
                <a:uFillTx/>
                <a:latin typeface="Segoe UI"/>
                <a:ea typeface="+mn-ea"/>
                <a:cs typeface="+mn-cs"/>
              </a:rPr>
              <a:t>but you can add other rules with</a:t>
            </a:r>
            <a:br>
              <a:rPr kumimoji="0" lang="en-US" sz="2000" b="0" i="0" u="none" strike="noStrike" kern="1200" cap="none" spc="0" normalizeH="0" baseline="0" noProof="0">
                <a:ln>
                  <a:noFill/>
                </a:ln>
                <a:solidFill>
                  <a:srgbClr val="000000"/>
                </a:solidFill>
                <a:effectLst/>
                <a:uLnTx/>
                <a:uFillTx/>
                <a:latin typeface="Segoe UI"/>
                <a:ea typeface="+mn-ea"/>
                <a:cs typeface="+mn-cs"/>
              </a:rPr>
            </a:br>
            <a:r>
              <a:rPr kumimoji="0" lang="en-US" sz="2000" b="0" i="0" u="none" strike="noStrike" kern="1200" cap="none" spc="0" normalizeH="0" baseline="0" noProof="0">
                <a:ln>
                  <a:noFill/>
                </a:ln>
                <a:solidFill>
                  <a:srgbClr val="000000"/>
                </a:solidFill>
                <a:effectLst/>
                <a:uLnTx/>
                <a:uFillTx/>
                <a:latin typeface="Segoe UI"/>
                <a:ea typeface="+mn-ea"/>
                <a:cs typeface="+mn-cs"/>
              </a:rPr>
              <a:t>a higher priority</a:t>
            </a:r>
          </a:p>
        </p:txBody>
      </p:sp>
    </p:spTree>
    <p:extLst>
      <p:ext uri="{BB962C8B-B14F-4D97-AF65-F5344CB8AC3E}">
        <p14:creationId xmlns:p14="http://schemas.microsoft.com/office/powerpoint/2010/main" val="7593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Determine NSG Effective Rules</a:t>
            </a:r>
          </a:p>
        </p:txBody>
      </p:sp>
      <p:sp>
        <p:nvSpPr>
          <p:cNvPr id="6" name="Rectangle 5">
            <a:extLst>
              <a:ext uri="{FF2B5EF4-FFF2-40B4-BE49-F238E27FC236}">
                <a16:creationId xmlns:a16="http://schemas.microsoft.com/office/drawing/2014/main" id="{2453C5A8-FD59-472C-B6E7-5FF127804305}"/>
              </a:ext>
            </a:extLst>
          </p:cNvPr>
          <p:cNvSpPr/>
          <p:nvPr/>
        </p:nvSpPr>
        <p:spPr>
          <a:xfrm>
            <a:off x="435830" y="1263995"/>
            <a:ext cx="4475163" cy="150223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Segoe UI Semilight"/>
              </a:rPr>
              <a:t>NSGs are evaluated independently for the</a:t>
            </a:r>
            <a:br>
              <a:rPr kumimoji="0" lang="en-US" sz="2400" b="0" i="0" u="none" strike="noStrike" kern="1200" cap="none" spc="0" normalizeH="0" baseline="0" noProof="0">
                <a:ln>
                  <a:noFill/>
                </a:ln>
                <a:solidFill>
                  <a:srgbClr val="000000"/>
                </a:solidFill>
                <a:effectLst/>
                <a:uLnTx/>
                <a:uFillTx/>
                <a:latin typeface="Segoe UI"/>
                <a:ea typeface="+mn-ea"/>
                <a:cs typeface="Segoe UI Semilight"/>
              </a:rPr>
            </a:br>
            <a:r>
              <a:rPr kumimoji="0" lang="en-US" sz="2400" b="0" i="0" u="none" strike="noStrike" kern="1200" cap="none" spc="0" normalizeH="0" baseline="0" noProof="0">
                <a:ln>
                  <a:noFill/>
                </a:ln>
                <a:solidFill>
                  <a:srgbClr val="000000"/>
                </a:solidFill>
                <a:effectLst/>
                <a:uLnTx/>
                <a:uFillTx/>
                <a:latin typeface="Segoe UI"/>
                <a:ea typeface="+mn-ea"/>
                <a:cs typeface="Segoe UI Semilight"/>
              </a:rPr>
              <a:t>subnet and NIC </a:t>
            </a:r>
          </a:p>
        </p:txBody>
      </p:sp>
      <p:sp>
        <p:nvSpPr>
          <p:cNvPr id="9" name="Rectangle 8">
            <a:extLst>
              <a:ext uri="{FF2B5EF4-FFF2-40B4-BE49-F238E27FC236}">
                <a16:creationId xmlns:a16="http://schemas.microsoft.com/office/drawing/2014/main" id="{4C8F27F7-BD48-469A-96C9-9F66182114FC}"/>
              </a:ext>
            </a:extLst>
          </p:cNvPr>
          <p:cNvSpPr/>
          <p:nvPr/>
        </p:nvSpPr>
        <p:spPr>
          <a:xfrm>
            <a:off x="435828" y="3034916"/>
            <a:ext cx="4475163" cy="150223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Segoe UI Semilight"/>
              </a:rPr>
              <a:t>An “allow” rule must exist</a:t>
            </a:r>
            <a:br>
              <a:rPr kumimoji="0" lang="en-US" sz="2400" b="0" i="0" u="none" strike="noStrike" kern="1200" cap="none" spc="0" normalizeH="0" baseline="0" noProof="0">
                <a:ln>
                  <a:noFill/>
                </a:ln>
                <a:solidFill>
                  <a:srgbClr val="000000"/>
                </a:solidFill>
                <a:effectLst/>
                <a:uLnTx/>
                <a:uFillTx/>
                <a:latin typeface="Segoe UI"/>
                <a:ea typeface="+mn-ea"/>
                <a:cs typeface="Segoe UI Semilight"/>
              </a:rPr>
            </a:br>
            <a:r>
              <a:rPr kumimoji="0" lang="en-US" sz="2400" b="0" i="0" u="none" strike="noStrike" kern="1200" cap="none" spc="0" normalizeH="0" baseline="0" noProof="0">
                <a:ln>
                  <a:noFill/>
                </a:ln>
                <a:solidFill>
                  <a:srgbClr val="000000"/>
                </a:solidFill>
                <a:effectLst/>
                <a:uLnTx/>
                <a:uFillTx/>
                <a:latin typeface="Segoe UI"/>
                <a:ea typeface="+mn-ea"/>
                <a:cs typeface="Segoe UI Semilight"/>
              </a:rPr>
              <a:t>at both levels for traffic to</a:t>
            </a:r>
            <a:br>
              <a:rPr kumimoji="0" lang="en-US" sz="2400" b="0" i="0" u="none" strike="noStrike" kern="1200" cap="none" spc="0" normalizeH="0" baseline="0" noProof="0">
                <a:ln>
                  <a:noFill/>
                </a:ln>
                <a:solidFill>
                  <a:srgbClr val="000000"/>
                </a:solidFill>
                <a:effectLst/>
                <a:uLnTx/>
                <a:uFillTx/>
                <a:latin typeface="Segoe UI"/>
                <a:ea typeface="+mn-ea"/>
                <a:cs typeface="Segoe UI Semilight"/>
              </a:rPr>
            </a:br>
            <a:r>
              <a:rPr kumimoji="0" lang="en-US" sz="2400" b="0" i="0" u="none" strike="noStrike" kern="1200" cap="none" spc="0" normalizeH="0" baseline="0" noProof="0">
                <a:ln>
                  <a:noFill/>
                </a:ln>
                <a:solidFill>
                  <a:srgbClr val="000000"/>
                </a:solidFill>
                <a:effectLst/>
                <a:uLnTx/>
                <a:uFillTx/>
                <a:latin typeface="Segoe UI"/>
                <a:ea typeface="+mn-ea"/>
                <a:cs typeface="Segoe UI Semilight"/>
              </a:rPr>
              <a:t>be admitted </a:t>
            </a:r>
          </a:p>
        </p:txBody>
      </p:sp>
      <p:sp>
        <p:nvSpPr>
          <p:cNvPr id="10" name="Rectangle 9">
            <a:extLst>
              <a:ext uri="{FF2B5EF4-FFF2-40B4-BE49-F238E27FC236}">
                <a16:creationId xmlns:a16="http://schemas.microsoft.com/office/drawing/2014/main" id="{264DF3BC-4EE0-4CE8-9503-C9321D663C67}"/>
              </a:ext>
            </a:extLst>
          </p:cNvPr>
          <p:cNvSpPr/>
          <p:nvPr/>
        </p:nvSpPr>
        <p:spPr>
          <a:xfrm>
            <a:off x="435829" y="4820803"/>
            <a:ext cx="4475163" cy="150223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Segoe UI Semilight"/>
              </a:rPr>
              <a:t>Use the Effective Rules link if you are not sure which security rules are being applied</a:t>
            </a:r>
          </a:p>
        </p:txBody>
      </p:sp>
      <p:sp>
        <p:nvSpPr>
          <p:cNvPr id="8" name="Rectangle 7">
            <a:extLst>
              <a:ext uri="{FF2B5EF4-FFF2-40B4-BE49-F238E27FC236}">
                <a16:creationId xmlns:a16="http://schemas.microsoft.com/office/drawing/2014/main" id="{9BFDF54F-5CC5-4D4A-898D-ED2AFDF4D502}"/>
              </a:ext>
              <a:ext uri="{C183D7F6-B498-43B3-948B-1728B52AA6E4}">
                <adec:decorative xmlns:adec="http://schemas.microsoft.com/office/drawing/2017/decorative" val="1"/>
              </a:ext>
            </a:extLst>
          </p:cNvPr>
          <p:cNvSpPr/>
          <p:nvPr/>
        </p:nvSpPr>
        <p:spPr bwMode="auto">
          <a:xfrm>
            <a:off x="5057648" y="1192213"/>
            <a:ext cx="6951789"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4" name="Picture 13" descr="A NSG is shown controlling traffic to a subnet. Inside the subnet another NSG is shown controlling traffic to a virtual machine NIC">
            <a:extLst>
              <a:ext uri="{FF2B5EF4-FFF2-40B4-BE49-F238E27FC236}">
                <a16:creationId xmlns:a16="http://schemas.microsoft.com/office/drawing/2014/main" id="{8271843B-1240-41EA-87E2-C59E35624A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9745" y="1479861"/>
            <a:ext cx="6441130" cy="4070484"/>
          </a:xfrm>
          <a:prstGeom prst="rect">
            <a:avLst/>
          </a:prstGeom>
          <a:noFill/>
        </p:spPr>
      </p:pic>
      <p:pic>
        <p:nvPicPr>
          <p:cNvPr id="15" name="Picture 2" descr="Screenshot showing the status of a network interface">
            <a:extLst>
              <a:ext uri="{FF2B5EF4-FFF2-40B4-BE49-F238E27FC236}">
                <a16:creationId xmlns:a16="http://schemas.microsoft.com/office/drawing/2014/main" id="{6B310F93-8FAB-4475-A5A6-4BE13FBC31B5}"/>
              </a:ext>
            </a:extLst>
          </p:cNvPr>
          <p:cNvPicPr>
            <a:picLocks noChangeAspect="1"/>
          </p:cNvPicPr>
          <p:nvPr/>
        </p:nvPicPr>
        <p:blipFill>
          <a:blip r:embed="rId4"/>
          <a:stretch>
            <a:fillRect/>
          </a:stretch>
        </p:blipFill>
        <p:spPr>
          <a:xfrm>
            <a:off x="5328011" y="5748947"/>
            <a:ext cx="6464597" cy="487359"/>
          </a:xfrm>
          <a:prstGeom prst="rect">
            <a:avLst/>
          </a:prstGeom>
        </p:spPr>
      </p:pic>
    </p:spTree>
    <p:extLst>
      <p:ext uri="{BB962C8B-B14F-4D97-AF65-F5344CB8AC3E}">
        <p14:creationId xmlns:p14="http://schemas.microsoft.com/office/powerpoint/2010/main" val="90799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Create NSG rules</a:t>
            </a:r>
          </a:p>
        </p:txBody>
      </p:sp>
      <p:sp>
        <p:nvSpPr>
          <p:cNvPr id="5" name="Rectangle 4">
            <a:extLst>
              <a:ext uri="{FF2B5EF4-FFF2-40B4-BE49-F238E27FC236}">
                <a16:creationId xmlns:a16="http://schemas.microsoft.com/office/drawing/2014/main" id="{649CF10E-F859-4E7B-81D5-2229F6F205B7}"/>
              </a:ext>
            </a:extLst>
          </p:cNvPr>
          <p:cNvSpPr/>
          <p:nvPr/>
        </p:nvSpPr>
        <p:spPr>
          <a:xfrm>
            <a:off x="427037" y="1285957"/>
            <a:ext cx="7358357"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Source</a:t>
            </a:r>
            <a:r>
              <a:rPr kumimoji="0" lang="en-US" sz="2400" b="0" i="0" u="none" strike="noStrike" kern="1200" cap="none" spc="0" normalizeH="0" baseline="0" noProof="0" dirty="0">
                <a:ln>
                  <a:noFill/>
                </a:ln>
                <a:solidFill>
                  <a:srgbClr val="000000"/>
                </a:solidFill>
                <a:effectLst/>
                <a:uLnTx/>
                <a:uFillTx/>
                <a:latin typeface="Segoe UI"/>
                <a:ea typeface="+mn-ea"/>
                <a:cs typeface="+mn-cs"/>
              </a:rPr>
              <a:t> (Any, IP addresses, service tags, application security group)</a:t>
            </a:r>
          </a:p>
        </p:txBody>
      </p:sp>
      <p:sp>
        <p:nvSpPr>
          <p:cNvPr id="9" name="Rectangle 8">
            <a:extLst>
              <a:ext uri="{FF2B5EF4-FFF2-40B4-BE49-F238E27FC236}">
                <a16:creationId xmlns:a16="http://schemas.microsoft.com/office/drawing/2014/main" id="{D974E248-5E4C-4A3E-BBEF-A6B27DD507CB}"/>
              </a:ext>
            </a:extLst>
          </p:cNvPr>
          <p:cNvSpPr/>
          <p:nvPr/>
        </p:nvSpPr>
        <p:spPr>
          <a:xfrm>
            <a:off x="427037" y="2568537"/>
            <a:ext cx="7358357"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Destination</a:t>
            </a:r>
            <a:r>
              <a:rPr kumimoji="0" lang="en-US" sz="2400" b="1" i="0" u="none" strike="noStrike" kern="1200" cap="none" spc="0" normalizeH="0" baseline="0" noProof="0" dirty="0">
                <a:ln>
                  <a:noFill/>
                </a:ln>
                <a:solidFill>
                  <a:srgbClr val="000000"/>
                </a:solidFill>
                <a:effectLst/>
                <a:uLnTx/>
                <a:uFillTx/>
                <a:latin typeface="Segoe UI Semibold"/>
                <a:ea typeface="+mn-ea"/>
                <a:cs typeface="+mn-cs"/>
              </a:rPr>
              <a:t> </a:t>
            </a:r>
            <a:r>
              <a:rPr kumimoji="0" lang="en-US" sz="2400" b="0" i="0" u="none" strike="noStrike" kern="1200" cap="none" spc="0" normalizeH="0" baseline="0" noProof="0" dirty="0">
                <a:ln>
                  <a:noFill/>
                </a:ln>
                <a:solidFill>
                  <a:srgbClr val="000000"/>
                </a:solidFill>
                <a:effectLst/>
                <a:uLnTx/>
                <a:uFillTx/>
                <a:latin typeface="Segoe UI"/>
                <a:ea typeface="+mn-ea"/>
                <a:cs typeface="+mn-cs"/>
              </a:rPr>
              <a:t>(Any, IP addresses, virtual network, application security group)</a:t>
            </a:r>
          </a:p>
        </p:txBody>
      </p:sp>
      <p:sp>
        <p:nvSpPr>
          <p:cNvPr id="10" name="Rectangle 9">
            <a:extLst>
              <a:ext uri="{FF2B5EF4-FFF2-40B4-BE49-F238E27FC236}">
                <a16:creationId xmlns:a16="http://schemas.microsoft.com/office/drawing/2014/main" id="{C5F2F7F3-F16D-4E8E-A69F-33B4D7D188D2}"/>
              </a:ext>
            </a:extLst>
          </p:cNvPr>
          <p:cNvSpPr/>
          <p:nvPr/>
        </p:nvSpPr>
        <p:spPr>
          <a:xfrm>
            <a:off x="410719" y="3851117"/>
            <a:ext cx="7358357"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Service</a:t>
            </a:r>
            <a:r>
              <a:rPr kumimoji="0" lang="en-US" sz="2400" b="1" i="0" u="none" strike="noStrike" kern="1200" cap="none" spc="0" normalizeH="0" baseline="0" noProof="0" dirty="0">
                <a:ln>
                  <a:noFill/>
                </a:ln>
                <a:solidFill>
                  <a:srgbClr val="000000"/>
                </a:solidFill>
                <a:effectLst/>
                <a:uLnTx/>
                <a:uFillTx/>
                <a:latin typeface="Segoe UI Semibold"/>
                <a:ea typeface="+mn-ea"/>
                <a:cs typeface="+mn-cs"/>
              </a:rPr>
              <a:t> </a:t>
            </a:r>
            <a:r>
              <a:rPr kumimoji="0" lang="en-US" sz="2400" b="0" i="0" u="none" strike="noStrike" kern="1200" cap="none" spc="0" normalizeH="0" baseline="0" noProof="0" dirty="0">
                <a:ln>
                  <a:noFill/>
                </a:ln>
                <a:solidFill>
                  <a:srgbClr val="000000"/>
                </a:solidFill>
                <a:effectLst/>
                <a:uLnTx/>
                <a:uFillTx/>
                <a:latin typeface="Segoe UI"/>
                <a:ea typeface="+mn-ea"/>
                <a:cs typeface="+mn-cs"/>
              </a:rPr>
              <a:t>(HTTPS, SSH, RDP, DNS, POP3, custom, …)</a:t>
            </a:r>
          </a:p>
        </p:txBody>
      </p:sp>
      <p:sp>
        <p:nvSpPr>
          <p:cNvPr id="11" name="Rectangle 10">
            <a:extLst>
              <a:ext uri="{FF2B5EF4-FFF2-40B4-BE49-F238E27FC236}">
                <a16:creationId xmlns:a16="http://schemas.microsoft.com/office/drawing/2014/main" id="{602D810D-0503-4CFF-A099-64CB0EF0B7FE}"/>
              </a:ext>
            </a:extLst>
          </p:cNvPr>
          <p:cNvSpPr/>
          <p:nvPr/>
        </p:nvSpPr>
        <p:spPr>
          <a:xfrm>
            <a:off x="410719" y="5219560"/>
            <a:ext cx="7358357"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Priority </a:t>
            </a:r>
            <a:r>
              <a:rPr kumimoji="0" lang="en-US" sz="2400" b="0" i="0" u="none" strike="noStrike" kern="1200" cap="none" spc="0" normalizeH="0" baseline="0" noProof="0" dirty="0">
                <a:ln>
                  <a:noFill/>
                </a:ln>
                <a:solidFill>
                  <a:srgbClr val="000000"/>
                </a:solidFill>
                <a:effectLst/>
                <a:uLnTx/>
                <a:uFillTx/>
                <a:latin typeface="Segoe UI Semibold"/>
                <a:ea typeface="+mn-ea"/>
                <a:cs typeface="+mn-cs"/>
              </a:rPr>
              <a:t>– </a:t>
            </a:r>
            <a:r>
              <a:rPr kumimoji="0" lang="en-US" sz="2400" b="0" i="0" u="none" strike="noStrike" kern="1200" cap="none" spc="0" normalizeH="0" baseline="0" noProof="0" dirty="0">
                <a:ln>
                  <a:noFill/>
                </a:ln>
                <a:solidFill>
                  <a:srgbClr val="000000"/>
                </a:solidFill>
                <a:effectLst/>
                <a:uLnTx/>
                <a:uFillTx/>
                <a:latin typeface="Segoe UI"/>
                <a:ea typeface="+mn-ea"/>
                <a:cs typeface="+mn-cs"/>
              </a:rPr>
              <a:t>The lower the number, the higher</a:t>
            </a:r>
            <a:br>
              <a:rPr kumimoji="0" lang="en-US" sz="2400" b="0" i="0" u="none" strike="noStrike" kern="1200" cap="none" spc="0" normalizeH="0" baseline="0" noProof="0" dirty="0">
                <a:ln>
                  <a:noFill/>
                </a:ln>
                <a:solidFill>
                  <a:srgbClr val="000000"/>
                </a:solidFill>
                <a:effectLst/>
                <a:uLnTx/>
                <a:uFillTx/>
                <a:latin typeface="Segoe UI"/>
                <a:ea typeface="+mn-ea"/>
                <a:cs typeface="+mn-cs"/>
              </a:rPr>
            </a:br>
            <a:r>
              <a:rPr kumimoji="0" lang="en-US" sz="2400" b="0" i="0" u="none" strike="noStrike" kern="1200" cap="none" spc="0" normalizeH="0" baseline="0" noProof="0" dirty="0">
                <a:ln>
                  <a:noFill/>
                </a:ln>
                <a:solidFill>
                  <a:srgbClr val="000000"/>
                </a:solidFill>
                <a:effectLst/>
                <a:uLnTx/>
                <a:uFillTx/>
                <a:latin typeface="Segoe UI"/>
                <a:ea typeface="+mn-ea"/>
                <a:cs typeface="+mn-cs"/>
              </a:rPr>
              <a:t>the priority</a:t>
            </a:r>
          </a:p>
        </p:txBody>
      </p:sp>
      <p:sp>
        <p:nvSpPr>
          <p:cNvPr id="6" name="Rectangle 5">
            <a:extLst>
              <a:ext uri="{FF2B5EF4-FFF2-40B4-BE49-F238E27FC236}">
                <a16:creationId xmlns:a16="http://schemas.microsoft.com/office/drawing/2014/main" id="{9EE8D063-FA87-4134-A645-2C01468DBAF1}"/>
              </a:ext>
              <a:ext uri="{C183D7F6-B498-43B3-948B-1728B52AA6E4}">
                <adec:decorative xmlns:adec="http://schemas.microsoft.com/office/drawing/2017/decorative" val="1"/>
              </a:ext>
            </a:extLst>
          </p:cNvPr>
          <p:cNvSpPr/>
          <p:nvPr/>
        </p:nvSpPr>
        <p:spPr bwMode="auto">
          <a:xfrm>
            <a:off x="7940842" y="1285957"/>
            <a:ext cx="4068595" cy="5075789"/>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aphicFrame>
        <p:nvGraphicFramePr>
          <p:cNvPr id="3" name="Object 2" descr="Screenshot of the add inbound security rule page. ">
            <a:extLst>
              <a:ext uri="{FF2B5EF4-FFF2-40B4-BE49-F238E27FC236}">
                <a16:creationId xmlns:a16="http://schemas.microsoft.com/office/drawing/2014/main" id="{C0F2ED32-4FFB-4504-851B-DCE073CF3EE0}"/>
              </a:ext>
            </a:extLst>
          </p:cNvPr>
          <p:cNvGraphicFramePr>
            <a:graphicFrameLocks noChangeAspect="1"/>
          </p:cNvGraphicFramePr>
          <p:nvPr/>
        </p:nvGraphicFramePr>
        <p:xfrm>
          <a:off x="8675523" y="1404501"/>
          <a:ext cx="2905125" cy="4838700"/>
        </p:xfrm>
        <a:graphic>
          <a:graphicData uri="http://schemas.openxmlformats.org/presentationml/2006/ole">
            <mc:AlternateContent xmlns:mc="http://schemas.openxmlformats.org/markup-compatibility/2006">
              <mc:Choice xmlns:v="urn:schemas-microsoft-com:vml" Requires="v">
                <p:oleObj name="Bitmap Image" r:id="rId3" imgW="2905200" imgH="4838760" progId="Paint.Picture">
                  <p:embed/>
                </p:oleObj>
              </mc:Choice>
              <mc:Fallback>
                <p:oleObj name="Bitmap Image" r:id="rId3" imgW="2905200" imgH="4838760" progId="Paint.Picture">
                  <p:embed/>
                  <p:pic>
                    <p:nvPicPr>
                      <p:cNvPr id="3" name="Object 2" descr="Screenshot of the add inbound security rule page. ">
                        <a:extLst>
                          <a:ext uri="{FF2B5EF4-FFF2-40B4-BE49-F238E27FC236}">
                            <a16:creationId xmlns:a16="http://schemas.microsoft.com/office/drawing/2014/main" id="{C0F2ED32-4FFB-4504-851B-DCE073CF3EE0}"/>
                          </a:ext>
                        </a:extLst>
                      </p:cNvPr>
                      <p:cNvPicPr/>
                      <p:nvPr/>
                    </p:nvPicPr>
                    <p:blipFill>
                      <a:blip r:embed="rId4"/>
                      <a:stretch>
                        <a:fillRect/>
                      </a:stretch>
                    </p:blipFill>
                    <p:spPr>
                      <a:xfrm>
                        <a:off x="8675523" y="1404501"/>
                        <a:ext cx="2905125" cy="4838700"/>
                      </a:xfrm>
                      <a:prstGeom prst="rect">
                        <a:avLst/>
                      </a:prstGeom>
                    </p:spPr>
                  </p:pic>
                </p:oleObj>
              </mc:Fallback>
            </mc:AlternateContent>
          </a:graphicData>
        </a:graphic>
      </p:graphicFrame>
    </p:spTree>
    <p:extLst>
      <p:ext uri="{BB962C8B-B14F-4D97-AF65-F5344CB8AC3E}">
        <p14:creationId xmlns:p14="http://schemas.microsoft.com/office/powerpoint/2010/main" val="41425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27859" y="449263"/>
            <a:ext cx="11567043" cy="693737"/>
          </a:xfrm>
        </p:spPr>
        <p:txBody>
          <a:bodyPr vert="horz" wrap="square" lIns="0" tIns="93260" rIns="149217" bIns="93260" rtlCol="0" anchor="t">
            <a:normAutofit/>
          </a:bodyPr>
          <a:lstStyle/>
          <a:p>
            <a:r>
              <a:rPr lang="en-US" dirty="0">
                <a:cs typeface="Segoe UI"/>
              </a:rPr>
              <a:t>Section 04 – Outline</a:t>
            </a:r>
            <a:endParaRPr lang="en-US" dirty="0"/>
          </a:p>
        </p:txBody>
      </p:sp>
      <p:sp>
        <p:nvSpPr>
          <p:cNvPr id="10" name="Text Placeholder 14">
            <a:extLst>
              <a:ext uri="{FF2B5EF4-FFF2-40B4-BE49-F238E27FC236}">
                <a16:creationId xmlns:a16="http://schemas.microsoft.com/office/drawing/2014/main" id="{36877184-9CC1-4EBD-ACA1-BA6A2150651C}"/>
              </a:ext>
            </a:extLst>
          </p:cNvPr>
          <p:cNvSpPr>
            <a:spLocks noGrp="1"/>
          </p:cNvSpPr>
          <p:nvPr/>
        </p:nvSpPr>
        <p:spPr>
          <a:xfrm>
            <a:off x="427858" y="944261"/>
            <a:ext cx="5502360" cy="5370521"/>
          </a:xfrm>
          <a:prstGeom prst="rect">
            <a:avLst/>
          </a:prstGeom>
        </p:spPr>
        <p:txBody>
          <a:bodyPr vert="horz" wrap="square" lIns="0" tIns="93260" rIns="149217" bIns="93260" rtlCol="0">
            <a:normAutofit/>
          </a:bodyPr>
          <a:lstStyle>
            <a:lvl1pPr marL="336145" marR="0" indent="-336145" algn="l" defTabSz="914367" rtl="0" eaLnBrk="1" fontAlgn="auto" latinLnBrk="0" hangingPunct="1">
              <a:lnSpc>
                <a:spcPts val="2353"/>
              </a:lnSpc>
              <a:spcBef>
                <a:spcPts val="0"/>
              </a:spcBef>
              <a:spcAft>
                <a:spcPts val="0"/>
              </a:spcAft>
              <a:buClrTx/>
              <a:buSzPct val="90000"/>
              <a:buFont typeface="Arial" panose="020B0604020202020204" pitchFamily="34" charset="0"/>
              <a:buChar char="•"/>
              <a:tabLst/>
              <a:defRPr lang="en-US" sz="1961" kern="1200" spc="0" baseline="0" dirty="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67229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32563">
              <a:lnSpc>
                <a:spcPct val="90000"/>
              </a:lnSpc>
              <a:spcBef>
                <a:spcPts val="400"/>
              </a:spcBef>
              <a:spcAft>
                <a:spcPts val="600"/>
              </a:spcAft>
              <a:buNone/>
            </a:pPr>
            <a:r>
              <a:rPr lang="en-US" sz="2040" dirty="0">
                <a:latin typeface="Segoe UI"/>
              </a:rPr>
              <a:t>You will learn the following concepts:</a:t>
            </a:r>
          </a:p>
          <a:p>
            <a:pPr marL="0" indent="0" defTabSz="932563">
              <a:lnSpc>
                <a:spcPct val="90000"/>
              </a:lnSpc>
              <a:spcBef>
                <a:spcPts val="400"/>
              </a:spcBef>
              <a:spcAft>
                <a:spcPts val="600"/>
              </a:spcAft>
              <a:buNone/>
            </a:pPr>
            <a:endParaRPr lang="en-US" sz="1020" dirty="0">
              <a:latin typeface="Segoe UI"/>
            </a:endParaRP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Virtual Networks</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Network Security Groups</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Azure DNS</a:t>
            </a:r>
          </a:p>
          <a:p>
            <a:pPr marL="342834" indent="-342834" defTabSz="932563">
              <a:lnSpc>
                <a:spcPct val="90000"/>
              </a:lnSpc>
              <a:spcBef>
                <a:spcPts val="400"/>
              </a:spcBef>
              <a:spcAft>
                <a:spcPts val="600"/>
              </a:spcAft>
              <a:buFont typeface="Wingdings" panose="05000000000000000000" pitchFamily="2" charset="2"/>
              <a:buChar char="§"/>
            </a:pPr>
            <a:r>
              <a:rPr lang="en-GB" sz="2040" dirty="0" err="1">
                <a:latin typeface="Segoe UI Semibold"/>
              </a:rPr>
              <a:t>vNet</a:t>
            </a:r>
            <a:r>
              <a:rPr lang="en-GB" sz="2040" dirty="0">
                <a:latin typeface="Segoe UI Semibold"/>
              </a:rPr>
              <a:t> Peering</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Configure VPN Connections</a:t>
            </a:r>
          </a:p>
          <a:p>
            <a:pPr marL="0" indent="0" defTabSz="932563">
              <a:lnSpc>
                <a:spcPct val="90000"/>
              </a:lnSpc>
              <a:spcBef>
                <a:spcPts val="400"/>
              </a:spcBef>
              <a:spcAft>
                <a:spcPts val="600"/>
              </a:spcAft>
              <a:buNone/>
            </a:pPr>
            <a:endParaRPr lang="en-GB" sz="2040" dirty="0">
              <a:latin typeface="Segoe UI Semibold"/>
            </a:endParaRPr>
          </a:p>
        </p:txBody>
      </p:sp>
      <p:pic>
        <p:nvPicPr>
          <p:cNvPr id="2" name="Graphic 3">
            <a:extLst>
              <a:ext uri="{FF2B5EF4-FFF2-40B4-BE49-F238E27FC236}">
                <a16:creationId xmlns:a16="http://schemas.microsoft.com/office/drawing/2014/main" id="{BEB952B3-5FDE-4C86-A3A5-51B185B9FE0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464" b="-315"/>
          <a:stretch/>
        </p:blipFill>
        <p:spPr>
          <a:xfrm>
            <a:off x="6824315" y="1405719"/>
            <a:ext cx="4812390" cy="4805189"/>
          </a:xfrm>
          <a:prstGeom prst="rect">
            <a:avLst/>
          </a:prstGeom>
        </p:spPr>
      </p:pic>
    </p:spTree>
    <p:extLst>
      <p:ext uri="{BB962C8B-B14F-4D97-AF65-F5344CB8AC3E}">
        <p14:creationId xmlns:p14="http://schemas.microsoft.com/office/powerpoint/2010/main" val="366925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65AC-FD77-4800-997D-4DF0A839897A}"/>
              </a:ext>
            </a:extLst>
          </p:cNvPr>
          <p:cNvSpPr>
            <a:spLocks noGrp="1"/>
          </p:cNvSpPr>
          <p:nvPr>
            <p:ph type="title"/>
          </p:nvPr>
        </p:nvSpPr>
        <p:spPr>
          <a:xfrm>
            <a:off x="465138" y="632779"/>
            <a:ext cx="11533187" cy="410369"/>
          </a:xfrm>
        </p:spPr>
        <p:txBody>
          <a:bodyPr/>
          <a:lstStyle/>
          <a:p>
            <a:r>
              <a:rPr lang="en-US" dirty="0"/>
              <a:t>Implement Application Security Groups</a:t>
            </a:r>
          </a:p>
        </p:txBody>
      </p:sp>
      <p:sp>
        <p:nvSpPr>
          <p:cNvPr id="3" name="Rectangle 2">
            <a:extLst>
              <a:ext uri="{FF2B5EF4-FFF2-40B4-BE49-F238E27FC236}">
                <a16:creationId xmlns:a16="http://schemas.microsoft.com/office/drawing/2014/main" id="{A791E2D7-CA67-4DF2-A7CC-21BC3F157224}"/>
              </a:ext>
            </a:extLst>
          </p:cNvPr>
          <p:cNvSpPr/>
          <p:nvPr/>
        </p:nvSpPr>
        <p:spPr>
          <a:xfrm>
            <a:off x="600856" y="1311039"/>
            <a:ext cx="5012152" cy="1102904"/>
          </a:xfrm>
          <a:prstGeom prst="rect">
            <a:avLst/>
          </a:prstGeom>
          <a:solidFill>
            <a:schemeClr val="bg1">
              <a:lumMod val="95000"/>
            </a:schemeClr>
          </a:solidFill>
          <a:ln w="6350">
            <a:solidFill>
              <a:schemeClr val="bg1">
                <a:lumMod val="95000"/>
              </a:schemeClr>
            </a:solidFill>
          </a:ln>
          <a:effectLst/>
        </p:spPr>
        <p:style>
          <a:lnRef idx="0">
            <a:scrgbClr r="0" g="0" b="0"/>
          </a:lnRef>
          <a:fillRef idx="0">
            <a:scrgbClr r="0" g="0" b="0"/>
          </a:fillRef>
          <a:effectRef idx="0">
            <a:scrgbClr r="0" g="0" b="0"/>
          </a:effectRef>
          <a:fontRef idx="major"/>
        </p:style>
        <p:txBody>
          <a:bodyPr spcFirstLastPara="0" vert="horz" wrap="square" lIns="186521" tIns="139891" rIns="186521" bIns="139891" numCol="1" spcCol="1270" anchor="ctr" anchorCtr="0">
            <a:noAutofit/>
          </a:bodyPr>
          <a:lstStyle/>
          <a:p>
            <a:pPr marL="0" marR="0" lvl="0" indent="0" algn="l" defTabSz="1088029" rtl="0" eaLnBrk="1" fontAlgn="auto" latinLnBrk="0" hangingPunct="1">
              <a:lnSpc>
                <a:spcPct val="100000"/>
              </a:lnSpc>
              <a:spcBef>
                <a:spcPct val="0"/>
              </a:spcBef>
              <a:spcAft>
                <a:spcPct val="35000"/>
              </a:spcAft>
              <a:buClrTx/>
              <a:buSzTx/>
              <a:buFontTx/>
              <a:buNone/>
              <a:tabLst/>
              <a:defRPr/>
            </a:pPr>
            <a:r>
              <a:rPr kumimoji="0" lang="en-US" sz="2040" b="0" i="0" u="none" strike="noStrike" kern="0" cap="none" spc="0" normalizeH="0" baseline="0" noProof="0" dirty="0">
                <a:ln>
                  <a:noFill/>
                </a:ln>
                <a:solidFill>
                  <a:srgbClr val="000000"/>
                </a:solidFill>
                <a:effectLst/>
                <a:uLnTx/>
                <a:uFillTx/>
                <a:latin typeface="Segoe UI"/>
                <a:ea typeface="+mj-ea"/>
                <a:cs typeface="+mj-cs"/>
              </a:rPr>
              <a:t>Extends your application's structure</a:t>
            </a:r>
          </a:p>
        </p:txBody>
      </p:sp>
      <p:sp>
        <p:nvSpPr>
          <p:cNvPr id="4" name="Rectangle 3">
            <a:extLst>
              <a:ext uri="{FF2B5EF4-FFF2-40B4-BE49-F238E27FC236}">
                <a16:creationId xmlns:a16="http://schemas.microsoft.com/office/drawing/2014/main" id="{9AE5A218-70F7-44C7-9FCF-0ADD902E131D}"/>
              </a:ext>
            </a:extLst>
          </p:cNvPr>
          <p:cNvSpPr/>
          <p:nvPr/>
        </p:nvSpPr>
        <p:spPr>
          <a:xfrm>
            <a:off x="600856" y="2608361"/>
            <a:ext cx="5012152" cy="1102904"/>
          </a:xfrm>
          <a:prstGeom prst="rect">
            <a:avLst/>
          </a:prstGeom>
          <a:solidFill>
            <a:schemeClr val="bg1">
              <a:lumMod val="95000"/>
            </a:schemeClr>
          </a:solidFill>
          <a:ln w="6350">
            <a:solidFill>
              <a:schemeClr val="bg1">
                <a:lumMod val="95000"/>
              </a:schemeClr>
            </a:solidFill>
          </a:ln>
          <a:effectLst/>
        </p:spPr>
        <p:style>
          <a:lnRef idx="0">
            <a:scrgbClr r="0" g="0" b="0"/>
          </a:lnRef>
          <a:fillRef idx="0">
            <a:scrgbClr r="0" g="0" b="0"/>
          </a:fillRef>
          <a:effectRef idx="0">
            <a:scrgbClr r="0" g="0" b="0"/>
          </a:effectRef>
          <a:fontRef idx="major"/>
        </p:style>
        <p:txBody>
          <a:bodyPr spcFirstLastPara="0" vert="horz" wrap="square" lIns="186521" tIns="139891" rIns="186521" bIns="139891" numCol="1" spcCol="1270" anchor="ctr" anchorCtr="0">
            <a:noAutofit/>
          </a:bodyPr>
          <a:lstStyle/>
          <a:p>
            <a:pPr marL="0" marR="0" lvl="0" indent="0" algn="l" defTabSz="1088029" rtl="0" eaLnBrk="1" fontAlgn="auto" latinLnBrk="0" hangingPunct="1">
              <a:lnSpc>
                <a:spcPct val="100000"/>
              </a:lnSpc>
              <a:spcBef>
                <a:spcPct val="0"/>
              </a:spcBef>
              <a:spcAft>
                <a:spcPct val="35000"/>
              </a:spcAft>
              <a:buClrTx/>
              <a:buSzTx/>
              <a:buFontTx/>
              <a:buNone/>
              <a:tabLst/>
              <a:defRPr/>
            </a:pPr>
            <a:r>
              <a:rPr kumimoji="0" lang="en-US" sz="2040" b="0" i="0" u="none" strike="noStrike" kern="0" cap="none" spc="0" normalizeH="0" baseline="0" noProof="0" dirty="0">
                <a:ln>
                  <a:noFill/>
                </a:ln>
                <a:solidFill>
                  <a:srgbClr val="000000"/>
                </a:solidFill>
                <a:effectLst/>
                <a:uLnTx/>
                <a:uFillTx/>
                <a:latin typeface="Segoe UI"/>
                <a:ea typeface="+mj-ea"/>
                <a:cs typeface="+mj-cs"/>
              </a:rPr>
              <a:t>ASGs logically group virtual machines – web servers, application servers</a:t>
            </a:r>
          </a:p>
        </p:txBody>
      </p:sp>
      <p:sp>
        <p:nvSpPr>
          <p:cNvPr id="6" name="Rectangle 5">
            <a:extLst>
              <a:ext uri="{FF2B5EF4-FFF2-40B4-BE49-F238E27FC236}">
                <a16:creationId xmlns:a16="http://schemas.microsoft.com/office/drawing/2014/main" id="{815673AA-AE84-43C3-A4CF-A90CDA3528EA}"/>
              </a:ext>
            </a:extLst>
          </p:cNvPr>
          <p:cNvSpPr/>
          <p:nvPr/>
        </p:nvSpPr>
        <p:spPr>
          <a:xfrm>
            <a:off x="600856" y="3905684"/>
            <a:ext cx="5012152" cy="1102904"/>
          </a:xfrm>
          <a:prstGeom prst="rect">
            <a:avLst/>
          </a:prstGeom>
          <a:solidFill>
            <a:schemeClr val="bg1">
              <a:lumMod val="95000"/>
            </a:schemeClr>
          </a:solidFill>
          <a:ln w="6350">
            <a:solidFill>
              <a:schemeClr val="bg1">
                <a:lumMod val="95000"/>
              </a:schemeClr>
            </a:solidFill>
          </a:ln>
          <a:effectLst/>
        </p:spPr>
        <p:style>
          <a:lnRef idx="0">
            <a:scrgbClr r="0" g="0" b="0"/>
          </a:lnRef>
          <a:fillRef idx="0">
            <a:scrgbClr r="0" g="0" b="0"/>
          </a:fillRef>
          <a:effectRef idx="0">
            <a:scrgbClr r="0" g="0" b="0"/>
          </a:effectRef>
          <a:fontRef idx="major"/>
        </p:style>
        <p:txBody>
          <a:bodyPr spcFirstLastPara="0" vert="horz" wrap="square" lIns="186521" tIns="139891" rIns="186521" bIns="139891" numCol="1" spcCol="1270" anchor="ctr" anchorCtr="0">
            <a:noAutofit/>
          </a:bodyPr>
          <a:lstStyle/>
          <a:p>
            <a:pPr marL="0" marR="0" lvl="0" indent="0" algn="l" defTabSz="1088029" rtl="0" eaLnBrk="1" fontAlgn="auto" latinLnBrk="0" hangingPunct="1">
              <a:lnSpc>
                <a:spcPct val="100000"/>
              </a:lnSpc>
              <a:spcBef>
                <a:spcPct val="0"/>
              </a:spcBef>
              <a:spcAft>
                <a:spcPct val="35000"/>
              </a:spcAft>
              <a:buClrTx/>
              <a:buSzTx/>
              <a:buFontTx/>
              <a:buNone/>
              <a:tabLst/>
              <a:defRPr/>
            </a:pPr>
            <a:r>
              <a:rPr kumimoji="0" lang="en-US" sz="2040" b="0" i="0" u="none" strike="noStrike" kern="0" cap="none" spc="0" normalizeH="0" baseline="0" noProof="0" dirty="0">
                <a:ln>
                  <a:noFill/>
                </a:ln>
                <a:solidFill>
                  <a:srgbClr val="000000"/>
                </a:solidFill>
                <a:effectLst/>
                <a:uLnTx/>
                <a:uFillTx/>
                <a:latin typeface="Segoe UI"/>
                <a:ea typeface="+mj-ea"/>
                <a:cs typeface="+mj-cs"/>
              </a:rPr>
              <a:t>Define rules to control the traffic flow</a:t>
            </a:r>
          </a:p>
        </p:txBody>
      </p:sp>
      <p:sp>
        <p:nvSpPr>
          <p:cNvPr id="8" name="Rectangle 7">
            <a:extLst>
              <a:ext uri="{FF2B5EF4-FFF2-40B4-BE49-F238E27FC236}">
                <a16:creationId xmlns:a16="http://schemas.microsoft.com/office/drawing/2014/main" id="{4623793E-634B-4430-A8D2-27C10D5F9AAB}"/>
              </a:ext>
            </a:extLst>
          </p:cNvPr>
          <p:cNvSpPr/>
          <p:nvPr/>
        </p:nvSpPr>
        <p:spPr>
          <a:xfrm>
            <a:off x="600856" y="5203005"/>
            <a:ext cx="5012152" cy="1102904"/>
          </a:xfrm>
          <a:prstGeom prst="rect">
            <a:avLst/>
          </a:prstGeom>
          <a:solidFill>
            <a:schemeClr val="bg1">
              <a:lumMod val="95000"/>
            </a:schemeClr>
          </a:solidFill>
          <a:ln w="6350">
            <a:solidFill>
              <a:schemeClr val="bg1">
                <a:lumMod val="95000"/>
              </a:schemeClr>
            </a:solidFill>
          </a:ln>
          <a:effectLst/>
        </p:spPr>
        <p:style>
          <a:lnRef idx="0">
            <a:scrgbClr r="0" g="0" b="0"/>
          </a:lnRef>
          <a:fillRef idx="0">
            <a:scrgbClr r="0" g="0" b="0"/>
          </a:fillRef>
          <a:effectRef idx="0">
            <a:scrgbClr r="0" g="0" b="0"/>
          </a:effectRef>
          <a:fontRef idx="major"/>
        </p:style>
        <p:txBody>
          <a:bodyPr spcFirstLastPara="0" vert="horz" wrap="square" lIns="186521" tIns="139891" rIns="186521" bIns="139891" numCol="1" spcCol="1270" anchor="ctr" anchorCtr="0">
            <a:noAutofit/>
          </a:bodyPr>
          <a:lstStyle/>
          <a:p>
            <a:pPr marL="0" marR="0" lvl="0" indent="0" algn="l" defTabSz="1088029" rtl="0" eaLnBrk="1" fontAlgn="auto" latinLnBrk="0" hangingPunct="1">
              <a:lnSpc>
                <a:spcPct val="100000"/>
              </a:lnSpc>
              <a:spcBef>
                <a:spcPct val="0"/>
              </a:spcBef>
              <a:spcAft>
                <a:spcPct val="35000"/>
              </a:spcAft>
              <a:buClrTx/>
              <a:buSzTx/>
              <a:buFontTx/>
              <a:buNone/>
              <a:tabLst/>
              <a:defRPr/>
            </a:pPr>
            <a:r>
              <a:rPr kumimoji="0" lang="en-US" sz="2040" b="0" i="0" u="none" strike="noStrike" kern="0" cap="none" spc="0" normalizeH="0" baseline="0" noProof="0" dirty="0">
                <a:ln>
                  <a:noFill/>
                </a:ln>
                <a:solidFill>
                  <a:srgbClr val="000000"/>
                </a:solidFill>
                <a:effectLst/>
                <a:uLnTx/>
                <a:uFillTx/>
                <a:latin typeface="Segoe UI"/>
                <a:ea typeface="+mj-ea"/>
                <a:cs typeface="+mj-cs"/>
              </a:rPr>
              <a:t>Wrap the ASG with an NSG for added security</a:t>
            </a:r>
          </a:p>
        </p:txBody>
      </p:sp>
      <p:grpSp>
        <p:nvGrpSpPr>
          <p:cNvPr id="46" name="Group 45" descr="An ASG is applied to two subnets. An NSG includes both ASGs.">
            <a:extLst>
              <a:ext uri="{FF2B5EF4-FFF2-40B4-BE49-F238E27FC236}">
                <a16:creationId xmlns:a16="http://schemas.microsoft.com/office/drawing/2014/main" id="{60AEB722-FAC3-4367-B6A1-55580FF0DFB1}"/>
              </a:ext>
            </a:extLst>
          </p:cNvPr>
          <p:cNvGrpSpPr/>
          <p:nvPr/>
        </p:nvGrpSpPr>
        <p:grpSpPr>
          <a:xfrm>
            <a:off x="6097578" y="1382183"/>
            <a:ext cx="5169509" cy="3552380"/>
            <a:chOff x="6097578" y="1382183"/>
            <a:chExt cx="5169509" cy="3552380"/>
          </a:xfrm>
        </p:grpSpPr>
        <p:sp>
          <p:nvSpPr>
            <p:cNvPr id="10" name="Rectangle: Rounded Corners 9">
              <a:extLst>
                <a:ext uri="{FF2B5EF4-FFF2-40B4-BE49-F238E27FC236}">
                  <a16:creationId xmlns:a16="http://schemas.microsoft.com/office/drawing/2014/main" id="{C9D02B9F-B391-4266-9872-EE8D72F579E2}"/>
                </a:ext>
              </a:extLst>
            </p:cNvPr>
            <p:cNvSpPr/>
            <p:nvPr/>
          </p:nvSpPr>
          <p:spPr bwMode="auto">
            <a:xfrm>
              <a:off x="7507520" y="1814289"/>
              <a:ext cx="1523041" cy="2317531"/>
            </a:xfrm>
            <a:prstGeom prst="roundRect">
              <a:avLst/>
            </a:prstGeom>
            <a:solidFill>
              <a:schemeClr val="bg1"/>
            </a:solid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ectangle: Rounded Corners 11">
              <a:extLst>
                <a:ext uri="{FF2B5EF4-FFF2-40B4-BE49-F238E27FC236}">
                  <a16:creationId xmlns:a16="http://schemas.microsoft.com/office/drawing/2014/main" id="{1C327E2F-64DC-4CA4-B0F0-8F1233370C3A}"/>
                </a:ext>
              </a:extLst>
            </p:cNvPr>
            <p:cNvSpPr/>
            <p:nvPr/>
          </p:nvSpPr>
          <p:spPr bwMode="auto">
            <a:xfrm>
              <a:off x="9520993" y="1814288"/>
              <a:ext cx="1596976" cy="2317531"/>
            </a:xfrm>
            <a:prstGeom prst="roundRect">
              <a:avLst/>
            </a:prstGeom>
            <a:solidFill>
              <a:schemeClr val="bg1"/>
            </a:solid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Rectangle: Rounded Corners 13">
              <a:extLst>
                <a:ext uri="{FF2B5EF4-FFF2-40B4-BE49-F238E27FC236}">
                  <a16:creationId xmlns:a16="http://schemas.microsoft.com/office/drawing/2014/main" id="{73AF6301-A30C-492D-A8AD-6BE13495FEF2}"/>
                </a:ext>
              </a:extLst>
            </p:cNvPr>
            <p:cNvSpPr/>
            <p:nvPr/>
          </p:nvSpPr>
          <p:spPr bwMode="auto">
            <a:xfrm>
              <a:off x="7294177" y="1594809"/>
              <a:ext cx="3972910" cy="2953407"/>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6" name="Graphic 15">
              <a:extLst>
                <a:ext uri="{FF2B5EF4-FFF2-40B4-BE49-F238E27FC236}">
                  <a16:creationId xmlns:a16="http://schemas.microsoft.com/office/drawing/2014/main" id="{1ED60E56-4956-4EDE-9DA1-416B16E15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487" y="2197506"/>
              <a:ext cx="625675" cy="437279"/>
            </a:xfrm>
            <a:prstGeom prst="rect">
              <a:avLst/>
            </a:prstGeom>
          </p:spPr>
        </p:pic>
        <p:pic>
          <p:nvPicPr>
            <p:cNvPr id="18" name="Graphic 17">
              <a:extLst>
                <a:ext uri="{FF2B5EF4-FFF2-40B4-BE49-F238E27FC236}">
                  <a16:creationId xmlns:a16="http://schemas.microsoft.com/office/drawing/2014/main" id="{E0974212-0D96-4006-8D92-1F21E7AC62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0444" y="4391128"/>
              <a:ext cx="634040" cy="543435"/>
            </a:xfrm>
            <a:prstGeom prst="rect">
              <a:avLst/>
            </a:prstGeom>
          </p:spPr>
        </p:pic>
        <p:pic>
          <p:nvPicPr>
            <p:cNvPr id="20" name="Graphic 19">
              <a:extLst>
                <a:ext uri="{FF2B5EF4-FFF2-40B4-BE49-F238E27FC236}">
                  <a16:creationId xmlns:a16="http://schemas.microsoft.com/office/drawing/2014/main" id="{4F02A779-35C8-4CD4-BC95-09CB041D1D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45402" y="3849273"/>
              <a:ext cx="485054" cy="458517"/>
            </a:xfrm>
            <a:prstGeom prst="rect">
              <a:avLst/>
            </a:prstGeom>
          </p:spPr>
        </p:pic>
        <p:pic>
          <p:nvPicPr>
            <p:cNvPr id="22" name="Graphic 21">
              <a:extLst>
                <a:ext uri="{FF2B5EF4-FFF2-40B4-BE49-F238E27FC236}">
                  <a16:creationId xmlns:a16="http://schemas.microsoft.com/office/drawing/2014/main" id="{2D0DFF9B-5083-4315-B3DC-CFBCB1334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5963" y="3228551"/>
              <a:ext cx="625675" cy="437279"/>
            </a:xfrm>
            <a:prstGeom prst="rect">
              <a:avLst/>
            </a:prstGeom>
          </p:spPr>
        </p:pic>
        <p:pic>
          <p:nvPicPr>
            <p:cNvPr id="24" name="Graphic 23">
              <a:extLst>
                <a:ext uri="{FF2B5EF4-FFF2-40B4-BE49-F238E27FC236}">
                  <a16:creationId xmlns:a16="http://schemas.microsoft.com/office/drawing/2014/main" id="{D8A2F8C7-0099-4B5E-BBD6-F1C28CE2F0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1862" y="2197506"/>
              <a:ext cx="625675" cy="437279"/>
            </a:xfrm>
            <a:prstGeom prst="rect">
              <a:avLst/>
            </a:prstGeom>
          </p:spPr>
        </p:pic>
        <p:pic>
          <p:nvPicPr>
            <p:cNvPr id="26" name="Graphic 25">
              <a:extLst>
                <a:ext uri="{FF2B5EF4-FFF2-40B4-BE49-F238E27FC236}">
                  <a16:creationId xmlns:a16="http://schemas.microsoft.com/office/drawing/2014/main" id="{0DD89914-1BC9-4CCA-9AA0-CE2EBF2EC3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91338" y="3249748"/>
              <a:ext cx="625675" cy="437279"/>
            </a:xfrm>
            <a:prstGeom prst="rect">
              <a:avLst/>
            </a:prstGeom>
          </p:spPr>
        </p:pic>
        <p:pic>
          <p:nvPicPr>
            <p:cNvPr id="28" name="Graphic 27">
              <a:extLst>
                <a:ext uri="{FF2B5EF4-FFF2-40B4-BE49-F238E27FC236}">
                  <a16:creationId xmlns:a16="http://schemas.microsoft.com/office/drawing/2014/main" id="{0E1A45C8-E3EB-426B-B7ED-278436B256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4547" y="3892781"/>
              <a:ext cx="485054" cy="458517"/>
            </a:xfrm>
            <a:prstGeom prst="rect">
              <a:avLst/>
            </a:prstGeom>
          </p:spPr>
        </p:pic>
        <p:pic>
          <p:nvPicPr>
            <p:cNvPr id="32" name="Picture 31">
              <a:extLst>
                <a:ext uri="{FF2B5EF4-FFF2-40B4-BE49-F238E27FC236}">
                  <a16:creationId xmlns:a16="http://schemas.microsoft.com/office/drawing/2014/main" id="{8395299B-1870-4A59-BA7B-788E80D39053}"/>
                </a:ext>
              </a:extLst>
            </p:cNvPr>
            <p:cNvPicPr>
              <a:picLocks noChangeAspect="1"/>
            </p:cNvPicPr>
            <p:nvPr/>
          </p:nvPicPr>
          <p:blipFill>
            <a:blip r:embed="rId9"/>
            <a:stretch>
              <a:fillRect/>
            </a:stretch>
          </p:blipFill>
          <p:spPr>
            <a:xfrm>
              <a:off x="8980444" y="1382183"/>
              <a:ext cx="634039" cy="445047"/>
            </a:xfrm>
            <a:prstGeom prst="rect">
              <a:avLst/>
            </a:prstGeom>
          </p:spPr>
        </p:pic>
        <p:sp>
          <p:nvSpPr>
            <p:cNvPr id="34" name="TextBox 33">
              <a:extLst>
                <a:ext uri="{FF2B5EF4-FFF2-40B4-BE49-F238E27FC236}">
                  <a16:creationId xmlns:a16="http://schemas.microsoft.com/office/drawing/2014/main" id="{CCFC4D71-3883-4E80-9775-B498124914FF}"/>
                </a:ext>
              </a:extLst>
            </p:cNvPr>
            <p:cNvSpPr txBox="1"/>
            <p:nvPr/>
          </p:nvSpPr>
          <p:spPr>
            <a:xfrm>
              <a:off x="7651900" y="2762009"/>
              <a:ext cx="1474329" cy="369332"/>
            </a:xfrm>
            <a:prstGeom prst="rect">
              <a:avLst/>
            </a:prstGeom>
            <a:noFill/>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Segoe UI"/>
                  <a:ea typeface="+mn-ea"/>
                  <a:cs typeface="+mn-cs"/>
                </a:rPr>
                <a:t>WebServers</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36" name="TextBox 35">
              <a:extLst>
                <a:ext uri="{FF2B5EF4-FFF2-40B4-BE49-F238E27FC236}">
                  <a16:creationId xmlns:a16="http://schemas.microsoft.com/office/drawing/2014/main" id="{65278A6E-ECA6-4A2A-8F9E-F87C65BEA114}"/>
                </a:ext>
              </a:extLst>
            </p:cNvPr>
            <p:cNvSpPr txBox="1"/>
            <p:nvPr/>
          </p:nvSpPr>
          <p:spPr>
            <a:xfrm>
              <a:off x="9649324" y="2750302"/>
              <a:ext cx="1474329" cy="369332"/>
            </a:xfrm>
            <a:prstGeom prst="rect">
              <a:avLst/>
            </a:prstGeom>
            <a:noFill/>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Segoe UI"/>
                  <a:ea typeface="+mn-ea"/>
                  <a:cs typeface="+mn-cs"/>
                </a:rPr>
                <a:t>AppLServers</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38" name="Graphic 37" descr="World outline">
              <a:extLst>
                <a:ext uri="{FF2B5EF4-FFF2-40B4-BE49-F238E27FC236}">
                  <a16:creationId xmlns:a16="http://schemas.microsoft.com/office/drawing/2014/main" id="{BE0B000E-BD49-4C0F-8E9A-C2703173E8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7578" y="2597851"/>
              <a:ext cx="770306" cy="770306"/>
            </a:xfrm>
            <a:prstGeom prst="rect">
              <a:avLst/>
            </a:prstGeom>
          </p:spPr>
        </p:pic>
        <p:cxnSp>
          <p:nvCxnSpPr>
            <p:cNvPr id="40" name="Straight Arrow Connector 39">
              <a:extLst>
                <a:ext uri="{FF2B5EF4-FFF2-40B4-BE49-F238E27FC236}">
                  <a16:creationId xmlns:a16="http://schemas.microsoft.com/office/drawing/2014/main" id="{B5FA7D02-E7DE-444C-9E08-3AFCD6F93681}"/>
                </a:ext>
              </a:extLst>
            </p:cNvPr>
            <p:cNvCxnSpPr>
              <a:cxnSpLocks/>
              <a:endCxn id="10" idx="1"/>
            </p:cNvCxnSpPr>
            <p:nvPr/>
          </p:nvCxnSpPr>
          <p:spPr>
            <a:xfrm flipV="1">
              <a:off x="6899413" y="2973055"/>
              <a:ext cx="608107" cy="994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6D550-863E-4740-9EDB-BDDC71DAE204}"/>
                </a:ext>
              </a:extLst>
            </p:cNvPr>
            <p:cNvCxnSpPr>
              <a:cxnSpLocks/>
              <a:stCxn id="10" idx="3"/>
              <a:endCxn id="12" idx="1"/>
            </p:cNvCxnSpPr>
            <p:nvPr/>
          </p:nvCxnSpPr>
          <p:spPr>
            <a:xfrm flipV="1">
              <a:off x="9030561" y="2973054"/>
              <a:ext cx="490432"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0" name="Table 28">
            <a:extLst>
              <a:ext uri="{FF2B5EF4-FFF2-40B4-BE49-F238E27FC236}">
                <a16:creationId xmlns:a16="http://schemas.microsoft.com/office/drawing/2014/main" id="{EA20EBAC-A8B0-4E25-BA2A-A01E68904792}"/>
              </a:ext>
            </a:extLst>
          </p:cNvPr>
          <p:cNvGraphicFramePr>
            <a:graphicFrameLocks noGrp="1"/>
          </p:cNvGraphicFramePr>
          <p:nvPr/>
        </p:nvGraphicFramePr>
        <p:xfrm>
          <a:off x="6779820" y="5079682"/>
          <a:ext cx="4991913" cy="1097280"/>
        </p:xfrm>
        <a:graphic>
          <a:graphicData uri="http://schemas.openxmlformats.org/drawingml/2006/table">
            <a:tbl>
              <a:tblPr firstRow="1" bandRow="1">
                <a:tableStyleId>{00A15C55-8517-42AA-B614-E9B94910E393}</a:tableStyleId>
              </a:tblPr>
              <a:tblGrid>
                <a:gridCol w="1663971">
                  <a:extLst>
                    <a:ext uri="{9D8B030D-6E8A-4147-A177-3AD203B41FA5}">
                      <a16:colId xmlns:a16="http://schemas.microsoft.com/office/drawing/2014/main" val="406953343"/>
                    </a:ext>
                  </a:extLst>
                </a:gridCol>
                <a:gridCol w="1663971">
                  <a:extLst>
                    <a:ext uri="{9D8B030D-6E8A-4147-A177-3AD203B41FA5}">
                      <a16:colId xmlns:a16="http://schemas.microsoft.com/office/drawing/2014/main" val="3820428953"/>
                    </a:ext>
                  </a:extLst>
                </a:gridCol>
                <a:gridCol w="1663971">
                  <a:extLst>
                    <a:ext uri="{9D8B030D-6E8A-4147-A177-3AD203B41FA5}">
                      <a16:colId xmlns:a16="http://schemas.microsoft.com/office/drawing/2014/main" val="1650983920"/>
                    </a:ext>
                  </a:extLst>
                </a:gridCol>
              </a:tblGrid>
              <a:tr h="241812">
                <a:tc>
                  <a:txBody>
                    <a:bodyPr/>
                    <a:lstStyle/>
                    <a:p>
                      <a:pPr algn="ctr"/>
                      <a:r>
                        <a:rPr lang="en-US" b="0" dirty="0"/>
                        <a:t>Source</a:t>
                      </a:r>
                    </a:p>
                  </a:txBody>
                  <a:tcPr/>
                </a:tc>
                <a:tc>
                  <a:txBody>
                    <a:bodyPr/>
                    <a:lstStyle/>
                    <a:p>
                      <a:pPr algn="ctr"/>
                      <a:r>
                        <a:rPr lang="en-US" b="0" dirty="0"/>
                        <a:t>Destination</a:t>
                      </a:r>
                    </a:p>
                  </a:txBody>
                  <a:tcPr/>
                </a:tc>
                <a:tc>
                  <a:txBody>
                    <a:bodyPr/>
                    <a:lstStyle/>
                    <a:p>
                      <a:pPr algn="ctr"/>
                      <a:r>
                        <a:rPr lang="en-US" b="0" dirty="0"/>
                        <a:t>Port</a:t>
                      </a:r>
                    </a:p>
                  </a:txBody>
                  <a:tcPr/>
                </a:tc>
                <a:extLst>
                  <a:ext uri="{0D108BD9-81ED-4DB2-BD59-A6C34878D82A}">
                    <a16:rowId xmlns:a16="http://schemas.microsoft.com/office/drawing/2014/main" val="577127248"/>
                  </a:ext>
                </a:extLst>
              </a:tr>
              <a:tr h="254969">
                <a:tc>
                  <a:txBody>
                    <a:bodyPr/>
                    <a:lstStyle/>
                    <a:p>
                      <a:pPr algn="ctr"/>
                      <a:r>
                        <a:rPr lang="en-US" dirty="0"/>
                        <a:t>Internet</a:t>
                      </a:r>
                    </a:p>
                  </a:txBody>
                  <a:tcPr/>
                </a:tc>
                <a:tc>
                  <a:txBody>
                    <a:bodyPr/>
                    <a:lstStyle/>
                    <a:p>
                      <a:pPr algn="ctr"/>
                      <a:r>
                        <a:rPr lang="en-US" dirty="0" err="1"/>
                        <a:t>WebServers</a:t>
                      </a:r>
                      <a:endParaRPr lang="en-US" dirty="0"/>
                    </a:p>
                  </a:txBody>
                  <a:tcPr/>
                </a:tc>
                <a:tc>
                  <a:txBody>
                    <a:bodyPr/>
                    <a:lstStyle/>
                    <a:p>
                      <a:pPr algn="ctr"/>
                      <a:r>
                        <a:rPr lang="en-US" dirty="0"/>
                        <a:t>80, 443</a:t>
                      </a:r>
                    </a:p>
                  </a:txBody>
                  <a:tcPr/>
                </a:tc>
                <a:extLst>
                  <a:ext uri="{0D108BD9-81ED-4DB2-BD59-A6C34878D82A}">
                    <a16:rowId xmlns:a16="http://schemas.microsoft.com/office/drawing/2014/main" val="3872507533"/>
                  </a:ext>
                </a:extLst>
              </a:tr>
              <a:tr h="254969">
                <a:tc>
                  <a:txBody>
                    <a:bodyPr/>
                    <a:lstStyle/>
                    <a:p>
                      <a:pPr algn="ctr"/>
                      <a:r>
                        <a:rPr lang="en-US" dirty="0" err="1"/>
                        <a:t>WebServers</a:t>
                      </a:r>
                      <a:endParaRPr lang="en-US" dirty="0"/>
                    </a:p>
                  </a:txBody>
                  <a:tcPr/>
                </a:tc>
                <a:tc>
                  <a:txBody>
                    <a:bodyPr/>
                    <a:lstStyle/>
                    <a:p>
                      <a:pPr algn="ctr"/>
                      <a:r>
                        <a:rPr lang="en-US" dirty="0" err="1"/>
                        <a:t>SQLServers</a:t>
                      </a:r>
                      <a:endParaRPr lang="en-US" dirty="0"/>
                    </a:p>
                  </a:txBody>
                  <a:tcPr/>
                </a:tc>
                <a:tc>
                  <a:txBody>
                    <a:bodyPr/>
                    <a:lstStyle/>
                    <a:p>
                      <a:pPr algn="ctr"/>
                      <a:r>
                        <a:rPr lang="en-US" dirty="0"/>
                        <a:t>1533</a:t>
                      </a:r>
                    </a:p>
                  </a:txBody>
                  <a:tcPr/>
                </a:tc>
                <a:extLst>
                  <a:ext uri="{0D108BD9-81ED-4DB2-BD59-A6C34878D82A}">
                    <a16:rowId xmlns:a16="http://schemas.microsoft.com/office/drawing/2014/main" val="2192936244"/>
                  </a:ext>
                </a:extLst>
              </a:tr>
            </a:tbl>
          </a:graphicData>
        </a:graphic>
      </p:graphicFrame>
      <p:sp>
        <p:nvSpPr>
          <p:cNvPr id="44" name="Rectangle 43">
            <a:extLst>
              <a:ext uri="{FF2B5EF4-FFF2-40B4-BE49-F238E27FC236}">
                <a16:creationId xmlns:a16="http://schemas.microsoft.com/office/drawing/2014/main" id="{C6A077C0-3CD3-4B1A-8F9D-86C3C58D4B8F}"/>
              </a:ext>
              <a:ext uri="{C183D7F6-B498-43B3-948B-1728B52AA6E4}">
                <adec:decorative xmlns:adec="http://schemas.microsoft.com/office/drawing/2017/decorative" val="1"/>
              </a:ext>
            </a:extLst>
          </p:cNvPr>
          <p:cNvSpPr/>
          <p:nvPr/>
        </p:nvSpPr>
        <p:spPr bwMode="auto">
          <a:xfrm>
            <a:off x="5990295" y="1311040"/>
            <a:ext cx="6008030" cy="4994870"/>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32015124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E84E-1BED-49C3-9537-ACBBFC4FBDF0}"/>
              </a:ext>
            </a:extLst>
          </p:cNvPr>
          <p:cNvSpPr>
            <a:spLocks noGrp="1"/>
          </p:cNvSpPr>
          <p:nvPr>
            <p:ph type="title"/>
          </p:nvPr>
        </p:nvSpPr>
        <p:spPr/>
        <p:txBody>
          <a:bodyPr/>
          <a:lstStyle/>
          <a:p>
            <a:r>
              <a:rPr lang="en-US" dirty="0"/>
              <a:t>Demonstration – Network Security Groups</a:t>
            </a:r>
          </a:p>
        </p:txBody>
      </p:sp>
      <p:pic>
        <p:nvPicPr>
          <p:cNvPr id="50" name="Picture 49" descr="Icon of a calendar">
            <a:extLst>
              <a:ext uri="{FF2B5EF4-FFF2-40B4-BE49-F238E27FC236}">
                <a16:creationId xmlns:a16="http://schemas.microsoft.com/office/drawing/2014/main" id="{A59C0E80-4CA9-4DDE-A93B-8AE660CFC10A}"/>
              </a:ext>
            </a:extLst>
          </p:cNvPr>
          <p:cNvPicPr>
            <a:picLocks noChangeAspect="1"/>
          </p:cNvPicPr>
          <p:nvPr/>
        </p:nvPicPr>
        <p:blipFill>
          <a:blip r:embed="rId3"/>
          <a:stretch>
            <a:fillRect/>
          </a:stretch>
        </p:blipFill>
        <p:spPr>
          <a:xfrm>
            <a:off x="412524" y="1669143"/>
            <a:ext cx="1165860" cy="1165860"/>
          </a:xfrm>
          <a:prstGeom prst="rect">
            <a:avLst/>
          </a:prstGeom>
        </p:spPr>
      </p:pic>
      <p:sp>
        <p:nvSpPr>
          <p:cNvPr id="5" name="Rectangle 4">
            <a:extLst>
              <a:ext uri="{FF2B5EF4-FFF2-40B4-BE49-F238E27FC236}">
                <a16:creationId xmlns:a16="http://schemas.microsoft.com/office/drawing/2014/main" id="{62BB01EB-CE0D-4BBB-A5E6-7266BD85D142}"/>
              </a:ext>
            </a:extLst>
          </p:cNvPr>
          <p:cNvSpPr/>
          <p:nvPr/>
        </p:nvSpPr>
        <p:spPr>
          <a:xfrm>
            <a:off x="1990724" y="1669143"/>
            <a:ext cx="10018713" cy="1143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mn-cs"/>
              </a:rPr>
              <a:t>Access the NSGs blade</a:t>
            </a:r>
          </a:p>
        </p:txBody>
      </p:sp>
      <p:cxnSp>
        <p:nvCxnSpPr>
          <p:cNvPr id="13" name="Straight Connector 12">
            <a:extLst>
              <a:ext uri="{FF2B5EF4-FFF2-40B4-BE49-F238E27FC236}">
                <a16:creationId xmlns:a16="http://schemas.microsoft.com/office/drawing/2014/main" id="{85479C3C-B60B-4856-A989-FB4C38E41AEF}"/>
              </a:ext>
              <a:ext uri="{C183D7F6-B498-43B3-948B-1728B52AA6E4}">
                <adec:decorative xmlns:adec="http://schemas.microsoft.com/office/drawing/2017/decorative" val="1"/>
              </a:ext>
            </a:extLst>
          </p:cNvPr>
          <p:cNvCxnSpPr>
            <a:cxnSpLocks/>
          </p:cNvCxnSpPr>
          <p:nvPr/>
        </p:nvCxnSpPr>
        <p:spPr>
          <a:xfrm>
            <a:off x="1990725" y="3018149"/>
            <a:ext cx="1001871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descr="Icon of a plus sign">
            <a:extLst>
              <a:ext uri="{FF2B5EF4-FFF2-40B4-BE49-F238E27FC236}">
                <a16:creationId xmlns:a16="http://schemas.microsoft.com/office/drawing/2014/main" id="{4945C829-FB63-44B0-96F8-4C6EE7FEB4F9}"/>
              </a:ext>
            </a:extLst>
          </p:cNvPr>
          <p:cNvPicPr>
            <a:picLocks noChangeAspect="1"/>
          </p:cNvPicPr>
          <p:nvPr/>
        </p:nvPicPr>
        <p:blipFill>
          <a:blip r:embed="rId4"/>
          <a:stretch>
            <a:fillRect/>
          </a:stretch>
        </p:blipFill>
        <p:spPr>
          <a:xfrm>
            <a:off x="412524" y="3252702"/>
            <a:ext cx="1165860" cy="1165860"/>
          </a:xfrm>
          <a:prstGeom prst="rect">
            <a:avLst/>
          </a:prstGeom>
        </p:spPr>
      </p:pic>
      <p:sp>
        <p:nvSpPr>
          <p:cNvPr id="6" name="Rectangle 5">
            <a:extLst>
              <a:ext uri="{FF2B5EF4-FFF2-40B4-BE49-F238E27FC236}">
                <a16:creationId xmlns:a16="http://schemas.microsoft.com/office/drawing/2014/main" id="{EC656FA9-4111-4E45-BB4D-F07593D77CDD}"/>
              </a:ext>
            </a:extLst>
          </p:cNvPr>
          <p:cNvSpPr/>
          <p:nvPr/>
        </p:nvSpPr>
        <p:spPr>
          <a:xfrm>
            <a:off x="1990724" y="3262663"/>
            <a:ext cx="10018713" cy="1143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mn-cs"/>
              </a:rPr>
              <a:t>Add a new NSG</a:t>
            </a:r>
          </a:p>
        </p:txBody>
      </p:sp>
      <p:cxnSp>
        <p:nvCxnSpPr>
          <p:cNvPr id="14" name="Straight Connector 13">
            <a:extLst>
              <a:ext uri="{FF2B5EF4-FFF2-40B4-BE49-F238E27FC236}">
                <a16:creationId xmlns:a16="http://schemas.microsoft.com/office/drawing/2014/main" id="{1883C629-5536-4642-BACD-4F5EA6C1CDD4}"/>
              </a:ext>
              <a:ext uri="{C183D7F6-B498-43B3-948B-1728B52AA6E4}">
                <adec:decorative xmlns:adec="http://schemas.microsoft.com/office/drawing/2017/decorative" val="1"/>
              </a:ext>
            </a:extLst>
          </p:cNvPr>
          <p:cNvCxnSpPr>
            <a:cxnSpLocks/>
          </p:cNvCxnSpPr>
          <p:nvPr/>
        </p:nvCxnSpPr>
        <p:spPr>
          <a:xfrm>
            <a:off x="1990725" y="4627562"/>
            <a:ext cx="1001871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32" name="Picture 31" descr="Icon of small circles forming a big circle center">
            <a:extLst>
              <a:ext uri="{FF2B5EF4-FFF2-40B4-BE49-F238E27FC236}">
                <a16:creationId xmlns:a16="http://schemas.microsoft.com/office/drawing/2014/main" id="{93ECB633-7B87-4FD8-8FDB-54923EA8C112}"/>
              </a:ext>
            </a:extLst>
          </p:cNvPr>
          <p:cNvPicPr>
            <a:picLocks noChangeAspect="1"/>
          </p:cNvPicPr>
          <p:nvPr/>
        </p:nvPicPr>
        <p:blipFill>
          <a:blip r:embed="rId5"/>
          <a:stretch>
            <a:fillRect/>
          </a:stretch>
        </p:blipFill>
        <p:spPr>
          <a:xfrm>
            <a:off x="412524" y="4836261"/>
            <a:ext cx="1165860" cy="1165860"/>
          </a:xfrm>
          <a:prstGeom prst="rect">
            <a:avLst/>
          </a:prstGeom>
        </p:spPr>
      </p:pic>
      <p:sp>
        <p:nvSpPr>
          <p:cNvPr id="7" name="Rectangle 6">
            <a:extLst>
              <a:ext uri="{FF2B5EF4-FFF2-40B4-BE49-F238E27FC236}">
                <a16:creationId xmlns:a16="http://schemas.microsoft.com/office/drawing/2014/main" id="{DC615207-619C-47C8-8B45-312D51FAC867}"/>
              </a:ext>
            </a:extLst>
          </p:cNvPr>
          <p:cNvSpPr/>
          <p:nvPr/>
        </p:nvSpPr>
        <p:spPr>
          <a:xfrm>
            <a:off x="1990724" y="4856183"/>
            <a:ext cx="10018713" cy="1143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mn-cs"/>
              </a:rPr>
              <a:t>Explore inbound and outbound rules</a:t>
            </a:r>
          </a:p>
        </p:txBody>
      </p:sp>
    </p:spTree>
    <p:extLst>
      <p:ext uri="{BB962C8B-B14F-4D97-AF65-F5344CB8AC3E}">
        <p14:creationId xmlns:p14="http://schemas.microsoft.com/office/powerpoint/2010/main" val="8551130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a:lstStyle/>
          <a:p>
            <a:r>
              <a:rPr lang="en-US" dirty="0"/>
              <a:t>Configure </a:t>
            </a:r>
            <a:r>
              <a:rPr lang="en-US" dirty="0">
                <a:cs typeface="Segoe UI"/>
              </a:rPr>
              <a:t>Azure DNS</a:t>
            </a:r>
          </a:p>
        </p:txBody>
      </p:sp>
      <p:pic>
        <p:nvPicPr>
          <p:cNvPr id="5" name="Picture 4" descr="Icon of a webpage">
            <a:extLst>
              <a:ext uri="{FF2B5EF4-FFF2-40B4-BE49-F238E27FC236}">
                <a16:creationId xmlns:a16="http://schemas.microsoft.com/office/drawing/2014/main" id="{87498648-25D5-41A6-B1A7-321B45BEA247}"/>
              </a:ext>
            </a:extLst>
          </p:cNvPr>
          <p:cNvPicPr>
            <a:picLocks noChangeAspect="1"/>
          </p:cNvPicPr>
          <p:nvPr/>
        </p:nvPicPr>
        <p:blipFill>
          <a:blip r:embed="rId2"/>
          <a:stretch>
            <a:fillRect/>
          </a:stretch>
        </p:blipFill>
        <p:spPr>
          <a:xfrm>
            <a:off x="10261599" y="3028495"/>
            <a:ext cx="1373491" cy="1030687"/>
          </a:xfrm>
          <a:prstGeom prst="rect">
            <a:avLst/>
          </a:prstGeom>
        </p:spPr>
      </p:pic>
    </p:spTree>
    <p:extLst>
      <p:ext uri="{BB962C8B-B14F-4D97-AF65-F5344CB8AC3E}">
        <p14:creationId xmlns:p14="http://schemas.microsoft.com/office/powerpoint/2010/main" val="338123366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15F5-7E54-4674-9594-975BAF12005A}"/>
              </a:ext>
            </a:extLst>
          </p:cNvPr>
          <p:cNvSpPr>
            <a:spLocks noGrp="1"/>
          </p:cNvSpPr>
          <p:nvPr>
            <p:ph type="title"/>
          </p:nvPr>
        </p:nvSpPr>
        <p:spPr/>
        <p:txBody>
          <a:bodyPr/>
          <a:lstStyle/>
          <a:p>
            <a:r>
              <a:rPr lang="en-US" dirty="0"/>
              <a:t>Identity Domains and Custom Domains</a:t>
            </a:r>
          </a:p>
        </p:txBody>
      </p:sp>
      <p:sp>
        <p:nvSpPr>
          <p:cNvPr id="4" name="Rectangle 3">
            <a:extLst>
              <a:ext uri="{FF2B5EF4-FFF2-40B4-BE49-F238E27FC236}">
                <a16:creationId xmlns:a16="http://schemas.microsoft.com/office/drawing/2014/main" id="{8D24B47B-D05D-49B3-B9D7-811CAE24B59A}"/>
              </a:ext>
            </a:extLst>
          </p:cNvPr>
          <p:cNvSpPr/>
          <p:nvPr/>
        </p:nvSpPr>
        <p:spPr>
          <a:xfrm>
            <a:off x="427037" y="1271342"/>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When you create an Azure subscription an Azure AD domain is created for you</a:t>
            </a:r>
          </a:p>
        </p:txBody>
      </p:sp>
      <p:sp>
        <p:nvSpPr>
          <p:cNvPr id="5" name="Rectangle 4">
            <a:extLst>
              <a:ext uri="{FF2B5EF4-FFF2-40B4-BE49-F238E27FC236}">
                <a16:creationId xmlns:a16="http://schemas.microsoft.com/office/drawing/2014/main" id="{A7E89D5A-2D2C-4167-8B71-2542E57B430C}"/>
              </a:ext>
            </a:extLst>
          </p:cNvPr>
          <p:cNvSpPr/>
          <p:nvPr/>
        </p:nvSpPr>
        <p:spPr>
          <a:xfrm>
            <a:off x="427037" y="2647665"/>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The domain has initial domain name in the form </a:t>
            </a:r>
            <a:r>
              <a:rPr kumimoji="0" lang="en-US" sz="2200" b="0" i="1" u="none" strike="noStrike" kern="1200" cap="none" spc="0" normalizeH="0" baseline="0" noProof="0">
                <a:ln>
                  <a:noFill/>
                </a:ln>
                <a:solidFill>
                  <a:srgbClr val="000000"/>
                </a:solidFill>
                <a:effectLst/>
                <a:uLnTx/>
                <a:uFillTx/>
                <a:latin typeface="Segoe UI"/>
                <a:ea typeface="+mn-ea"/>
                <a:cs typeface="+mn-cs"/>
              </a:rPr>
              <a:t>domainname.onmicrosoft.com</a:t>
            </a:r>
          </a:p>
        </p:txBody>
      </p:sp>
      <p:sp>
        <p:nvSpPr>
          <p:cNvPr id="6" name="Rectangle 5">
            <a:extLst>
              <a:ext uri="{FF2B5EF4-FFF2-40B4-BE49-F238E27FC236}">
                <a16:creationId xmlns:a16="http://schemas.microsoft.com/office/drawing/2014/main" id="{3FF3AEDE-459F-49CD-8CF1-E45528CCFFDE}"/>
              </a:ext>
            </a:extLst>
          </p:cNvPr>
          <p:cNvSpPr/>
          <p:nvPr/>
        </p:nvSpPr>
        <p:spPr>
          <a:xfrm>
            <a:off x="427037" y="4023988"/>
            <a:ext cx="6060849"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You can customize/change the name </a:t>
            </a:r>
          </a:p>
        </p:txBody>
      </p:sp>
      <p:sp>
        <p:nvSpPr>
          <p:cNvPr id="7" name="Rectangle 6">
            <a:extLst>
              <a:ext uri="{FF2B5EF4-FFF2-40B4-BE49-F238E27FC236}">
                <a16:creationId xmlns:a16="http://schemas.microsoft.com/office/drawing/2014/main" id="{E6CAB7D3-4D51-48C8-8C3B-2E449600B3EE}"/>
              </a:ext>
            </a:extLst>
          </p:cNvPr>
          <p:cNvSpPr/>
          <p:nvPr/>
        </p:nvSpPr>
        <p:spPr>
          <a:xfrm>
            <a:off x="427036" y="5216796"/>
            <a:ext cx="6060849"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Segoe UI"/>
                <a:ea typeface="+mn-ea"/>
                <a:cs typeface="+mn-cs"/>
              </a:rPr>
              <a:t>After the custom name is added it must be verified – this demonstrates ownership of the domain</a:t>
            </a:r>
          </a:p>
        </p:txBody>
      </p:sp>
      <p:sp>
        <p:nvSpPr>
          <p:cNvPr id="8" name="Rectangle 7">
            <a:extLst>
              <a:ext uri="{FF2B5EF4-FFF2-40B4-BE49-F238E27FC236}">
                <a16:creationId xmlns:a16="http://schemas.microsoft.com/office/drawing/2014/main" id="{D2A8A52B-D571-4DDF-B9C8-CAD061F3C72B}"/>
              </a:ext>
              <a:ext uri="{C183D7F6-B498-43B3-948B-1728B52AA6E4}">
                <adec:decorative xmlns:adec="http://schemas.microsoft.com/office/drawing/2017/decorative" val="1"/>
              </a:ext>
            </a:extLst>
          </p:cNvPr>
          <p:cNvSpPr/>
          <p:nvPr/>
        </p:nvSpPr>
        <p:spPr bwMode="auto">
          <a:xfrm>
            <a:off x="6640132" y="1192213"/>
            <a:ext cx="5369306"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0" name="Picture 4" descr="Screenshot of the create a directory configuration tab.">
            <a:extLst>
              <a:ext uri="{FF2B5EF4-FFF2-40B4-BE49-F238E27FC236}">
                <a16:creationId xmlns:a16="http://schemas.microsoft.com/office/drawing/2014/main" id="{AF7BC781-F133-4D55-87FF-B77881B0E30A}"/>
              </a:ext>
            </a:extLst>
          </p:cNvPr>
          <p:cNvPicPr>
            <a:picLocks noChangeAspect="1"/>
          </p:cNvPicPr>
          <p:nvPr/>
        </p:nvPicPr>
        <p:blipFill>
          <a:blip r:embed="rId3"/>
          <a:stretch>
            <a:fillRect/>
          </a:stretch>
        </p:blipFill>
        <p:spPr>
          <a:xfrm>
            <a:off x="7760436" y="1333500"/>
            <a:ext cx="3107516" cy="2537252"/>
          </a:xfrm>
          <a:prstGeom prst="rect">
            <a:avLst/>
          </a:prstGeom>
          <a:ln>
            <a:solidFill>
              <a:schemeClr val="tx1"/>
            </a:solidFill>
          </a:ln>
        </p:spPr>
      </p:pic>
      <p:sp>
        <p:nvSpPr>
          <p:cNvPr id="12" name="Arrow: Down 11" descr="Arrow pointing down">
            <a:extLst>
              <a:ext uri="{FF2B5EF4-FFF2-40B4-BE49-F238E27FC236}">
                <a16:creationId xmlns:a16="http://schemas.microsoft.com/office/drawing/2014/main" id="{E8F3283A-8D17-4790-8A98-EBECBA3785ED}"/>
              </a:ext>
              <a:ext uri="{C183D7F6-B498-43B3-948B-1728B52AA6E4}">
                <adec:decorative xmlns:adec="http://schemas.microsoft.com/office/drawing/2017/decorative" val="0"/>
              </a:ext>
            </a:extLst>
          </p:cNvPr>
          <p:cNvSpPr/>
          <p:nvPr/>
        </p:nvSpPr>
        <p:spPr bwMode="auto">
          <a:xfrm>
            <a:off x="9109937" y="3944860"/>
            <a:ext cx="408513" cy="318031"/>
          </a:xfrm>
          <a:prstGeom prst="downArrow">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 name="Picture 10" descr="Screenshot of adding a custom domain name.">
            <a:extLst>
              <a:ext uri="{FF2B5EF4-FFF2-40B4-BE49-F238E27FC236}">
                <a16:creationId xmlns:a16="http://schemas.microsoft.com/office/drawing/2014/main" id="{02A11B91-29FA-4709-A850-9A4DE2922579}"/>
              </a:ext>
            </a:extLst>
          </p:cNvPr>
          <p:cNvPicPr>
            <a:picLocks noChangeAspect="1"/>
          </p:cNvPicPr>
          <p:nvPr/>
        </p:nvPicPr>
        <p:blipFill>
          <a:blip r:embed="rId4"/>
          <a:stretch>
            <a:fillRect/>
          </a:stretch>
        </p:blipFill>
        <p:spPr>
          <a:xfrm>
            <a:off x="7680832" y="4230343"/>
            <a:ext cx="3266722" cy="2131403"/>
          </a:xfrm>
          <a:prstGeom prst="rect">
            <a:avLst/>
          </a:prstGeom>
        </p:spPr>
      </p:pic>
    </p:spTree>
    <p:extLst>
      <p:ext uri="{BB962C8B-B14F-4D97-AF65-F5344CB8AC3E}">
        <p14:creationId xmlns:p14="http://schemas.microsoft.com/office/powerpoint/2010/main" val="7973900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3137-CCDE-4D5D-AAB3-7D5EC85AF276}"/>
              </a:ext>
            </a:extLst>
          </p:cNvPr>
          <p:cNvSpPr>
            <a:spLocks noGrp="1"/>
          </p:cNvSpPr>
          <p:nvPr>
            <p:ph type="title"/>
          </p:nvPr>
        </p:nvSpPr>
        <p:spPr/>
        <p:txBody>
          <a:bodyPr/>
          <a:lstStyle/>
          <a:p>
            <a:r>
              <a:rPr lang="en-US" dirty="0"/>
              <a:t>Verify Custom Domain Names</a:t>
            </a:r>
          </a:p>
        </p:txBody>
      </p:sp>
      <p:sp>
        <p:nvSpPr>
          <p:cNvPr id="5" name="Rectangle 4">
            <a:extLst>
              <a:ext uri="{FF2B5EF4-FFF2-40B4-BE49-F238E27FC236}">
                <a16:creationId xmlns:a16="http://schemas.microsoft.com/office/drawing/2014/main" id="{BE859702-786A-47AA-93E5-B3913D947DE7}"/>
              </a:ext>
            </a:extLst>
          </p:cNvPr>
          <p:cNvSpPr/>
          <p:nvPr/>
        </p:nvSpPr>
        <p:spPr>
          <a:xfrm>
            <a:off x="427037" y="1192214"/>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Verification demonstrates ownership of the domain name</a:t>
            </a:r>
          </a:p>
        </p:txBody>
      </p:sp>
      <p:sp>
        <p:nvSpPr>
          <p:cNvPr id="6" name="Rectangle 5">
            <a:extLst>
              <a:ext uri="{FF2B5EF4-FFF2-40B4-BE49-F238E27FC236}">
                <a16:creationId xmlns:a16="http://schemas.microsoft.com/office/drawing/2014/main" id="{E9BE5AD1-F9EC-4AE1-A01C-1B7D667B61B2}"/>
              </a:ext>
            </a:extLst>
          </p:cNvPr>
          <p:cNvSpPr/>
          <p:nvPr/>
        </p:nvSpPr>
        <p:spPr>
          <a:xfrm>
            <a:off x="427037" y="2568537"/>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Add a DNS record (MX or TXT) that is provided by Azure into your company’s DNS zone</a:t>
            </a:r>
          </a:p>
        </p:txBody>
      </p:sp>
      <p:sp>
        <p:nvSpPr>
          <p:cNvPr id="7" name="Rectangle 6">
            <a:extLst>
              <a:ext uri="{FF2B5EF4-FFF2-40B4-BE49-F238E27FC236}">
                <a16:creationId xmlns:a16="http://schemas.microsoft.com/office/drawing/2014/main" id="{F1A9DB47-D9D1-48DE-9B61-12F0F9C653C7}"/>
              </a:ext>
            </a:extLst>
          </p:cNvPr>
          <p:cNvSpPr/>
          <p:nvPr/>
        </p:nvSpPr>
        <p:spPr>
          <a:xfrm>
            <a:off x="427037" y="3944860"/>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Azure will query the DNS domain for the presence of the record</a:t>
            </a:r>
          </a:p>
        </p:txBody>
      </p:sp>
      <p:sp>
        <p:nvSpPr>
          <p:cNvPr id="8" name="Rectangle 7">
            <a:extLst>
              <a:ext uri="{FF2B5EF4-FFF2-40B4-BE49-F238E27FC236}">
                <a16:creationId xmlns:a16="http://schemas.microsoft.com/office/drawing/2014/main" id="{426FD7F0-4F14-4549-AAB8-4D5F1DBA477D}"/>
              </a:ext>
            </a:extLst>
          </p:cNvPr>
          <p:cNvSpPr/>
          <p:nvPr/>
        </p:nvSpPr>
        <p:spPr>
          <a:xfrm>
            <a:off x="427037" y="5321183"/>
            <a:ext cx="6060849"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This could take several minutes or several hours</a:t>
            </a:r>
          </a:p>
        </p:txBody>
      </p:sp>
      <p:sp>
        <p:nvSpPr>
          <p:cNvPr id="9" name="Rectangle 8">
            <a:extLst>
              <a:ext uri="{FF2B5EF4-FFF2-40B4-BE49-F238E27FC236}">
                <a16:creationId xmlns:a16="http://schemas.microsoft.com/office/drawing/2014/main" id="{E161DAF0-94C4-48C0-B95A-2747F6087201}"/>
              </a:ext>
              <a:ext uri="{C183D7F6-B498-43B3-948B-1728B52AA6E4}">
                <adec:decorative xmlns:adec="http://schemas.microsoft.com/office/drawing/2017/decorative" val="1"/>
              </a:ext>
            </a:extLst>
          </p:cNvPr>
          <p:cNvSpPr/>
          <p:nvPr/>
        </p:nvSpPr>
        <p:spPr bwMode="auto">
          <a:xfrm>
            <a:off x="6640132" y="1192213"/>
            <a:ext cx="5369306"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2" name="Picture 5" descr="Screenshot of the add a DNS text record page.">
            <a:extLst>
              <a:ext uri="{FF2B5EF4-FFF2-40B4-BE49-F238E27FC236}">
                <a16:creationId xmlns:a16="http://schemas.microsoft.com/office/drawing/2014/main" id="{4E4A35C8-6552-44ED-9212-5F910C5AC73E}"/>
              </a:ext>
            </a:extLst>
          </p:cNvPr>
          <p:cNvPicPr>
            <a:picLocks noChangeAspect="1"/>
          </p:cNvPicPr>
          <p:nvPr/>
        </p:nvPicPr>
        <p:blipFill>
          <a:blip r:embed="rId3"/>
          <a:stretch>
            <a:fillRect/>
          </a:stretch>
        </p:blipFill>
        <p:spPr>
          <a:xfrm>
            <a:off x="6746685" y="1586504"/>
            <a:ext cx="5156200" cy="4564466"/>
          </a:xfrm>
          <a:prstGeom prst="rect">
            <a:avLst/>
          </a:prstGeom>
          <a:ln>
            <a:noFill/>
          </a:ln>
        </p:spPr>
      </p:pic>
    </p:spTree>
    <p:extLst>
      <p:ext uri="{BB962C8B-B14F-4D97-AF65-F5344CB8AC3E}">
        <p14:creationId xmlns:p14="http://schemas.microsoft.com/office/powerpoint/2010/main" val="32371383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Create Azure DNS Zones</a:t>
            </a:r>
          </a:p>
        </p:txBody>
      </p:sp>
      <p:sp>
        <p:nvSpPr>
          <p:cNvPr id="6" name="Rectangle 5">
            <a:extLst>
              <a:ext uri="{FF2B5EF4-FFF2-40B4-BE49-F238E27FC236}">
                <a16:creationId xmlns:a16="http://schemas.microsoft.com/office/drawing/2014/main" id="{111D40A4-CDCE-4502-83DD-B2A0C6AF0218}"/>
              </a:ext>
            </a:extLst>
          </p:cNvPr>
          <p:cNvSpPr/>
          <p:nvPr/>
        </p:nvSpPr>
        <p:spPr>
          <a:xfrm>
            <a:off x="427037" y="1512895"/>
            <a:ext cx="6060849" cy="111544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A DNS zone hosts the DNS records for a domain</a:t>
            </a:r>
          </a:p>
        </p:txBody>
      </p:sp>
      <p:sp>
        <p:nvSpPr>
          <p:cNvPr id="8" name="Rectangle 7">
            <a:extLst>
              <a:ext uri="{FF2B5EF4-FFF2-40B4-BE49-F238E27FC236}">
                <a16:creationId xmlns:a16="http://schemas.microsoft.com/office/drawing/2014/main" id="{27CBD683-860D-44E7-8022-C5652E1541E4}"/>
              </a:ext>
            </a:extLst>
          </p:cNvPr>
          <p:cNvSpPr/>
          <p:nvPr/>
        </p:nvSpPr>
        <p:spPr>
          <a:xfrm>
            <a:off x="421930" y="2885223"/>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Where multiple zones share the same name,</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each instance is assigned different name server addresses </a:t>
            </a:r>
          </a:p>
        </p:txBody>
      </p:sp>
      <p:sp>
        <p:nvSpPr>
          <p:cNvPr id="9" name="Rectangle 8">
            <a:extLst>
              <a:ext uri="{FF2B5EF4-FFF2-40B4-BE49-F238E27FC236}">
                <a16:creationId xmlns:a16="http://schemas.microsoft.com/office/drawing/2014/main" id="{D26FFBFD-21F4-4BF6-978E-CF9A4E87B964}"/>
              </a:ext>
            </a:extLst>
          </p:cNvPr>
          <p:cNvSpPr/>
          <p:nvPr/>
        </p:nvSpPr>
        <p:spPr>
          <a:xfrm>
            <a:off x="421930" y="4315865"/>
            <a:ext cx="6060849"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Root/Parent domain is registered at the registrar and pointed to Azure NS</a:t>
            </a:r>
          </a:p>
        </p:txBody>
      </p:sp>
      <p:sp>
        <p:nvSpPr>
          <p:cNvPr id="10" name="Rectangle 9">
            <a:extLst>
              <a:ext uri="{FF2B5EF4-FFF2-40B4-BE49-F238E27FC236}">
                <a16:creationId xmlns:a16="http://schemas.microsoft.com/office/drawing/2014/main" id="{64B22871-5DBC-4B5D-AD31-23B2FF3275FB}"/>
              </a:ext>
              <a:ext uri="{C183D7F6-B498-43B3-948B-1728B52AA6E4}">
                <adec:decorative xmlns:adec="http://schemas.microsoft.com/office/drawing/2017/decorative" val="1"/>
              </a:ext>
            </a:extLst>
          </p:cNvPr>
          <p:cNvSpPr/>
          <p:nvPr/>
        </p:nvSpPr>
        <p:spPr bwMode="auto">
          <a:xfrm>
            <a:off x="6640132" y="1192213"/>
            <a:ext cx="5369306"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2" name="Picture 2" descr="Screenshot of the create a DNS zone page.">
            <a:extLst>
              <a:ext uri="{FF2B5EF4-FFF2-40B4-BE49-F238E27FC236}">
                <a16:creationId xmlns:a16="http://schemas.microsoft.com/office/drawing/2014/main" id="{C7D027B3-950B-4EA2-BBD2-003C038C3C77}"/>
              </a:ext>
            </a:extLst>
          </p:cNvPr>
          <p:cNvPicPr>
            <a:picLocks noChangeAspect="1"/>
          </p:cNvPicPr>
          <p:nvPr/>
        </p:nvPicPr>
        <p:blipFill>
          <a:blip r:embed="rId3"/>
          <a:stretch>
            <a:fillRect/>
          </a:stretch>
        </p:blipFill>
        <p:spPr>
          <a:xfrm>
            <a:off x="6797485" y="1730706"/>
            <a:ext cx="5054600" cy="4276062"/>
          </a:xfrm>
          <a:prstGeom prst="rect">
            <a:avLst/>
          </a:prstGeom>
          <a:ln>
            <a:noFill/>
          </a:ln>
        </p:spPr>
      </p:pic>
    </p:spTree>
    <p:extLst>
      <p:ext uri="{BB962C8B-B14F-4D97-AF65-F5344CB8AC3E}">
        <p14:creationId xmlns:p14="http://schemas.microsoft.com/office/powerpoint/2010/main" val="164693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Delegate DNS Domains</a:t>
            </a:r>
          </a:p>
        </p:txBody>
      </p:sp>
      <p:sp>
        <p:nvSpPr>
          <p:cNvPr id="5" name="Rectangle 4">
            <a:extLst>
              <a:ext uri="{FF2B5EF4-FFF2-40B4-BE49-F238E27FC236}">
                <a16:creationId xmlns:a16="http://schemas.microsoft.com/office/drawing/2014/main" id="{58BD298F-AB01-4860-8ED6-178A8E01B02E}"/>
              </a:ext>
            </a:extLst>
          </p:cNvPr>
          <p:cNvSpPr/>
          <p:nvPr/>
        </p:nvSpPr>
        <p:spPr>
          <a:xfrm>
            <a:off x="427037" y="1394438"/>
            <a:ext cx="4475163" cy="2069732"/>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mn-cs"/>
              </a:rPr>
              <a:t>When delegating a domain to Azure DNS, you must use the name server names provided by Azure DNS – use all four</a:t>
            </a:r>
          </a:p>
        </p:txBody>
      </p:sp>
      <p:sp>
        <p:nvSpPr>
          <p:cNvPr id="6" name="Rectangle 5">
            <a:extLst>
              <a:ext uri="{FF2B5EF4-FFF2-40B4-BE49-F238E27FC236}">
                <a16:creationId xmlns:a16="http://schemas.microsoft.com/office/drawing/2014/main" id="{086212BA-E26A-4439-B1A4-76061171CAEE}"/>
              </a:ext>
            </a:extLst>
          </p:cNvPr>
          <p:cNvSpPr/>
          <p:nvPr/>
        </p:nvSpPr>
        <p:spPr>
          <a:xfrm>
            <a:off x="427037" y="3643320"/>
            <a:ext cx="4475163" cy="11928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Once the DNS zone is created, update the parent registrar</a:t>
            </a:r>
          </a:p>
        </p:txBody>
      </p:sp>
      <p:sp>
        <p:nvSpPr>
          <p:cNvPr id="7" name="Rectangle 6">
            <a:extLst>
              <a:ext uri="{FF2B5EF4-FFF2-40B4-BE49-F238E27FC236}">
                <a16:creationId xmlns:a16="http://schemas.microsoft.com/office/drawing/2014/main" id="{0D89C738-007F-489E-9E42-DA98A544923D}"/>
              </a:ext>
            </a:extLst>
          </p:cNvPr>
          <p:cNvSpPr/>
          <p:nvPr/>
        </p:nvSpPr>
        <p:spPr>
          <a:xfrm>
            <a:off x="427036" y="5072224"/>
            <a:ext cx="4475163" cy="11928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mn-cs"/>
              </a:rPr>
              <a:t>For child zones, register the NS records in the parent domain</a:t>
            </a:r>
          </a:p>
        </p:txBody>
      </p:sp>
      <p:sp>
        <p:nvSpPr>
          <p:cNvPr id="8" name="Rectangle 7">
            <a:extLst>
              <a:ext uri="{FF2B5EF4-FFF2-40B4-BE49-F238E27FC236}">
                <a16:creationId xmlns:a16="http://schemas.microsoft.com/office/drawing/2014/main" id="{C5FF236C-4008-4406-9E64-4F7F293DE072}"/>
              </a:ext>
              <a:ext uri="{C183D7F6-B498-43B3-948B-1728B52AA6E4}">
                <adec:decorative xmlns:adec="http://schemas.microsoft.com/office/drawing/2017/decorative" val="1"/>
              </a:ext>
            </a:extLst>
          </p:cNvPr>
          <p:cNvSpPr/>
          <p:nvPr/>
        </p:nvSpPr>
        <p:spPr bwMode="auto">
          <a:xfrm>
            <a:off x="5057648" y="1192213"/>
            <a:ext cx="6951789"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5" name="Picture 4" descr="Screenshot of the DNS delegation page ">
            <a:extLst>
              <a:ext uri="{FF2B5EF4-FFF2-40B4-BE49-F238E27FC236}">
                <a16:creationId xmlns:a16="http://schemas.microsoft.com/office/drawing/2014/main" id="{DB447754-CEC0-408A-8C6A-548FE57BCD13}"/>
              </a:ext>
            </a:extLst>
          </p:cNvPr>
          <p:cNvPicPr>
            <a:picLocks noChangeAspect="1"/>
          </p:cNvPicPr>
          <p:nvPr/>
        </p:nvPicPr>
        <p:blipFill rotWithShape="1">
          <a:blip r:embed="rId3"/>
          <a:srcRect l="689"/>
          <a:stretch/>
        </p:blipFill>
        <p:spPr>
          <a:xfrm>
            <a:off x="5204056" y="2137429"/>
            <a:ext cx="6658972" cy="3462617"/>
          </a:xfrm>
          <a:prstGeom prst="rect">
            <a:avLst/>
          </a:prstGeom>
          <a:ln>
            <a:solidFill>
              <a:schemeClr val="accent1"/>
            </a:solidFill>
          </a:ln>
        </p:spPr>
      </p:pic>
    </p:spTree>
    <p:extLst>
      <p:ext uri="{BB962C8B-B14F-4D97-AF65-F5344CB8AC3E}">
        <p14:creationId xmlns:p14="http://schemas.microsoft.com/office/powerpoint/2010/main" val="41385747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645B-1F5B-40E4-9CB7-9CFBFB74CC3E}"/>
              </a:ext>
            </a:extLst>
          </p:cNvPr>
          <p:cNvSpPr>
            <a:spLocks noGrp="1"/>
          </p:cNvSpPr>
          <p:nvPr>
            <p:ph type="title"/>
          </p:nvPr>
        </p:nvSpPr>
        <p:spPr/>
        <p:txBody>
          <a:bodyPr/>
          <a:lstStyle/>
          <a:p>
            <a:r>
              <a:rPr lang="en-US" dirty="0"/>
              <a:t>Add DNS Record Sets</a:t>
            </a:r>
          </a:p>
        </p:txBody>
      </p:sp>
      <p:sp>
        <p:nvSpPr>
          <p:cNvPr id="6" name="Rectangle 5">
            <a:extLst>
              <a:ext uri="{FF2B5EF4-FFF2-40B4-BE49-F238E27FC236}">
                <a16:creationId xmlns:a16="http://schemas.microsoft.com/office/drawing/2014/main" id="{3B89F5B3-2EAD-4087-A90C-ACBE16507C36}"/>
              </a:ext>
            </a:extLst>
          </p:cNvPr>
          <p:cNvSpPr/>
          <p:nvPr/>
        </p:nvSpPr>
        <p:spPr>
          <a:xfrm>
            <a:off x="427037" y="1268414"/>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A record set is a collection of records in a zone</a:t>
            </a:r>
            <a:br>
              <a:rPr kumimoji="0" lang="en-US" sz="2000" b="0" i="0" u="none" strike="noStrike" kern="1200" cap="none" spc="0" normalizeH="0" baseline="0" noProof="0">
                <a:ln>
                  <a:noFill/>
                </a:ln>
                <a:solidFill>
                  <a:srgbClr val="000000"/>
                </a:solidFill>
                <a:effectLst/>
                <a:uLnTx/>
                <a:uFillTx/>
                <a:latin typeface="Segoe UI"/>
                <a:ea typeface="+mn-ea"/>
                <a:cs typeface="+mn-cs"/>
              </a:rPr>
            </a:br>
            <a:r>
              <a:rPr kumimoji="0" lang="en-US" sz="2000" b="0" i="0" u="none" strike="noStrike" kern="1200" cap="none" spc="0" normalizeH="0" baseline="0" noProof="0">
                <a:ln>
                  <a:noFill/>
                </a:ln>
                <a:solidFill>
                  <a:srgbClr val="000000"/>
                </a:solidFill>
                <a:effectLst/>
                <a:uLnTx/>
                <a:uFillTx/>
                <a:latin typeface="Segoe UI"/>
                <a:ea typeface="+mn-ea"/>
                <a:cs typeface="+mn-cs"/>
              </a:rPr>
              <a:t>that have the same name and are the same type</a:t>
            </a:r>
          </a:p>
        </p:txBody>
      </p:sp>
      <p:sp>
        <p:nvSpPr>
          <p:cNvPr id="7" name="Rectangle 6">
            <a:extLst>
              <a:ext uri="{FF2B5EF4-FFF2-40B4-BE49-F238E27FC236}">
                <a16:creationId xmlns:a16="http://schemas.microsoft.com/office/drawing/2014/main" id="{1A8F5EB3-7559-41FD-BE7E-51EAEC5E2347}"/>
              </a:ext>
            </a:extLst>
          </p:cNvPr>
          <p:cNvSpPr/>
          <p:nvPr/>
        </p:nvSpPr>
        <p:spPr>
          <a:xfrm>
            <a:off x="427037" y="2629101"/>
            <a:ext cx="6060849" cy="122407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You can add up to 20 records to any record set</a:t>
            </a:r>
          </a:p>
        </p:txBody>
      </p:sp>
      <p:sp>
        <p:nvSpPr>
          <p:cNvPr id="8" name="Rectangle 7">
            <a:extLst>
              <a:ext uri="{FF2B5EF4-FFF2-40B4-BE49-F238E27FC236}">
                <a16:creationId xmlns:a16="http://schemas.microsoft.com/office/drawing/2014/main" id="{FBF7CB7B-A00C-4793-9F03-0947683312C7}"/>
              </a:ext>
            </a:extLst>
          </p:cNvPr>
          <p:cNvSpPr/>
          <p:nvPr/>
        </p:nvSpPr>
        <p:spPr>
          <a:xfrm>
            <a:off x="427037" y="4021060"/>
            <a:ext cx="6060849"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A record set cannot contain two identical records</a:t>
            </a:r>
          </a:p>
        </p:txBody>
      </p:sp>
      <p:sp>
        <p:nvSpPr>
          <p:cNvPr id="9" name="Rectangle 8">
            <a:extLst>
              <a:ext uri="{FF2B5EF4-FFF2-40B4-BE49-F238E27FC236}">
                <a16:creationId xmlns:a16="http://schemas.microsoft.com/office/drawing/2014/main" id="{3C547279-6EB0-471D-8394-8DD45F5723F1}"/>
              </a:ext>
            </a:extLst>
          </p:cNvPr>
          <p:cNvSpPr/>
          <p:nvPr/>
        </p:nvSpPr>
        <p:spPr>
          <a:xfrm>
            <a:off x="427036" y="5229504"/>
            <a:ext cx="6060849" cy="1040563"/>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Changing the drop-down Type, changes the information required</a:t>
            </a:r>
          </a:p>
        </p:txBody>
      </p:sp>
      <p:sp>
        <p:nvSpPr>
          <p:cNvPr id="10" name="Rectangle 9">
            <a:extLst>
              <a:ext uri="{FF2B5EF4-FFF2-40B4-BE49-F238E27FC236}">
                <a16:creationId xmlns:a16="http://schemas.microsoft.com/office/drawing/2014/main" id="{8EF1767E-CEE5-4EC7-A214-8898BBE9F7F1}"/>
              </a:ext>
              <a:ext uri="{C183D7F6-B498-43B3-948B-1728B52AA6E4}">
                <adec:decorative xmlns:adec="http://schemas.microsoft.com/office/drawing/2017/decorative" val="1"/>
              </a:ext>
            </a:extLst>
          </p:cNvPr>
          <p:cNvSpPr/>
          <p:nvPr/>
        </p:nvSpPr>
        <p:spPr bwMode="auto">
          <a:xfrm>
            <a:off x="6640132" y="1192213"/>
            <a:ext cx="5369306"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2" name="Picture 5" descr="Screenshot of the DNS add record set page">
            <a:extLst>
              <a:ext uri="{FF2B5EF4-FFF2-40B4-BE49-F238E27FC236}">
                <a16:creationId xmlns:a16="http://schemas.microsoft.com/office/drawing/2014/main" id="{45DA052F-07DE-41A5-80BA-EEE72293D086}"/>
              </a:ext>
            </a:extLst>
          </p:cNvPr>
          <p:cNvPicPr>
            <a:picLocks noChangeAspect="1"/>
          </p:cNvPicPr>
          <p:nvPr/>
        </p:nvPicPr>
        <p:blipFill>
          <a:blip r:embed="rId3"/>
          <a:stretch>
            <a:fillRect/>
          </a:stretch>
        </p:blipFill>
        <p:spPr>
          <a:xfrm>
            <a:off x="6784175" y="1407006"/>
            <a:ext cx="5081220" cy="4739946"/>
          </a:xfrm>
          <a:prstGeom prst="rect">
            <a:avLst/>
          </a:prstGeom>
          <a:ln>
            <a:solidFill>
              <a:schemeClr val="accent1"/>
            </a:solidFill>
          </a:ln>
        </p:spPr>
      </p:pic>
    </p:spTree>
    <p:extLst>
      <p:ext uri="{BB962C8B-B14F-4D97-AF65-F5344CB8AC3E}">
        <p14:creationId xmlns:p14="http://schemas.microsoft.com/office/powerpoint/2010/main" val="83334419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5605-C6B8-454F-991A-3BC0214DCFD8}"/>
              </a:ext>
            </a:extLst>
          </p:cNvPr>
          <p:cNvSpPr>
            <a:spLocks noGrp="1"/>
          </p:cNvSpPr>
          <p:nvPr>
            <p:ph type="title"/>
          </p:nvPr>
        </p:nvSpPr>
        <p:spPr/>
        <p:txBody>
          <a:bodyPr/>
          <a:lstStyle/>
          <a:p>
            <a:r>
              <a:rPr lang="en-US" dirty="0"/>
              <a:t>Plan for Private DNS Zones</a:t>
            </a:r>
          </a:p>
        </p:txBody>
      </p:sp>
      <p:sp>
        <p:nvSpPr>
          <p:cNvPr id="6" name="Rectangle 5">
            <a:extLst>
              <a:ext uri="{FF2B5EF4-FFF2-40B4-BE49-F238E27FC236}">
                <a16:creationId xmlns:a16="http://schemas.microsoft.com/office/drawing/2014/main" id="{67D5AC58-F991-4756-8794-CDE81F028AED}"/>
              </a:ext>
            </a:extLst>
          </p:cNvPr>
          <p:cNvSpPr/>
          <p:nvPr/>
        </p:nvSpPr>
        <p:spPr>
          <a:xfrm>
            <a:off x="427037" y="1258887"/>
            <a:ext cx="4779963" cy="57590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Use your own custom domain names</a:t>
            </a:r>
          </a:p>
        </p:txBody>
      </p:sp>
      <p:sp>
        <p:nvSpPr>
          <p:cNvPr id="7" name="Rectangle 6">
            <a:extLst>
              <a:ext uri="{FF2B5EF4-FFF2-40B4-BE49-F238E27FC236}">
                <a16:creationId xmlns:a16="http://schemas.microsoft.com/office/drawing/2014/main" id="{170C0A56-8C2F-4300-B930-33863DBE10F0}"/>
              </a:ext>
            </a:extLst>
          </p:cNvPr>
          <p:cNvSpPr/>
          <p:nvPr/>
        </p:nvSpPr>
        <p:spPr>
          <a:xfrm>
            <a:off x="427037" y="2158344"/>
            <a:ext cx="4779963" cy="57590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Provides name resolution for VMs within a VNet and between VNets</a:t>
            </a:r>
          </a:p>
        </p:txBody>
      </p:sp>
      <p:sp>
        <p:nvSpPr>
          <p:cNvPr id="8" name="Rectangle 7">
            <a:extLst>
              <a:ext uri="{FF2B5EF4-FFF2-40B4-BE49-F238E27FC236}">
                <a16:creationId xmlns:a16="http://schemas.microsoft.com/office/drawing/2014/main" id="{E8B17EA4-0C54-4678-B61D-65C317343D2A}"/>
              </a:ext>
            </a:extLst>
          </p:cNvPr>
          <p:cNvSpPr/>
          <p:nvPr/>
        </p:nvSpPr>
        <p:spPr>
          <a:xfrm>
            <a:off x="427036" y="3029939"/>
            <a:ext cx="4779963" cy="57590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Automatic hostname record management</a:t>
            </a:r>
          </a:p>
        </p:txBody>
      </p:sp>
      <p:sp>
        <p:nvSpPr>
          <p:cNvPr id="9" name="Rectangle 8">
            <a:extLst>
              <a:ext uri="{FF2B5EF4-FFF2-40B4-BE49-F238E27FC236}">
                <a16:creationId xmlns:a16="http://schemas.microsoft.com/office/drawing/2014/main" id="{FB38BDD8-E9B1-4C07-92CE-3277B448388F}"/>
              </a:ext>
            </a:extLst>
          </p:cNvPr>
          <p:cNvSpPr/>
          <p:nvPr/>
        </p:nvSpPr>
        <p:spPr>
          <a:xfrm>
            <a:off x="427035" y="3948664"/>
            <a:ext cx="4779963" cy="57590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Removes the need for custom DNS solutions</a:t>
            </a:r>
          </a:p>
        </p:txBody>
      </p:sp>
      <p:sp>
        <p:nvSpPr>
          <p:cNvPr id="10" name="Rectangle 9">
            <a:extLst>
              <a:ext uri="{FF2B5EF4-FFF2-40B4-BE49-F238E27FC236}">
                <a16:creationId xmlns:a16="http://schemas.microsoft.com/office/drawing/2014/main" id="{5820BD39-A552-4685-BBF0-15F6427064BE}"/>
              </a:ext>
            </a:extLst>
          </p:cNvPr>
          <p:cNvSpPr/>
          <p:nvPr/>
        </p:nvSpPr>
        <p:spPr>
          <a:xfrm>
            <a:off x="427034" y="4857704"/>
            <a:ext cx="4779963" cy="57590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Use all common DNS records types</a:t>
            </a:r>
          </a:p>
        </p:txBody>
      </p:sp>
      <p:sp>
        <p:nvSpPr>
          <p:cNvPr id="11" name="Rectangle 10">
            <a:extLst>
              <a:ext uri="{FF2B5EF4-FFF2-40B4-BE49-F238E27FC236}">
                <a16:creationId xmlns:a16="http://schemas.microsoft.com/office/drawing/2014/main" id="{67147CD7-AA56-469B-A01E-4F084552EBED}"/>
              </a:ext>
            </a:extLst>
          </p:cNvPr>
          <p:cNvSpPr/>
          <p:nvPr/>
        </p:nvSpPr>
        <p:spPr>
          <a:xfrm>
            <a:off x="427033" y="5749937"/>
            <a:ext cx="4779963" cy="57590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Available in all Azure regions</a:t>
            </a:r>
          </a:p>
        </p:txBody>
      </p:sp>
      <p:sp>
        <p:nvSpPr>
          <p:cNvPr id="12" name="Rectangle 11">
            <a:extLst>
              <a:ext uri="{FF2B5EF4-FFF2-40B4-BE49-F238E27FC236}">
                <a16:creationId xmlns:a16="http://schemas.microsoft.com/office/drawing/2014/main" id="{53CD122C-9FDA-49D1-873B-3E7D0CB6AB2B}"/>
              </a:ext>
              <a:ext uri="{C183D7F6-B498-43B3-948B-1728B52AA6E4}">
                <adec:decorative xmlns:adec="http://schemas.microsoft.com/office/drawing/2017/decorative" val="1"/>
              </a:ext>
            </a:extLst>
          </p:cNvPr>
          <p:cNvSpPr/>
          <p:nvPr/>
        </p:nvSpPr>
        <p:spPr bwMode="auto">
          <a:xfrm>
            <a:off x="5359400" y="1192213"/>
            <a:ext cx="6650037" cy="516953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4" name="Picture 13" descr="Diagram showing a VM requesting and receiving a local IP address from Azure DNS. The IP address is used to communicate with another VM in the same virtual network">
            <a:extLst>
              <a:ext uri="{FF2B5EF4-FFF2-40B4-BE49-F238E27FC236}">
                <a16:creationId xmlns:a16="http://schemas.microsoft.com/office/drawing/2014/main" id="{89686DF1-29F0-4F33-9E62-1702BDE021FD}"/>
              </a:ext>
            </a:extLst>
          </p:cNvPr>
          <p:cNvPicPr>
            <a:picLocks noChangeAspect="1"/>
          </p:cNvPicPr>
          <p:nvPr/>
        </p:nvPicPr>
        <p:blipFill>
          <a:blip r:embed="rId3"/>
          <a:stretch>
            <a:fillRect/>
          </a:stretch>
        </p:blipFill>
        <p:spPr>
          <a:xfrm>
            <a:off x="5570538" y="1981200"/>
            <a:ext cx="6227762" cy="3775074"/>
          </a:xfrm>
          <a:prstGeom prst="rect">
            <a:avLst/>
          </a:prstGeom>
        </p:spPr>
      </p:pic>
      <p:sp>
        <p:nvSpPr>
          <p:cNvPr id="3" name="TextBox 2">
            <a:extLst>
              <a:ext uri="{FF2B5EF4-FFF2-40B4-BE49-F238E27FC236}">
                <a16:creationId xmlns:a16="http://schemas.microsoft.com/office/drawing/2014/main" id="{4ECCB4F4-ED96-422F-891F-A5BD1F09A920}"/>
              </a:ext>
            </a:extLst>
          </p:cNvPr>
          <p:cNvSpPr txBox="1"/>
          <p:nvPr/>
        </p:nvSpPr>
        <p:spPr>
          <a:xfrm>
            <a:off x="8174515" y="2483176"/>
            <a:ext cx="1872867" cy="397032"/>
          </a:xfrm>
          <a:prstGeom prst="rect">
            <a:avLst/>
          </a:prstGeom>
          <a:solidFill>
            <a:schemeClr val="bg1"/>
          </a:solidFill>
        </p:spPr>
        <p:txBody>
          <a:bodyPr wrap="square" lIns="182880" tIns="146304" rIns="182880" bIns="0" rtlCol="0" anchor="t">
            <a:spAutoFit/>
          </a:bodyPr>
          <a:lstStyle/>
          <a:p>
            <a:pPr marL="0" marR="0" lvl="0" indent="0" algn="l" defTabSz="932742"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db.contoso.lab</a:t>
            </a:r>
          </a:p>
        </p:txBody>
      </p:sp>
    </p:spTree>
    <p:extLst>
      <p:ext uri="{BB962C8B-B14F-4D97-AF65-F5344CB8AC3E}">
        <p14:creationId xmlns:p14="http://schemas.microsoft.com/office/powerpoint/2010/main" val="8445325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Determine Private Zone Scenarios</a:t>
            </a:r>
          </a:p>
        </p:txBody>
      </p:sp>
      <p:sp>
        <p:nvSpPr>
          <p:cNvPr id="10" name="Rectangle 9">
            <a:extLst>
              <a:ext uri="{FF2B5EF4-FFF2-40B4-BE49-F238E27FC236}">
                <a16:creationId xmlns:a16="http://schemas.microsoft.com/office/drawing/2014/main" id="{BDBC60E2-3A4A-447B-A89E-7071B31A46BF}"/>
              </a:ext>
            </a:extLst>
          </p:cNvPr>
          <p:cNvSpPr/>
          <p:nvPr/>
        </p:nvSpPr>
        <p:spPr>
          <a:xfrm>
            <a:off x="427037" y="5181600"/>
            <a:ext cx="3753661" cy="118014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Segoe UI"/>
                <a:ea typeface="+mn-ea"/>
                <a:cs typeface="+mn-cs"/>
              </a:rPr>
              <a:t>DNS resolution in VNet1 is private and not accessible from the Internet</a:t>
            </a:r>
          </a:p>
        </p:txBody>
      </p:sp>
      <p:sp>
        <p:nvSpPr>
          <p:cNvPr id="11" name="Rectangle 10">
            <a:extLst>
              <a:ext uri="{FF2B5EF4-FFF2-40B4-BE49-F238E27FC236}">
                <a16:creationId xmlns:a16="http://schemas.microsoft.com/office/drawing/2014/main" id="{3D61C7A2-DF9B-4989-B89D-E0C693E86E99}"/>
              </a:ext>
            </a:extLst>
          </p:cNvPr>
          <p:cNvSpPr/>
          <p:nvPr/>
        </p:nvSpPr>
        <p:spPr>
          <a:xfrm>
            <a:off x="4341406" y="5181600"/>
            <a:ext cx="3753661" cy="118014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DNS queries across</a:t>
            </a:r>
            <a:br>
              <a:rPr kumimoji="0" lang="en-US" sz="2200" b="0" i="0" u="none" strike="noStrike" kern="1200" cap="none" spc="0" normalizeH="0" baseline="0" noProof="0">
                <a:ln>
                  <a:noFill/>
                </a:ln>
                <a:solidFill>
                  <a:srgbClr val="000000"/>
                </a:solidFill>
                <a:effectLst/>
                <a:uLnTx/>
                <a:uFillTx/>
                <a:latin typeface="Segoe UI"/>
                <a:ea typeface="+mn-ea"/>
                <a:cs typeface="+mn-cs"/>
              </a:rPr>
            </a:br>
            <a:r>
              <a:rPr kumimoji="0" lang="en-US" sz="2200" b="0" i="0" u="none" strike="noStrike" kern="1200" cap="none" spc="0" normalizeH="0" baseline="0" noProof="0">
                <a:ln>
                  <a:noFill/>
                </a:ln>
                <a:solidFill>
                  <a:srgbClr val="000000"/>
                </a:solidFill>
                <a:effectLst/>
                <a:uLnTx/>
                <a:uFillTx/>
                <a:latin typeface="Segoe UI"/>
                <a:ea typeface="+mn-ea"/>
                <a:cs typeface="+mn-cs"/>
              </a:rPr>
              <a:t>the virtual networks</a:t>
            </a:r>
            <a:br>
              <a:rPr kumimoji="0" lang="en-US" sz="2200" b="0" i="0" u="none" strike="noStrike" kern="1200" cap="none" spc="0" normalizeH="0" baseline="0" noProof="0">
                <a:ln>
                  <a:noFill/>
                </a:ln>
                <a:solidFill>
                  <a:srgbClr val="000000"/>
                </a:solidFill>
                <a:effectLst/>
                <a:uLnTx/>
                <a:uFillTx/>
                <a:latin typeface="Segoe UI"/>
                <a:ea typeface="+mn-ea"/>
                <a:cs typeface="+mn-cs"/>
              </a:rPr>
            </a:br>
            <a:r>
              <a:rPr kumimoji="0" lang="en-US" sz="2200" b="0" i="0" u="none" strike="noStrike" kern="1200" cap="none" spc="0" normalizeH="0" baseline="0" noProof="0">
                <a:ln>
                  <a:noFill/>
                </a:ln>
                <a:solidFill>
                  <a:srgbClr val="000000"/>
                </a:solidFill>
                <a:effectLst/>
                <a:uLnTx/>
                <a:uFillTx/>
                <a:latin typeface="Segoe UI"/>
                <a:ea typeface="+mn-ea"/>
                <a:cs typeface="+mn-cs"/>
              </a:rPr>
              <a:t>are resolved</a:t>
            </a:r>
          </a:p>
        </p:txBody>
      </p:sp>
      <p:sp>
        <p:nvSpPr>
          <p:cNvPr id="12" name="Rectangle 11">
            <a:extLst>
              <a:ext uri="{FF2B5EF4-FFF2-40B4-BE49-F238E27FC236}">
                <a16:creationId xmlns:a16="http://schemas.microsoft.com/office/drawing/2014/main" id="{5B6EE075-51E1-4ADA-98B7-C35BD342F6C7}"/>
              </a:ext>
            </a:extLst>
          </p:cNvPr>
          <p:cNvSpPr/>
          <p:nvPr/>
        </p:nvSpPr>
        <p:spPr>
          <a:xfrm>
            <a:off x="8255776" y="5181600"/>
            <a:ext cx="3753661" cy="118014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Reverse DNS queries are scoped to the same virtual network</a:t>
            </a:r>
          </a:p>
        </p:txBody>
      </p:sp>
      <p:pic>
        <p:nvPicPr>
          <p:cNvPr id="4" name="Picture 3" descr="Diagram showing VNet1 as the registration VNet and VNet1 as the resolution VNet. Azure DNS is providing private zone records for the two VNets">
            <a:extLst>
              <a:ext uri="{FF2B5EF4-FFF2-40B4-BE49-F238E27FC236}">
                <a16:creationId xmlns:a16="http://schemas.microsoft.com/office/drawing/2014/main" id="{935BAE4E-AA1C-468A-B45C-8A506CCA7A32}"/>
              </a:ext>
            </a:extLst>
          </p:cNvPr>
          <p:cNvPicPr>
            <a:picLocks noChangeAspect="1"/>
          </p:cNvPicPr>
          <p:nvPr/>
        </p:nvPicPr>
        <p:blipFill>
          <a:blip r:embed="rId3"/>
          <a:stretch>
            <a:fillRect/>
          </a:stretch>
        </p:blipFill>
        <p:spPr>
          <a:xfrm>
            <a:off x="1555750" y="1497012"/>
            <a:ext cx="8943975" cy="3390900"/>
          </a:xfrm>
          <a:prstGeom prst="rect">
            <a:avLst/>
          </a:prstGeom>
        </p:spPr>
      </p:pic>
      <p:sp>
        <p:nvSpPr>
          <p:cNvPr id="2" name="TextBox 1">
            <a:extLst>
              <a:ext uri="{FF2B5EF4-FFF2-40B4-BE49-F238E27FC236}">
                <a16:creationId xmlns:a16="http://schemas.microsoft.com/office/drawing/2014/main" id="{670C77B2-7AD0-4541-A19F-454B1D4A828E}"/>
              </a:ext>
              <a:ext uri="{C183D7F6-B498-43B3-948B-1728B52AA6E4}">
                <adec:decorative xmlns:adec="http://schemas.microsoft.com/office/drawing/2017/decorative" val="1"/>
              </a:ext>
            </a:extLst>
          </p:cNvPr>
          <p:cNvSpPr txBox="1"/>
          <p:nvPr/>
        </p:nvSpPr>
        <p:spPr>
          <a:xfrm>
            <a:off x="3767770" y="1849551"/>
            <a:ext cx="2963536" cy="544765"/>
          </a:xfrm>
          <a:prstGeom prst="rect">
            <a:avLst/>
          </a:prstGeom>
          <a:solidFill>
            <a:schemeClr val="bg1"/>
          </a:solid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Semibold"/>
                <a:ea typeface="+mn-ea"/>
                <a:cs typeface="+mn-cs"/>
              </a:rPr>
              <a:t>Query:VM2.contoso.lab</a:t>
            </a:r>
          </a:p>
        </p:txBody>
      </p:sp>
      <p:sp>
        <p:nvSpPr>
          <p:cNvPr id="3" name="TextBox 2">
            <a:extLst>
              <a:ext uri="{FF2B5EF4-FFF2-40B4-BE49-F238E27FC236}">
                <a16:creationId xmlns:a16="http://schemas.microsoft.com/office/drawing/2014/main" id="{5B2E5544-067D-4F61-A773-5373CDF13BCA}"/>
              </a:ext>
              <a:ext uri="{C183D7F6-B498-43B3-948B-1728B52AA6E4}">
                <adec:decorative xmlns:adec="http://schemas.microsoft.com/office/drawing/2017/decorative" val="1"/>
              </a:ext>
            </a:extLst>
          </p:cNvPr>
          <p:cNvSpPr txBox="1"/>
          <p:nvPr/>
        </p:nvSpPr>
        <p:spPr>
          <a:xfrm>
            <a:off x="3718194" y="3862224"/>
            <a:ext cx="3062687" cy="544765"/>
          </a:xfrm>
          <a:prstGeom prst="rect">
            <a:avLst/>
          </a:prstGeom>
          <a:solidFill>
            <a:schemeClr val="bg1"/>
          </a:solid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7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Semibold"/>
                <a:ea typeface="+mn-ea"/>
                <a:cs typeface="+mn-cs"/>
              </a:rPr>
              <a:t>Response</a:t>
            </a:r>
            <a:r>
              <a:rPr kumimoji="0" lang="en-US" sz="17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:VM1.</a:t>
            </a:r>
            <a:r>
              <a:rPr kumimoji="0" lang="en-US" sz="17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Semibold"/>
                <a:ea typeface="+mn-ea"/>
                <a:cs typeface="+mn-cs"/>
              </a:rPr>
              <a:t>contoso.lab</a:t>
            </a:r>
          </a:p>
        </p:txBody>
      </p:sp>
      <p:sp>
        <p:nvSpPr>
          <p:cNvPr id="9" name="Rectangle 8">
            <a:extLst>
              <a:ext uri="{FF2B5EF4-FFF2-40B4-BE49-F238E27FC236}">
                <a16:creationId xmlns:a16="http://schemas.microsoft.com/office/drawing/2014/main" id="{37BF4DCE-1101-49E3-A95B-2706778F906C}"/>
              </a:ext>
              <a:ext uri="{C183D7F6-B498-43B3-948B-1728B52AA6E4}">
                <adec:decorative xmlns:adec="http://schemas.microsoft.com/office/drawing/2017/decorative" val="1"/>
              </a:ext>
            </a:extLst>
          </p:cNvPr>
          <p:cNvSpPr/>
          <p:nvPr/>
        </p:nvSpPr>
        <p:spPr bwMode="auto">
          <a:xfrm>
            <a:off x="427038" y="1192212"/>
            <a:ext cx="11582400" cy="384424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28358941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a:lstStyle/>
          <a:p>
            <a:r>
              <a:rPr lang="en-US" dirty="0"/>
              <a:t>Configure Virtual Networks</a:t>
            </a:r>
          </a:p>
        </p:txBody>
      </p:sp>
      <p:pic>
        <p:nvPicPr>
          <p:cNvPr id="3" name="Picture 2" descr="Icon of multiples circles converging to a single circle in the middle">
            <a:extLst>
              <a:ext uri="{FF2B5EF4-FFF2-40B4-BE49-F238E27FC236}">
                <a16:creationId xmlns:a16="http://schemas.microsoft.com/office/drawing/2014/main" id="{67AD2FD9-1015-430B-A498-79CE8735F639}"/>
              </a:ext>
            </a:extLst>
          </p:cNvPr>
          <p:cNvPicPr>
            <a:picLocks noChangeAspect="1"/>
          </p:cNvPicPr>
          <p:nvPr/>
        </p:nvPicPr>
        <p:blipFill>
          <a:blip r:embed="rId2">
            <a:clrChange>
              <a:clrFrom>
                <a:srgbClr val="FFFFFF"/>
              </a:clrFrom>
              <a:clrTo>
                <a:srgbClr val="FFFFFF">
                  <a:alpha val="0"/>
                </a:srgbClr>
              </a:clrTo>
            </a:clrChange>
          </a:blip>
          <a:srcRect/>
          <a:stretch/>
        </p:blipFill>
        <p:spPr>
          <a:xfrm>
            <a:off x="10285147" y="2905124"/>
            <a:ext cx="1260476" cy="1260476"/>
          </a:xfrm>
          <a:prstGeom prst="rect">
            <a:avLst/>
          </a:prstGeom>
        </p:spPr>
      </p:pic>
    </p:spTree>
    <p:extLst>
      <p:ext uri="{BB962C8B-B14F-4D97-AF65-F5344CB8AC3E}">
        <p14:creationId xmlns:p14="http://schemas.microsoft.com/office/powerpoint/2010/main" val="374676602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1961-EF07-4B34-A4F5-A97D1136528C}"/>
              </a:ext>
            </a:extLst>
          </p:cNvPr>
          <p:cNvSpPr>
            <a:spLocks noGrp="1"/>
          </p:cNvSpPr>
          <p:nvPr>
            <p:ph type="title"/>
          </p:nvPr>
        </p:nvSpPr>
        <p:spPr/>
        <p:txBody>
          <a:bodyPr/>
          <a:lstStyle/>
          <a:p>
            <a:r>
              <a:rPr lang="en-US" dirty="0"/>
              <a:t>Demonstration - DNS</a:t>
            </a:r>
          </a:p>
        </p:txBody>
      </p:sp>
      <p:pic>
        <p:nvPicPr>
          <p:cNvPr id="81" name="Picture 80" descr="Icon of a screen with dots">
            <a:extLst>
              <a:ext uri="{FF2B5EF4-FFF2-40B4-BE49-F238E27FC236}">
                <a16:creationId xmlns:a16="http://schemas.microsoft.com/office/drawing/2014/main" id="{FEF0B869-33ED-4BAB-AED6-7D74855B8493}"/>
              </a:ext>
            </a:extLst>
          </p:cNvPr>
          <p:cNvPicPr>
            <a:picLocks noChangeAspect="1"/>
          </p:cNvPicPr>
          <p:nvPr/>
        </p:nvPicPr>
        <p:blipFill>
          <a:blip r:embed="rId3"/>
          <a:stretch>
            <a:fillRect/>
          </a:stretch>
        </p:blipFill>
        <p:spPr>
          <a:xfrm>
            <a:off x="449036" y="1192214"/>
            <a:ext cx="757428" cy="757428"/>
          </a:xfrm>
          <a:prstGeom prst="rect">
            <a:avLst/>
          </a:prstGeom>
        </p:spPr>
      </p:pic>
      <p:sp>
        <p:nvSpPr>
          <p:cNvPr id="4" name="Rectangle 3">
            <a:extLst>
              <a:ext uri="{FF2B5EF4-FFF2-40B4-BE49-F238E27FC236}">
                <a16:creationId xmlns:a16="http://schemas.microsoft.com/office/drawing/2014/main" id="{FD8F5AEC-22B3-4DBE-98F3-D9571EB06369}"/>
              </a:ext>
            </a:extLst>
          </p:cNvPr>
          <p:cNvSpPr/>
          <p:nvPr/>
        </p:nvSpPr>
        <p:spPr>
          <a:xfrm>
            <a:off x="1422400" y="1192213"/>
            <a:ext cx="10591800" cy="76482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1022350" rtl="0" eaLnBrk="1" fontAlgn="auto" latinLnBrk="0" hangingPunct="1">
              <a:lnSpc>
                <a:spcPct val="100000"/>
              </a:lnSpc>
              <a:spcBef>
                <a:spcPct val="0"/>
              </a:spcBef>
              <a:spcAft>
                <a:spcPct val="35000"/>
              </a:spcAft>
              <a:buClrTx/>
              <a:buSzTx/>
              <a:buFontTx/>
              <a:buNone/>
              <a:tabLst/>
              <a:defRPr/>
            </a:pPr>
            <a:r>
              <a:rPr kumimoji="0" lang="en-US" sz="2300" b="0" i="0" u="none" strike="noStrike" kern="1200" cap="none" spc="0" normalizeH="0" baseline="0" noProof="0">
                <a:ln>
                  <a:noFill/>
                </a:ln>
                <a:solidFill>
                  <a:srgbClr val="000000"/>
                </a:solidFill>
                <a:effectLst/>
                <a:uLnTx/>
                <a:uFillTx/>
                <a:latin typeface="Segoe UI"/>
                <a:ea typeface="+mn-ea"/>
                <a:cs typeface="+mn-cs"/>
              </a:rPr>
              <a:t>Create a DNS zone</a:t>
            </a:r>
          </a:p>
        </p:txBody>
      </p:sp>
      <p:cxnSp>
        <p:nvCxnSpPr>
          <p:cNvPr id="19" name="Straight Connector 18">
            <a:extLst>
              <a:ext uri="{FF2B5EF4-FFF2-40B4-BE49-F238E27FC236}">
                <a16:creationId xmlns:a16="http://schemas.microsoft.com/office/drawing/2014/main" id="{7109E79C-1E8C-4349-9E98-0FA3E4D3B421}"/>
              </a:ext>
              <a:ext uri="{C183D7F6-B498-43B3-948B-1728B52AA6E4}">
                <adec:decorative xmlns:adec="http://schemas.microsoft.com/office/drawing/2017/decorative" val="1"/>
              </a:ext>
            </a:extLst>
          </p:cNvPr>
          <p:cNvCxnSpPr>
            <a:cxnSpLocks/>
          </p:cNvCxnSpPr>
          <p:nvPr/>
        </p:nvCxnSpPr>
        <p:spPr>
          <a:xfrm>
            <a:off x="1435100" y="2023739"/>
            <a:ext cx="1052068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80" name="Picture 79" descr="Icon of three dots and outward pointing chevrons on left and right">
            <a:extLst>
              <a:ext uri="{FF2B5EF4-FFF2-40B4-BE49-F238E27FC236}">
                <a16:creationId xmlns:a16="http://schemas.microsoft.com/office/drawing/2014/main" id="{CD791A94-E914-49F4-8727-EE6E85578DA7}"/>
              </a:ext>
            </a:extLst>
          </p:cNvPr>
          <p:cNvPicPr>
            <a:picLocks noChangeAspect="1"/>
          </p:cNvPicPr>
          <p:nvPr/>
        </p:nvPicPr>
        <p:blipFill>
          <a:blip r:embed="rId4"/>
          <a:stretch>
            <a:fillRect/>
          </a:stretch>
        </p:blipFill>
        <p:spPr>
          <a:xfrm>
            <a:off x="449036" y="2110424"/>
            <a:ext cx="757428" cy="757428"/>
          </a:xfrm>
          <a:prstGeom prst="rect">
            <a:avLst/>
          </a:prstGeom>
        </p:spPr>
      </p:pic>
      <p:sp>
        <p:nvSpPr>
          <p:cNvPr id="5" name="Rectangle 4">
            <a:extLst>
              <a:ext uri="{FF2B5EF4-FFF2-40B4-BE49-F238E27FC236}">
                <a16:creationId xmlns:a16="http://schemas.microsoft.com/office/drawing/2014/main" id="{C9569FD9-77B8-47EB-9311-040EB4C5673C}"/>
              </a:ext>
            </a:extLst>
          </p:cNvPr>
          <p:cNvSpPr/>
          <p:nvPr/>
        </p:nvSpPr>
        <p:spPr>
          <a:xfrm>
            <a:off x="1422332" y="2109858"/>
            <a:ext cx="10587106" cy="76482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1022350" rtl="0" eaLnBrk="1" fontAlgn="auto" latinLnBrk="0" hangingPunct="1">
              <a:lnSpc>
                <a:spcPct val="100000"/>
              </a:lnSpc>
              <a:spcBef>
                <a:spcPct val="0"/>
              </a:spcBef>
              <a:spcAft>
                <a:spcPct val="35000"/>
              </a:spcAft>
              <a:buClrTx/>
              <a:buSzTx/>
              <a:buFontTx/>
              <a:buNone/>
              <a:tabLst/>
              <a:defRPr/>
            </a:pPr>
            <a:r>
              <a:rPr kumimoji="0" lang="en-US" sz="2300" b="0" i="0" u="none" strike="noStrike" kern="1200" cap="none" spc="0" normalizeH="0" baseline="0" noProof="0">
                <a:ln>
                  <a:noFill/>
                </a:ln>
                <a:solidFill>
                  <a:srgbClr val="000000"/>
                </a:solidFill>
                <a:effectLst/>
                <a:uLnTx/>
                <a:uFillTx/>
                <a:latin typeface="Segoe UI"/>
                <a:ea typeface="+mn-ea"/>
                <a:cs typeface="+mn-cs"/>
              </a:rPr>
              <a:t>Add a DNS record set</a:t>
            </a:r>
          </a:p>
        </p:txBody>
      </p:sp>
      <p:cxnSp>
        <p:nvCxnSpPr>
          <p:cNvPr id="36" name="Straight Connector 35">
            <a:extLst>
              <a:ext uri="{FF2B5EF4-FFF2-40B4-BE49-F238E27FC236}">
                <a16:creationId xmlns:a16="http://schemas.microsoft.com/office/drawing/2014/main" id="{5D5D6BCD-5EA2-4FE9-B7C7-EC7B1753B805}"/>
              </a:ext>
              <a:ext uri="{C183D7F6-B498-43B3-948B-1728B52AA6E4}">
                <adec:decorative xmlns:adec="http://schemas.microsoft.com/office/drawing/2017/decorative" val="1"/>
              </a:ext>
            </a:extLst>
          </p:cNvPr>
          <p:cNvCxnSpPr>
            <a:cxnSpLocks/>
          </p:cNvCxnSpPr>
          <p:nvPr/>
        </p:nvCxnSpPr>
        <p:spPr>
          <a:xfrm>
            <a:off x="1435100" y="2944570"/>
            <a:ext cx="1052068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79" name="Picture 78" descr="Icon of a closed and open bracket">
            <a:extLst>
              <a:ext uri="{FF2B5EF4-FFF2-40B4-BE49-F238E27FC236}">
                <a16:creationId xmlns:a16="http://schemas.microsoft.com/office/drawing/2014/main" id="{9EF50E9E-11EB-4516-A078-00FD939180DC}"/>
              </a:ext>
            </a:extLst>
          </p:cNvPr>
          <p:cNvPicPr>
            <a:picLocks noChangeAspect="1"/>
          </p:cNvPicPr>
          <p:nvPr/>
        </p:nvPicPr>
        <p:blipFill>
          <a:blip r:embed="rId5"/>
          <a:stretch>
            <a:fillRect/>
          </a:stretch>
        </p:blipFill>
        <p:spPr>
          <a:xfrm>
            <a:off x="449036" y="3028634"/>
            <a:ext cx="757428" cy="757428"/>
          </a:xfrm>
          <a:prstGeom prst="rect">
            <a:avLst/>
          </a:prstGeom>
        </p:spPr>
      </p:pic>
      <p:sp>
        <p:nvSpPr>
          <p:cNvPr id="6" name="Rectangle 5">
            <a:extLst>
              <a:ext uri="{FF2B5EF4-FFF2-40B4-BE49-F238E27FC236}">
                <a16:creationId xmlns:a16="http://schemas.microsoft.com/office/drawing/2014/main" id="{B4F15F1D-AC25-45D7-A5A0-80DB231BCD3E}"/>
              </a:ext>
            </a:extLst>
          </p:cNvPr>
          <p:cNvSpPr/>
          <p:nvPr/>
        </p:nvSpPr>
        <p:spPr>
          <a:xfrm>
            <a:off x="1422332" y="3027503"/>
            <a:ext cx="10587106" cy="76482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1022350" rtl="0" eaLnBrk="1" fontAlgn="auto" latinLnBrk="0" hangingPunct="1">
              <a:lnSpc>
                <a:spcPct val="100000"/>
              </a:lnSpc>
              <a:spcBef>
                <a:spcPct val="0"/>
              </a:spcBef>
              <a:spcAft>
                <a:spcPct val="35000"/>
              </a:spcAft>
              <a:buClrTx/>
              <a:buSzTx/>
              <a:buFontTx/>
              <a:buNone/>
              <a:tabLst/>
              <a:defRPr/>
            </a:pPr>
            <a:r>
              <a:rPr kumimoji="0" lang="en-US" sz="2300" b="0" i="0" u="none" strike="noStrike" kern="1200" cap="none" spc="0" normalizeH="0" baseline="0" noProof="0">
                <a:ln>
                  <a:noFill/>
                </a:ln>
                <a:solidFill>
                  <a:srgbClr val="000000"/>
                </a:solidFill>
                <a:effectLst/>
                <a:uLnTx/>
                <a:uFillTx/>
                <a:latin typeface="Segoe UI"/>
                <a:ea typeface="+mn-ea"/>
                <a:cs typeface="+mn-cs"/>
              </a:rPr>
              <a:t>Use PowerShell to view DNS information</a:t>
            </a:r>
          </a:p>
        </p:txBody>
      </p:sp>
      <p:cxnSp>
        <p:nvCxnSpPr>
          <p:cNvPr id="37" name="Straight Connector 36">
            <a:extLst>
              <a:ext uri="{FF2B5EF4-FFF2-40B4-BE49-F238E27FC236}">
                <a16:creationId xmlns:a16="http://schemas.microsoft.com/office/drawing/2014/main" id="{DF178C6D-8883-407B-8A9D-F72FA9A04114}"/>
              </a:ext>
              <a:ext uri="{C183D7F6-B498-43B3-948B-1728B52AA6E4}">
                <adec:decorative xmlns:adec="http://schemas.microsoft.com/office/drawing/2017/decorative" val="1"/>
              </a:ext>
            </a:extLst>
          </p:cNvPr>
          <p:cNvCxnSpPr>
            <a:cxnSpLocks/>
          </p:cNvCxnSpPr>
          <p:nvPr/>
        </p:nvCxnSpPr>
        <p:spPr>
          <a:xfrm>
            <a:off x="1435100" y="3865401"/>
            <a:ext cx="1052068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78" name="Picture 77" descr="Icon of a webpage showing six squares">
            <a:extLst>
              <a:ext uri="{FF2B5EF4-FFF2-40B4-BE49-F238E27FC236}">
                <a16:creationId xmlns:a16="http://schemas.microsoft.com/office/drawing/2014/main" id="{8CEA42BE-7779-4C08-A61E-7F1B6261B45B}"/>
              </a:ext>
            </a:extLst>
          </p:cNvPr>
          <p:cNvPicPr>
            <a:picLocks noChangeAspect="1"/>
          </p:cNvPicPr>
          <p:nvPr/>
        </p:nvPicPr>
        <p:blipFill>
          <a:blip r:embed="rId6"/>
          <a:stretch>
            <a:fillRect/>
          </a:stretch>
        </p:blipFill>
        <p:spPr>
          <a:xfrm>
            <a:off x="449036" y="3946844"/>
            <a:ext cx="757428" cy="757428"/>
          </a:xfrm>
          <a:prstGeom prst="rect">
            <a:avLst/>
          </a:prstGeom>
        </p:spPr>
      </p:pic>
      <p:sp>
        <p:nvSpPr>
          <p:cNvPr id="7" name="Rectangle 6">
            <a:extLst>
              <a:ext uri="{FF2B5EF4-FFF2-40B4-BE49-F238E27FC236}">
                <a16:creationId xmlns:a16="http://schemas.microsoft.com/office/drawing/2014/main" id="{A4CB6DB3-43C7-4BA7-A459-351CDC67E9C8}"/>
              </a:ext>
            </a:extLst>
          </p:cNvPr>
          <p:cNvSpPr/>
          <p:nvPr/>
        </p:nvSpPr>
        <p:spPr>
          <a:xfrm>
            <a:off x="1422332" y="3945148"/>
            <a:ext cx="10587106" cy="76482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1022350" rtl="0" eaLnBrk="1" fontAlgn="auto" latinLnBrk="0" hangingPunct="1">
              <a:lnSpc>
                <a:spcPct val="100000"/>
              </a:lnSpc>
              <a:spcBef>
                <a:spcPct val="0"/>
              </a:spcBef>
              <a:spcAft>
                <a:spcPct val="35000"/>
              </a:spcAft>
              <a:buClrTx/>
              <a:buSzTx/>
              <a:buFontTx/>
              <a:buNone/>
              <a:tabLst/>
              <a:defRPr/>
            </a:pPr>
            <a:r>
              <a:rPr kumimoji="0" lang="en-US" sz="2300" b="0" i="0" u="none" strike="noStrike" kern="1200" cap="none" spc="0" normalizeH="0" baseline="0" noProof="0">
                <a:ln>
                  <a:noFill/>
                </a:ln>
                <a:solidFill>
                  <a:srgbClr val="000000"/>
                </a:solidFill>
                <a:effectLst/>
                <a:uLnTx/>
                <a:uFillTx/>
                <a:latin typeface="Segoe UI"/>
                <a:ea typeface="+mn-ea"/>
                <a:cs typeface="+mn-cs"/>
              </a:rPr>
              <a:t>View your name servers</a:t>
            </a:r>
          </a:p>
        </p:txBody>
      </p:sp>
      <p:cxnSp>
        <p:nvCxnSpPr>
          <p:cNvPr id="39" name="Straight Connector 38">
            <a:extLst>
              <a:ext uri="{FF2B5EF4-FFF2-40B4-BE49-F238E27FC236}">
                <a16:creationId xmlns:a16="http://schemas.microsoft.com/office/drawing/2014/main" id="{C23476E1-9344-415C-9D88-CA28806CBF4A}"/>
              </a:ext>
              <a:ext uri="{C183D7F6-B498-43B3-948B-1728B52AA6E4}">
                <adec:decorative xmlns:adec="http://schemas.microsoft.com/office/drawing/2017/decorative" val="1"/>
              </a:ext>
            </a:extLst>
          </p:cNvPr>
          <p:cNvCxnSpPr>
            <a:cxnSpLocks/>
          </p:cNvCxnSpPr>
          <p:nvPr/>
        </p:nvCxnSpPr>
        <p:spPr>
          <a:xfrm>
            <a:off x="1435100" y="4786232"/>
            <a:ext cx="1052068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77" name="Picture 76" descr="Icon of arrow pointing in four opposite directions">
            <a:extLst>
              <a:ext uri="{FF2B5EF4-FFF2-40B4-BE49-F238E27FC236}">
                <a16:creationId xmlns:a16="http://schemas.microsoft.com/office/drawing/2014/main" id="{D5ED346B-152C-4F88-B76F-F189F6D1F6B9}"/>
              </a:ext>
            </a:extLst>
          </p:cNvPr>
          <p:cNvPicPr>
            <a:picLocks noChangeAspect="1"/>
          </p:cNvPicPr>
          <p:nvPr/>
        </p:nvPicPr>
        <p:blipFill>
          <a:blip r:embed="rId7"/>
          <a:stretch>
            <a:fillRect/>
          </a:stretch>
        </p:blipFill>
        <p:spPr>
          <a:xfrm>
            <a:off x="449036" y="4865054"/>
            <a:ext cx="757428" cy="757428"/>
          </a:xfrm>
          <a:prstGeom prst="rect">
            <a:avLst/>
          </a:prstGeom>
        </p:spPr>
      </p:pic>
      <p:sp>
        <p:nvSpPr>
          <p:cNvPr id="8" name="Rectangle 7">
            <a:extLst>
              <a:ext uri="{FF2B5EF4-FFF2-40B4-BE49-F238E27FC236}">
                <a16:creationId xmlns:a16="http://schemas.microsoft.com/office/drawing/2014/main" id="{422E9CF3-50DF-4F5B-997A-0A9E87E85556}"/>
              </a:ext>
            </a:extLst>
          </p:cNvPr>
          <p:cNvSpPr/>
          <p:nvPr/>
        </p:nvSpPr>
        <p:spPr>
          <a:xfrm>
            <a:off x="1422332" y="4862793"/>
            <a:ext cx="10587106" cy="76482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1022350" rtl="0" eaLnBrk="1" fontAlgn="auto" latinLnBrk="0" hangingPunct="1">
              <a:lnSpc>
                <a:spcPct val="100000"/>
              </a:lnSpc>
              <a:spcBef>
                <a:spcPct val="0"/>
              </a:spcBef>
              <a:spcAft>
                <a:spcPct val="35000"/>
              </a:spcAft>
              <a:buClrTx/>
              <a:buSzTx/>
              <a:buFontTx/>
              <a:buNone/>
              <a:tabLst/>
              <a:defRPr/>
            </a:pPr>
            <a:r>
              <a:rPr kumimoji="0" lang="en-US" sz="2300" b="0" i="0" u="none" strike="noStrike" kern="1200" cap="none" spc="0" normalizeH="0" baseline="0" noProof="0">
                <a:ln>
                  <a:noFill/>
                </a:ln>
                <a:solidFill>
                  <a:srgbClr val="000000"/>
                </a:solidFill>
                <a:effectLst/>
                <a:uLnTx/>
                <a:uFillTx/>
                <a:latin typeface="Segoe UI"/>
                <a:ea typeface="+mn-ea"/>
                <a:cs typeface="+mn-cs"/>
              </a:rPr>
              <a:t>Test the resolution</a:t>
            </a:r>
          </a:p>
        </p:txBody>
      </p:sp>
      <p:cxnSp>
        <p:nvCxnSpPr>
          <p:cNvPr id="40" name="Straight Connector 39">
            <a:extLst>
              <a:ext uri="{FF2B5EF4-FFF2-40B4-BE49-F238E27FC236}">
                <a16:creationId xmlns:a16="http://schemas.microsoft.com/office/drawing/2014/main" id="{F4BD5924-F2BE-4531-91C2-302656A7F4DC}"/>
              </a:ext>
              <a:ext uri="{C183D7F6-B498-43B3-948B-1728B52AA6E4}">
                <adec:decorative xmlns:adec="http://schemas.microsoft.com/office/drawing/2017/decorative" val="1"/>
              </a:ext>
            </a:extLst>
          </p:cNvPr>
          <p:cNvCxnSpPr>
            <a:cxnSpLocks/>
          </p:cNvCxnSpPr>
          <p:nvPr/>
        </p:nvCxnSpPr>
        <p:spPr>
          <a:xfrm>
            <a:off x="1435100" y="5707062"/>
            <a:ext cx="1052068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76" name="Picture 75" descr="Icon of four circle connect in a branch">
            <a:extLst>
              <a:ext uri="{FF2B5EF4-FFF2-40B4-BE49-F238E27FC236}">
                <a16:creationId xmlns:a16="http://schemas.microsoft.com/office/drawing/2014/main" id="{B317A4E2-AB1F-4B9A-8AE3-998BC45C90D3}"/>
              </a:ext>
            </a:extLst>
          </p:cNvPr>
          <p:cNvPicPr>
            <a:picLocks noChangeAspect="1"/>
          </p:cNvPicPr>
          <p:nvPr/>
        </p:nvPicPr>
        <p:blipFill>
          <a:blip r:embed="rId8"/>
          <a:stretch>
            <a:fillRect/>
          </a:stretch>
        </p:blipFill>
        <p:spPr>
          <a:xfrm>
            <a:off x="449036" y="5783262"/>
            <a:ext cx="757428" cy="757428"/>
          </a:xfrm>
          <a:prstGeom prst="rect">
            <a:avLst/>
          </a:prstGeom>
        </p:spPr>
      </p:pic>
      <p:sp>
        <p:nvSpPr>
          <p:cNvPr id="9" name="Rectangle 8">
            <a:extLst>
              <a:ext uri="{FF2B5EF4-FFF2-40B4-BE49-F238E27FC236}">
                <a16:creationId xmlns:a16="http://schemas.microsoft.com/office/drawing/2014/main" id="{956296C8-0346-4071-B2AD-1A726E2B7D4A}"/>
              </a:ext>
            </a:extLst>
          </p:cNvPr>
          <p:cNvSpPr/>
          <p:nvPr/>
        </p:nvSpPr>
        <p:spPr>
          <a:xfrm>
            <a:off x="1422332" y="5780433"/>
            <a:ext cx="10587106" cy="76482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1022350" rtl="0" eaLnBrk="1" fontAlgn="auto" latinLnBrk="0" hangingPunct="1">
              <a:lnSpc>
                <a:spcPct val="100000"/>
              </a:lnSpc>
              <a:spcBef>
                <a:spcPct val="0"/>
              </a:spcBef>
              <a:spcAft>
                <a:spcPct val="35000"/>
              </a:spcAft>
              <a:buClrTx/>
              <a:buSzTx/>
              <a:buFontTx/>
              <a:buNone/>
              <a:tabLst/>
              <a:defRPr/>
            </a:pPr>
            <a:r>
              <a:rPr kumimoji="0" lang="en-US" sz="2300" b="0" i="0" u="none" strike="noStrike" kern="1200" cap="none" spc="0" normalizeH="0" baseline="0" noProof="0">
                <a:ln>
                  <a:noFill/>
                </a:ln>
                <a:solidFill>
                  <a:srgbClr val="000000"/>
                </a:solidFill>
                <a:effectLst/>
                <a:uLnTx/>
                <a:uFillTx/>
                <a:latin typeface="Segoe UI"/>
                <a:ea typeface="+mn-ea"/>
                <a:cs typeface="+mn-cs"/>
              </a:rPr>
              <a:t>Explore DNS metrics</a:t>
            </a:r>
          </a:p>
        </p:txBody>
      </p:sp>
    </p:spTree>
    <p:extLst>
      <p:ext uri="{BB962C8B-B14F-4D97-AF65-F5344CB8AC3E}">
        <p14:creationId xmlns:p14="http://schemas.microsoft.com/office/powerpoint/2010/main" val="22894649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347184" y="3243875"/>
            <a:ext cx="9240836" cy="498598"/>
          </a:xfrm>
        </p:spPr>
        <p:txBody>
          <a:bodyPr/>
          <a:lstStyle/>
          <a:p>
            <a:r>
              <a:rPr lang="en-US" dirty="0">
                <a:latin typeface="Segoe UI"/>
                <a:cs typeface="Segoe UI"/>
              </a:rPr>
              <a:t>Lab – Implement Virtual Networks</a:t>
            </a:r>
            <a:endParaRPr lang="en-US" dirty="0">
              <a:ea typeface="+mj-lt"/>
              <a:cs typeface="+mj-lt"/>
            </a:endParaRPr>
          </a:p>
        </p:txBody>
      </p:sp>
      <p:pic>
        <p:nvPicPr>
          <p:cNvPr id="3" name="Picture 2" descr="Icon of a lab flask">
            <a:extLst>
              <a:ext uri="{FF2B5EF4-FFF2-40B4-BE49-F238E27FC236}">
                <a16:creationId xmlns:a16="http://schemas.microsoft.com/office/drawing/2014/main" id="{B8C51F90-FC8E-4BB2-BA95-1BD4B57DEE55}"/>
              </a:ext>
            </a:extLst>
          </p:cNvPr>
          <p:cNvPicPr>
            <a:picLocks noChangeAspect="1"/>
          </p:cNvPicPr>
          <p:nvPr/>
        </p:nvPicPr>
        <p:blipFill>
          <a:blip r:embed="rId3"/>
          <a:stretch>
            <a:fillRect/>
          </a:stretch>
        </p:blipFill>
        <p:spPr>
          <a:xfrm>
            <a:off x="10485381" y="2848382"/>
            <a:ext cx="911962" cy="1326290"/>
          </a:xfrm>
          <a:prstGeom prst="rect">
            <a:avLst/>
          </a:prstGeom>
        </p:spPr>
      </p:pic>
    </p:spTree>
    <p:extLst>
      <p:ext uri="{BB962C8B-B14F-4D97-AF65-F5344CB8AC3E}">
        <p14:creationId xmlns:p14="http://schemas.microsoft.com/office/powerpoint/2010/main" val="319472734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2504-CD52-4530-95A0-64324BCD7B4B}"/>
              </a:ext>
            </a:extLst>
          </p:cNvPr>
          <p:cNvSpPr>
            <a:spLocks noGrp="1"/>
          </p:cNvSpPr>
          <p:nvPr>
            <p:ph type="title"/>
          </p:nvPr>
        </p:nvSpPr>
        <p:spPr/>
        <p:txBody>
          <a:bodyPr/>
          <a:lstStyle/>
          <a:p>
            <a:r>
              <a:rPr lang="en-US" dirty="0">
                <a:ea typeface="+mj-lt"/>
                <a:cs typeface="+mj-lt"/>
              </a:rPr>
              <a:t>Lab – Implement Virtual Networking</a:t>
            </a:r>
          </a:p>
        </p:txBody>
      </p:sp>
      <p:sp>
        <p:nvSpPr>
          <p:cNvPr id="5" name="Text Placeholder 2">
            <a:extLst>
              <a:ext uri="{FF2B5EF4-FFF2-40B4-BE49-F238E27FC236}">
                <a16:creationId xmlns:a16="http://schemas.microsoft.com/office/drawing/2014/main" id="{9A085E54-B7DB-4480-872D-1F7E42EA007A}"/>
              </a:ext>
            </a:extLst>
          </p:cNvPr>
          <p:cNvSpPr txBox="1">
            <a:spLocks/>
          </p:cNvSpPr>
          <p:nvPr/>
        </p:nvSpPr>
        <p:spPr>
          <a:xfrm>
            <a:off x="427038" y="1279213"/>
            <a:ext cx="11582400" cy="1754326"/>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Lab scenario</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You plan to create a virtual network in Azure that will host a couple of Azure virtual machines. You will deploy them into different subnets of the virtual network. You also want to ensure that their private and public IP addresses will not change over time. To comply with Contoso security requirements, you need to protect public endpoints of Azure virtual machines accessible from Internet. Finally, you need to implement DNS name resolution for Azure virtual machines both within the virtual network and from Internet.</a:t>
            </a:r>
          </a:p>
        </p:txBody>
      </p:sp>
      <p:sp>
        <p:nvSpPr>
          <p:cNvPr id="6" name="Text Placeholder 2">
            <a:extLst>
              <a:ext uri="{FF2B5EF4-FFF2-40B4-BE49-F238E27FC236}">
                <a16:creationId xmlns:a16="http://schemas.microsoft.com/office/drawing/2014/main" id="{5BF117DA-30EB-4BF8-BD6B-47E5F981A2C8}"/>
              </a:ext>
            </a:extLst>
          </p:cNvPr>
          <p:cNvSpPr txBox="1">
            <a:spLocks/>
          </p:cNvSpPr>
          <p:nvPr/>
        </p:nvSpPr>
        <p:spPr>
          <a:xfrm>
            <a:off x="427038" y="3143631"/>
            <a:ext cx="11582400" cy="338554"/>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Objectives</a:t>
            </a:r>
          </a:p>
        </p:txBody>
      </p:sp>
      <p:sp>
        <p:nvSpPr>
          <p:cNvPr id="7" name="Rectangle 6">
            <a:extLst>
              <a:ext uri="{FF2B5EF4-FFF2-40B4-BE49-F238E27FC236}">
                <a16:creationId xmlns:a16="http://schemas.microsoft.com/office/drawing/2014/main" id="{D4D6810E-9169-417A-8E79-F0AE4DD689F1}"/>
              </a:ext>
            </a:extLst>
          </p:cNvPr>
          <p:cNvSpPr/>
          <p:nvPr/>
        </p:nvSpPr>
        <p:spPr bwMode="auto">
          <a:xfrm>
            <a:off x="427036" y="3588658"/>
            <a:ext cx="3756430" cy="107164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1:</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Create and configure a</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virtual network</a:t>
            </a:r>
            <a:endParaRPr kumimoji="0" lang="en-US" sz="2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BD9EB97C-7785-4689-BA9D-451EA72F36AE}"/>
              </a:ext>
            </a:extLst>
          </p:cNvPr>
          <p:cNvSpPr/>
          <p:nvPr/>
        </p:nvSpPr>
        <p:spPr bwMode="auto">
          <a:xfrm>
            <a:off x="4340021" y="3588658"/>
            <a:ext cx="3756430" cy="107164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2:</a:t>
            </a:r>
            <a:br>
              <a:rPr kumimoji="0" lang="en-US" sz="2000" b="0" i="0" u="none" strike="noStrike" kern="1200" cap="none" spc="0" normalizeH="0" baseline="0" noProof="0" dirty="0">
                <a:ln>
                  <a:noFill/>
                </a:ln>
                <a:solidFill>
                  <a:srgbClr val="000000"/>
                </a:solidFill>
                <a:effectLst/>
                <a:uLnTx/>
                <a:uFillTx/>
                <a:latin typeface="Segoe UI Semibold"/>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Deploy virtual machines into</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the virtual network</a:t>
            </a:r>
            <a:endParaRPr kumimoji="0" lang="en-US" sz="2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B78A904D-9DCF-4AC5-9D25-875144D53651}"/>
              </a:ext>
            </a:extLst>
          </p:cNvPr>
          <p:cNvSpPr/>
          <p:nvPr/>
        </p:nvSpPr>
        <p:spPr bwMode="auto">
          <a:xfrm>
            <a:off x="8253007" y="3588658"/>
            <a:ext cx="3756430" cy="107164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3:</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Configure private and public IP addresses of Azure VMs</a:t>
            </a:r>
            <a:endParaRPr kumimoji="0" lang="en-US" sz="2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2" name="Rectangle 11">
            <a:extLst>
              <a:ext uri="{FF2B5EF4-FFF2-40B4-BE49-F238E27FC236}">
                <a16:creationId xmlns:a16="http://schemas.microsoft.com/office/drawing/2014/main" id="{89961F56-F428-403D-86D4-8361DD61BD30}"/>
              </a:ext>
            </a:extLst>
          </p:cNvPr>
          <p:cNvSpPr/>
          <p:nvPr/>
        </p:nvSpPr>
        <p:spPr bwMode="auto">
          <a:xfrm>
            <a:off x="427036" y="4910053"/>
            <a:ext cx="3756430" cy="107164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4:</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Configure network</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security groups</a:t>
            </a:r>
            <a:endParaRPr kumimoji="0" lang="en-US" sz="2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3" name="Rectangle 12">
            <a:extLst>
              <a:ext uri="{FF2B5EF4-FFF2-40B4-BE49-F238E27FC236}">
                <a16:creationId xmlns:a16="http://schemas.microsoft.com/office/drawing/2014/main" id="{CEE8096D-7736-4674-BCF9-92EF177592DB}"/>
              </a:ext>
            </a:extLst>
          </p:cNvPr>
          <p:cNvSpPr/>
          <p:nvPr/>
        </p:nvSpPr>
        <p:spPr bwMode="auto">
          <a:xfrm>
            <a:off x="4340021" y="4910053"/>
            <a:ext cx="3756430" cy="107164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5:</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Configure Azure DNS for</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internal name resolution</a:t>
            </a:r>
            <a:endParaRPr kumimoji="0" lang="en-US" sz="2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32C4599C-EC7B-401E-B7D2-A888B10EF926}"/>
              </a:ext>
            </a:extLst>
          </p:cNvPr>
          <p:cNvSpPr/>
          <p:nvPr/>
        </p:nvSpPr>
        <p:spPr bwMode="auto">
          <a:xfrm>
            <a:off x="8253007" y="4910053"/>
            <a:ext cx="3756430" cy="107164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6:</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Configure Azure DNS for</a:t>
            </a:r>
            <a:b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1800" b="0" i="0" u="none" strike="noStrike" kern="1200" cap="none" spc="0" normalizeH="0" baseline="0" noProof="0" dirty="0">
                <a:ln>
                  <a:noFill/>
                </a:ln>
                <a:solidFill>
                  <a:srgbClr val="000000"/>
                </a:solidFill>
                <a:effectLst/>
                <a:uLnTx/>
                <a:uFillTx/>
                <a:latin typeface="Segoe UI"/>
                <a:ea typeface="+mn-ea"/>
                <a:cs typeface="Segoe UI Semilight"/>
              </a:rPr>
              <a:t>external name resolution</a:t>
            </a:r>
            <a:endParaRPr kumimoji="0" lang="en-US" sz="2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21" name="Text Placeholder 2">
            <a:extLst>
              <a:ext uri="{FF2B5EF4-FFF2-40B4-BE49-F238E27FC236}">
                <a16:creationId xmlns:a16="http://schemas.microsoft.com/office/drawing/2014/main" id="{27612CF1-317E-4249-BC4C-2662B896B73C}"/>
              </a:ext>
            </a:extLst>
          </p:cNvPr>
          <p:cNvSpPr txBox="1">
            <a:spLocks/>
          </p:cNvSpPr>
          <p:nvPr/>
        </p:nvSpPr>
        <p:spPr>
          <a:xfrm>
            <a:off x="8240307" y="6115525"/>
            <a:ext cx="3409232" cy="246221"/>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Semilight"/>
              </a:rPr>
              <a:t>Next slide for an architecture diagram </a:t>
            </a:r>
          </a:p>
        </p:txBody>
      </p:sp>
      <p:sp>
        <p:nvSpPr>
          <p:cNvPr id="22" name="arrow_15">
            <a:extLst>
              <a:ext uri="{FF2B5EF4-FFF2-40B4-BE49-F238E27FC236}">
                <a16:creationId xmlns:a16="http://schemas.microsoft.com/office/drawing/2014/main" id="{DEDC40DE-1ECF-409A-B2F8-E1BBF36437BE}"/>
              </a:ext>
              <a:ext uri="{C183D7F6-B498-43B3-948B-1728B52AA6E4}">
                <adec:decorative xmlns:adec="http://schemas.microsoft.com/office/drawing/2017/decorative" val="1"/>
              </a:ext>
            </a:extLst>
          </p:cNvPr>
          <p:cNvSpPr>
            <a:spLocks noChangeAspect="1" noEditPoints="1"/>
          </p:cNvSpPr>
          <p:nvPr/>
        </p:nvSpPr>
        <p:spPr bwMode="auto">
          <a:xfrm>
            <a:off x="11772393" y="6126182"/>
            <a:ext cx="225932" cy="224905"/>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solidFill>
            <a:srgbClr val="FFFF00"/>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Tree>
    <p:extLst>
      <p:ext uri="{BB962C8B-B14F-4D97-AF65-F5344CB8AC3E}">
        <p14:creationId xmlns:p14="http://schemas.microsoft.com/office/powerpoint/2010/main" val="309164900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02B1-5CB4-4E61-93D2-CD8FFBD5512A}"/>
              </a:ext>
            </a:extLst>
          </p:cNvPr>
          <p:cNvSpPr>
            <a:spLocks noGrp="1"/>
          </p:cNvSpPr>
          <p:nvPr>
            <p:ph type="title"/>
          </p:nvPr>
        </p:nvSpPr>
        <p:spPr/>
        <p:txBody>
          <a:bodyPr/>
          <a:lstStyle/>
          <a:p>
            <a:r>
              <a:rPr lang="en-US" dirty="0">
                <a:cs typeface="Segoe UI"/>
              </a:rPr>
              <a:t>Lab – Architecture diagram</a:t>
            </a:r>
            <a:endParaRPr lang="en-US" dirty="0"/>
          </a:p>
        </p:txBody>
      </p:sp>
      <p:sp>
        <p:nvSpPr>
          <p:cNvPr id="4" name="Rectangle 3">
            <a:extLst>
              <a:ext uri="{FF2B5EF4-FFF2-40B4-BE49-F238E27FC236}">
                <a16:creationId xmlns:a16="http://schemas.microsoft.com/office/drawing/2014/main" id="{EE070F4D-4C29-4985-B14B-091FCF35AC60}"/>
              </a:ext>
              <a:ext uri="{C183D7F6-B498-43B3-948B-1728B52AA6E4}">
                <adec:decorative xmlns:adec="http://schemas.microsoft.com/office/drawing/2017/decorative" val="1"/>
              </a:ext>
            </a:extLst>
          </p:cNvPr>
          <p:cNvSpPr/>
          <p:nvPr/>
        </p:nvSpPr>
        <p:spPr bwMode="auto">
          <a:xfrm>
            <a:off x="427038" y="1192212"/>
            <a:ext cx="11582400" cy="522041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 name="Group 4" descr="Architecture diagram of the detailed lab steps. ">
            <a:extLst>
              <a:ext uri="{FF2B5EF4-FFF2-40B4-BE49-F238E27FC236}">
                <a16:creationId xmlns:a16="http://schemas.microsoft.com/office/drawing/2014/main" id="{A52F92C8-88DA-4FDC-9D15-CD7F44A8B4E0}"/>
              </a:ext>
            </a:extLst>
          </p:cNvPr>
          <p:cNvGrpSpPr/>
          <p:nvPr/>
        </p:nvGrpSpPr>
        <p:grpSpPr>
          <a:xfrm>
            <a:off x="2367363" y="1345465"/>
            <a:ext cx="7389269" cy="4913906"/>
            <a:chOff x="2446494" y="1542553"/>
            <a:chExt cx="7389269" cy="4913906"/>
          </a:xfrm>
        </p:grpSpPr>
        <p:sp>
          <p:nvSpPr>
            <p:cNvPr id="7" name="Rectangle 6">
              <a:extLst>
                <a:ext uri="{FF2B5EF4-FFF2-40B4-BE49-F238E27FC236}">
                  <a16:creationId xmlns:a16="http://schemas.microsoft.com/office/drawing/2014/main" id="{A845AB35-AF28-439A-9444-F9EF209E8DB0}"/>
                </a:ext>
              </a:extLst>
            </p:cNvPr>
            <p:cNvSpPr/>
            <p:nvPr/>
          </p:nvSpPr>
          <p:spPr bwMode="auto">
            <a:xfrm>
              <a:off x="7950861" y="4768750"/>
              <a:ext cx="1661096" cy="125444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90DD12D6-5B08-490A-AF25-FE44DE218C4F}"/>
                </a:ext>
              </a:extLst>
            </p:cNvPr>
            <p:cNvSpPr/>
            <p:nvPr/>
          </p:nvSpPr>
          <p:spPr bwMode="auto">
            <a:xfrm>
              <a:off x="7891433" y="2753114"/>
              <a:ext cx="1661096" cy="125444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BEBE0B2E-F694-4CBF-80F7-7F784C945EA3}"/>
                </a:ext>
              </a:extLst>
            </p:cNvPr>
            <p:cNvSpPr/>
            <p:nvPr/>
          </p:nvSpPr>
          <p:spPr bwMode="auto">
            <a:xfrm>
              <a:off x="2595126" y="5669870"/>
              <a:ext cx="5038048" cy="71963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C76E3ABC-7391-4D93-B978-82594BC62A76}"/>
                </a:ext>
              </a:extLst>
            </p:cNvPr>
            <p:cNvSpPr/>
            <p:nvPr/>
          </p:nvSpPr>
          <p:spPr bwMode="auto">
            <a:xfrm>
              <a:off x="2619847" y="4795482"/>
              <a:ext cx="5038048" cy="71963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92645E47-D035-45CF-BEC7-6E7F3617D170}"/>
                </a:ext>
              </a:extLst>
            </p:cNvPr>
            <p:cNvSpPr/>
            <p:nvPr/>
          </p:nvSpPr>
          <p:spPr bwMode="auto">
            <a:xfrm>
              <a:off x="2598173" y="1542553"/>
              <a:ext cx="5038049" cy="313725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TextBox 11">
              <a:extLst>
                <a:ext uri="{FF2B5EF4-FFF2-40B4-BE49-F238E27FC236}">
                  <a16:creationId xmlns:a16="http://schemas.microsoft.com/office/drawing/2014/main" id="{DFD3D16D-618A-4494-B67C-58D0B9420491}"/>
                </a:ext>
              </a:extLst>
            </p:cNvPr>
            <p:cNvSpPr txBox="1"/>
            <p:nvPr/>
          </p:nvSpPr>
          <p:spPr>
            <a:xfrm>
              <a:off x="2624427" y="1674810"/>
              <a:ext cx="1568286"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76" b="1" i="0" u="none" strike="noStrike" kern="1200" cap="none" spc="0" normalizeH="0" baseline="0" noProof="0" dirty="0">
                  <a:ln>
                    <a:noFill/>
                  </a:ln>
                  <a:solidFill>
                    <a:srgbClr val="0078D3">
                      <a:lumMod val="50000"/>
                    </a:srgbClr>
                  </a:solidFill>
                  <a:effectLst/>
                  <a:uLnTx/>
                  <a:uFillTx/>
                  <a:latin typeface="Segoe UI"/>
                  <a:ea typeface="+mn-ea"/>
                  <a:cs typeface="+mn-cs"/>
                </a:rPr>
                <a:t> 1, </a:t>
              </a:r>
              <a:r>
                <a:rPr kumimoji="0" lang="fr-FR" sz="1176"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76" b="1" i="0" u="none" strike="noStrike" kern="1200" cap="none" spc="0" normalizeH="0" baseline="0" noProof="0" dirty="0">
                  <a:ln>
                    <a:noFill/>
                  </a:ln>
                  <a:solidFill>
                    <a:srgbClr val="0078D3">
                      <a:lumMod val="50000"/>
                    </a:srgbClr>
                  </a:solidFill>
                  <a:effectLst/>
                  <a:uLnTx/>
                  <a:uFillTx/>
                  <a:latin typeface="Segoe UI"/>
                  <a:ea typeface="+mn-ea"/>
                  <a:cs typeface="+mn-cs"/>
                </a:rPr>
                <a:t> 2</a:t>
              </a:r>
            </a:p>
          </p:txBody>
        </p:sp>
        <p:pic>
          <p:nvPicPr>
            <p:cNvPr id="13" name="Graphic 12">
              <a:extLst>
                <a:ext uri="{FF2B5EF4-FFF2-40B4-BE49-F238E27FC236}">
                  <a16:creationId xmlns:a16="http://schemas.microsoft.com/office/drawing/2014/main" id="{BF0A63C1-28DB-4CC4-9884-B476A47229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3861" y="1619020"/>
              <a:ext cx="376369" cy="376369"/>
            </a:xfrm>
            <a:prstGeom prst="rect">
              <a:avLst/>
            </a:prstGeom>
          </p:spPr>
        </p:pic>
        <p:sp>
          <p:nvSpPr>
            <p:cNvPr id="14" name="TextBox 13">
              <a:extLst>
                <a:ext uri="{FF2B5EF4-FFF2-40B4-BE49-F238E27FC236}">
                  <a16:creationId xmlns:a16="http://schemas.microsoft.com/office/drawing/2014/main" id="{207E7DE0-3C22-4A91-A50C-FD052D3E6C00}"/>
                </a:ext>
              </a:extLst>
            </p:cNvPr>
            <p:cNvSpPr txBox="1"/>
            <p:nvPr/>
          </p:nvSpPr>
          <p:spPr>
            <a:xfrm>
              <a:off x="4720230" y="1671427"/>
              <a:ext cx="1297732"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az104-04-rg1</a:t>
              </a:r>
            </a:p>
          </p:txBody>
        </p:sp>
        <p:sp>
          <p:nvSpPr>
            <p:cNvPr id="15" name="Rectangle 14">
              <a:extLst>
                <a:ext uri="{FF2B5EF4-FFF2-40B4-BE49-F238E27FC236}">
                  <a16:creationId xmlns:a16="http://schemas.microsoft.com/office/drawing/2014/main" id="{32BCE3B5-4A4E-4071-9667-93390E271F1A}"/>
                </a:ext>
              </a:extLst>
            </p:cNvPr>
            <p:cNvSpPr/>
            <p:nvPr/>
          </p:nvSpPr>
          <p:spPr bwMode="auto">
            <a:xfrm>
              <a:off x="2446494" y="2046758"/>
              <a:ext cx="7389269" cy="4409701"/>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6" name="Graphic 15">
              <a:extLst>
                <a:ext uri="{FF2B5EF4-FFF2-40B4-BE49-F238E27FC236}">
                  <a16:creationId xmlns:a16="http://schemas.microsoft.com/office/drawing/2014/main" id="{DD341371-C5CA-4ED8-BDFE-F26A6CD175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6123" y="2160449"/>
              <a:ext cx="412418" cy="412418"/>
            </a:xfrm>
            <a:prstGeom prst="rect">
              <a:avLst/>
            </a:prstGeom>
          </p:spPr>
        </p:pic>
        <p:sp>
          <p:nvSpPr>
            <p:cNvPr id="17" name="Rectangle 16">
              <a:extLst>
                <a:ext uri="{FF2B5EF4-FFF2-40B4-BE49-F238E27FC236}">
                  <a16:creationId xmlns:a16="http://schemas.microsoft.com/office/drawing/2014/main" id="{1F23631D-5B6C-44AE-A09C-2ECB53C32884}"/>
                </a:ext>
              </a:extLst>
            </p:cNvPr>
            <p:cNvSpPr/>
            <p:nvPr/>
          </p:nvSpPr>
          <p:spPr bwMode="auto">
            <a:xfrm>
              <a:off x="2806123" y="2601956"/>
              <a:ext cx="4616061" cy="203556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8" name="TextBox 17">
              <a:extLst>
                <a:ext uri="{FF2B5EF4-FFF2-40B4-BE49-F238E27FC236}">
                  <a16:creationId xmlns:a16="http://schemas.microsoft.com/office/drawing/2014/main" id="{30237919-B646-41A4-B4ED-FEC3BD6425BD}"/>
                </a:ext>
              </a:extLst>
            </p:cNvPr>
            <p:cNvSpPr txBox="1"/>
            <p:nvPr/>
          </p:nvSpPr>
          <p:spPr>
            <a:xfrm>
              <a:off x="3218541" y="2197071"/>
              <a:ext cx="2688259"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az104-04-vnet1 </a:t>
              </a:r>
              <a:r>
                <a:rPr kumimoji="0" lang="fr-FR" sz="1176" b="0" i="0" u="none" strike="noStrike" kern="1200" cap="none" spc="0" normalizeH="0" baseline="0" noProof="0" dirty="0">
                  <a:ln>
                    <a:noFill/>
                  </a:ln>
                  <a:solidFill>
                    <a:srgbClr val="000000"/>
                  </a:solidFill>
                  <a:effectLst/>
                  <a:uLnTx/>
                  <a:uFillTx/>
                  <a:latin typeface="Segoe UI"/>
                  <a:ea typeface="+mn-ea"/>
                  <a:cs typeface="+mn-cs"/>
                </a:rPr>
                <a:t>10.40.0.0/20</a:t>
              </a:r>
            </a:p>
          </p:txBody>
        </p:sp>
        <p:sp>
          <p:nvSpPr>
            <p:cNvPr id="19" name="Rectangle 18">
              <a:extLst>
                <a:ext uri="{FF2B5EF4-FFF2-40B4-BE49-F238E27FC236}">
                  <a16:creationId xmlns:a16="http://schemas.microsoft.com/office/drawing/2014/main" id="{CDFC697B-C304-476B-9967-3431763F399C}"/>
                </a:ext>
              </a:extLst>
            </p:cNvPr>
            <p:cNvSpPr/>
            <p:nvPr/>
          </p:nvSpPr>
          <p:spPr bwMode="auto">
            <a:xfrm>
              <a:off x="2912840" y="2974337"/>
              <a:ext cx="2140222" cy="1569713"/>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 name="TextBox 19">
              <a:extLst>
                <a:ext uri="{FF2B5EF4-FFF2-40B4-BE49-F238E27FC236}">
                  <a16:creationId xmlns:a16="http://schemas.microsoft.com/office/drawing/2014/main" id="{DADB2D73-2986-46B2-B1BF-EA7496A01031}"/>
                </a:ext>
              </a:extLst>
            </p:cNvPr>
            <p:cNvSpPr txBox="1"/>
            <p:nvPr/>
          </p:nvSpPr>
          <p:spPr>
            <a:xfrm>
              <a:off x="2870152" y="2624161"/>
              <a:ext cx="2688259"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Subnet0 </a:t>
              </a:r>
              <a:r>
                <a:rPr kumimoji="0" lang="fr-FR" sz="1176" b="0" i="0" u="none" strike="noStrike" kern="1200" cap="none" spc="0" normalizeH="0" baseline="0" noProof="0" dirty="0">
                  <a:ln>
                    <a:noFill/>
                  </a:ln>
                  <a:solidFill>
                    <a:srgbClr val="000000"/>
                  </a:solidFill>
                  <a:effectLst/>
                  <a:uLnTx/>
                  <a:uFillTx/>
                  <a:latin typeface="Segoe UI"/>
                  <a:ea typeface="+mn-ea"/>
                  <a:cs typeface="+mn-cs"/>
                </a:rPr>
                <a:t>10.40.0.0/24</a:t>
              </a:r>
            </a:p>
          </p:txBody>
        </p:sp>
        <p:sp>
          <p:nvSpPr>
            <p:cNvPr id="21" name="Rectangle 20">
              <a:extLst>
                <a:ext uri="{FF2B5EF4-FFF2-40B4-BE49-F238E27FC236}">
                  <a16:creationId xmlns:a16="http://schemas.microsoft.com/office/drawing/2014/main" id="{2CD1D2CD-46F2-4856-8350-A3FEB282DFE0}"/>
                </a:ext>
              </a:extLst>
            </p:cNvPr>
            <p:cNvSpPr/>
            <p:nvPr/>
          </p:nvSpPr>
          <p:spPr bwMode="auto">
            <a:xfrm>
              <a:off x="5182646" y="2977368"/>
              <a:ext cx="2140222" cy="1566682"/>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fr-FR"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2" name="TextBox 21">
              <a:extLst>
                <a:ext uri="{FF2B5EF4-FFF2-40B4-BE49-F238E27FC236}">
                  <a16:creationId xmlns:a16="http://schemas.microsoft.com/office/drawing/2014/main" id="{05FAD4DF-E0D8-473A-A122-C0E86E100A2D}"/>
                </a:ext>
              </a:extLst>
            </p:cNvPr>
            <p:cNvSpPr txBox="1"/>
            <p:nvPr/>
          </p:nvSpPr>
          <p:spPr>
            <a:xfrm>
              <a:off x="5139958" y="2708115"/>
              <a:ext cx="2688259"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Subnet1 </a:t>
              </a:r>
              <a:r>
                <a:rPr kumimoji="0" lang="fr-FR" sz="1176" b="0" i="0" u="none" strike="noStrike" kern="1200" cap="none" spc="0" normalizeH="0" baseline="0" noProof="0" dirty="0">
                  <a:ln>
                    <a:noFill/>
                  </a:ln>
                  <a:solidFill>
                    <a:srgbClr val="000000"/>
                  </a:solidFill>
                  <a:effectLst/>
                  <a:uLnTx/>
                  <a:uFillTx/>
                  <a:latin typeface="Segoe UI"/>
                  <a:ea typeface="+mn-ea"/>
                  <a:cs typeface="+mn-cs"/>
                </a:rPr>
                <a:t>10.40.1.0/24</a:t>
              </a:r>
            </a:p>
          </p:txBody>
        </p:sp>
        <p:pic>
          <p:nvPicPr>
            <p:cNvPr id="23" name="Graphic 22">
              <a:extLst>
                <a:ext uri="{FF2B5EF4-FFF2-40B4-BE49-F238E27FC236}">
                  <a16:creationId xmlns:a16="http://schemas.microsoft.com/office/drawing/2014/main" id="{A23EE2D0-CE29-40BD-A5FE-18797F2F99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6839" y="3084790"/>
              <a:ext cx="403078" cy="403078"/>
            </a:xfrm>
            <a:prstGeom prst="rect">
              <a:avLst/>
            </a:prstGeom>
          </p:spPr>
        </p:pic>
        <p:sp>
          <p:nvSpPr>
            <p:cNvPr id="24" name="TextBox 23">
              <a:extLst>
                <a:ext uri="{FF2B5EF4-FFF2-40B4-BE49-F238E27FC236}">
                  <a16:creationId xmlns:a16="http://schemas.microsoft.com/office/drawing/2014/main" id="{7490DCF3-135D-4DC8-AD11-939FA1F8216B}"/>
                </a:ext>
              </a:extLst>
            </p:cNvPr>
            <p:cNvSpPr txBox="1"/>
            <p:nvPr/>
          </p:nvSpPr>
          <p:spPr>
            <a:xfrm>
              <a:off x="3317288" y="3505773"/>
              <a:ext cx="1322180" cy="271554"/>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az104-04-vm0</a:t>
              </a:r>
            </a:p>
          </p:txBody>
        </p:sp>
        <p:pic>
          <p:nvPicPr>
            <p:cNvPr id="25" name="Graphic 24">
              <a:extLst>
                <a:ext uri="{FF2B5EF4-FFF2-40B4-BE49-F238E27FC236}">
                  <a16:creationId xmlns:a16="http://schemas.microsoft.com/office/drawing/2014/main" id="{7BDED429-7CCF-49D2-B543-703083B3D5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17962" y="3079768"/>
              <a:ext cx="403078" cy="403078"/>
            </a:xfrm>
            <a:prstGeom prst="rect">
              <a:avLst/>
            </a:prstGeom>
          </p:spPr>
        </p:pic>
        <p:sp>
          <p:nvSpPr>
            <p:cNvPr id="26" name="TextBox 25">
              <a:extLst>
                <a:ext uri="{FF2B5EF4-FFF2-40B4-BE49-F238E27FC236}">
                  <a16:creationId xmlns:a16="http://schemas.microsoft.com/office/drawing/2014/main" id="{6A52BC3E-FE95-4FF7-BEEB-489A7DBD2B07}"/>
                </a:ext>
              </a:extLst>
            </p:cNvPr>
            <p:cNvSpPr txBox="1"/>
            <p:nvPr/>
          </p:nvSpPr>
          <p:spPr>
            <a:xfrm>
              <a:off x="5558411" y="3500751"/>
              <a:ext cx="1322180" cy="271554"/>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az104-04-vm1</a:t>
              </a:r>
            </a:p>
          </p:txBody>
        </p:sp>
        <p:pic>
          <p:nvPicPr>
            <p:cNvPr id="27" name="Graphic 26">
              <a:extLst>
                <a:ext uri="{FF2B5EF4-FFF2-40B4-BE49-F238E27FC236}">
                  <a16:creationId xmlns:a16="http://schemas.microsoft.com/office/drawing/2014/main" id="{62C16BA0-5086-4BAB-94FC-24146E36ED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07082" y="5784466"/>
              <a:ext cx="361430" cy="361430"/>
            </a:xfrm>
            <a:prstGeom prst="rect">
              <a:avLst/>
            </a:prstGeom>
          </p:spPr>
        </p:pic>
        <p:pic>
          <p:nvPicPr>
            <p:cNvPr id="28" name="Graphic 27">
              <a:extLst>
                <a:ext uri="{FF2B5EF4-FFF2-40B4-BE49-F238E27FC236}">
                  <a16:creationId xmlns:a16="http://schemas.microsoft.com/office/drawing/2014/main" id="{26597212-B26F-43EE-B6A9-28E5FA0503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76838" y="4828886"/>
              <a:ext cx="361430" cy="361430"/>
            </a:xfrm>
            <a:prstGeom prst="rect">
              <a:avLst/>
            </a:prstGeom>
          </p:spPr>
        </p:pic>
        <p:sp>
          <p:nvSpPr>
            <p:cNvPr id="29" name="TextBox 28">
              <a:extLst>
                <a:ext uri="{FF2B5EF4-FFF2-40B4-BE49-F238E27FC236}">
                  <a16:creationId xmlns:a16="http://schemas.microsoft.com/office/drawing/2014/main" id="{16154CA5-406C-4864-8507-3EB7BDE588C3}"/>
                </a:ext>
              </a:extLst>
            </p:cNvPr>
            <p:cNvSpPr txBox="1"/>
            <p:nvPr/>
          </p:nvSpPr>
          <p:spPr>
            <a:xfrm>
              <a:off x="3258435" y="5149686"/>
              <a:ext cx="1264958"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az104-04-pip0</a:t>
              </a:r>
            </a:p>
          </p:txBody>
        </p:sp>
        <p:pic>
          <p:nvPicPr>
            <p:cNvPr id="30" name="Graphic 29">
              <a:extLst>
                <a:ext uri="{FF2B5EF4-FFF2-40B4-BE49-F238E27FC236}">
                  <a16:creationId xmlns:a16="http://schemas.microsoft.com/office/drawing/2014/main" id="{07213181-80BE-467D-9B65-6B7621D391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59823" y="4838546"/>
              <a:ext cx="361430" cy="361430"/>
            </a:xfrm>
            <a:prstGeom prst="rect">
              <a:avLst/>
            </a:prstGeom>
          </p:spPr>
        </p:pic>
        <p:sp>
          <p:nvSpPr>
            <p:cNvPr id="31" name="TextBox 30">
              <a:extLst>
                <a:ext uri="{FF2B5EF4-FFF2-40B4-BE49-F238E27FC236}">
                  <a16:creationId xmlns:a16="http://schemas.microsoft.com/office/drawing/2014/main" id="{5E2F0800-A4C6-4316-9DC6-5450F2B74203}"/>
                </a:ext>
              </a:extLst>
            </p:cNvPr>
            <p:cNvSpPr txBox="1"/>
            <p:nvPr/>
          </p:nvSpPr>
          <p:spPr>
            <a:xfrm>
              <a:off x="5607399" y="5116774"/>
              <a:ext cx="1264958"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az104-04-pip1</a:t>
              </a:r>
            </a:p>
          </p:txBody>
        </p:sp>
        <p:sp>
          <p:nvSpPr>
            <p:cNvPr id="32" name="TextBox 31">
              <a:extLst>
                <a:ext uri="{FF2B5EF4-FFF2-40B4-BE49-F238E27FC236}">
                  <a16:creationId xmlns:a16="http://schemas.microsoft.com/office/drawing/2014/main" id="{BB584BCF-525E-4A19-B8EA-2D6E2113B49B}"/>
                </a:ext>
              </a:extLst>
            </p:cNvPr>
            <p:cNvSpPr txBox="1"/>
            <p:nvPr/>
          </p:nvSpPr>
          <p:spPr>
            <a:xfrm>
              <a:off x="4424114" y="6120143"/>
              <a:ext cx="1429516"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az104-04-nsg01</a:t>
              </a:r>
            </a:p>
          </p:txBody>
        </p:sp>
        <p:pic>
          <p:nvPicPr>
            <p:cNvPr id="33" name="Graphic 32">
              <a:extLst>
                <a:ext uri="{FF2B5EF4-FFF2-40B4-BE49-F238E27FC236}">
                  <a16:creationId xmlns:a16="http://schemas.microsoft.com/office/drawing/2014/main" id="{A403A63A-1C06-49C5-BC21-CCFAF28E10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91995" y="3777326"/>
              <a:ext cx="357982" cy="357982"/>
            </a:xfrm>
            <a:prstGeom prst="rect">
              <a:avLst/>
            </a:prstGeom>
          </p:spPr>
        </p:pic>
        <p:sp>
          <p:nvSpPr>
            <p:cNvPr id="34" name="TextBox 33">
              <a:extLst>
                <a:ext uri="{FF2B5EF4-FFF2-40B4-BE49-F238E27FC236}">
                  <a16:creationId xmlns:a16="http://schemas.microsoft.com/office/drawing/2014/main" id="{FB4C7D27-AAEB-4546-9E0F-72EF4BBE45F5}"/>
                </a:ext>
              </a:extLst>
            </p:cNvPr>
            <p:cNvSpPr txBox="1"/>
            <p:nvPr/>
          </p:nvSpPr>
          <p:spPr>
            <a:xfrm>
              <a:off x="3328997" y="4069268"/>
              <a:ext cx="1322180" cy="452590"/>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az104-04-nic0</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76" b="0" i="0" u="none" strike="noStrike" kern="1200" cap="none" spc="0" normalizeH="0" baseline="0" noProof="0" dirty="0">
                  <a:ln>
                    <a:noFill/>
                  </a:ln>
                  <a:solidFill>
                    <a:srgbClr val="000000"/>
                  </a:solidFill>
                  <a:effectLst/>
                  <a:uLnTx/>
                  <a:uFillTx/>
                  <a:latin typeface="Segoe UI"/>
                  <a:ea typeface="+mn-ea"/>
                  <a:cs typeface="+mn-cs"/>
                </a:rPr>
                <a:t>10.40.0.4</a:t>
              </a:r>
            </a:p>
          </p:txBody>
        </p:sp>
        <p:pic>
          <p:nvPicPr>
            <p:cNvPr id="35" name="Graphic 34">
              <a:extLst>
                <a:ext uri="{FF2B5EF4-FFF2-40B4-BE49-F238E27FC236}">
                  <a16:creationId xmlns:a16="http://schemas.microsoft.com/office/drawing/2014/main" id="{88E03FF6-1C6B-4675-8B39-A002403CBA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39530" y="3768122"/>
              <a:ext cx="357982" cy="357982"/>
            </a:xfrm>
            <a:prstGeom prst="rect">
              <a:avLst/>
            </a:prstGeom>
          </p:spPr>
        </p:pic>
        <p:sp>
          <p:nvSpPr>
            <p:cNvPr id="36" name="TextBox 35">
              <a:extLst>
                <a:ext uri="{FF2B5EF4-FFF2-40B4-BE49-F238E27FC236}">
                  <a16:creationId xmlns:a16="http://schemas.microsoft.com/office/drawing/2014/main" id="{9C9E2FCA-FB97-4FE2-B4DE-F11A4574CC2B}"/>
                </a:ext>
              </a:extLst>
            </p:cNvPr>
            <p:cNvSpPr txBox="1"/>
            <p:nvPr/>
          </p:nvSpPr>
          <p:spPr>
            <a:xfrm>
              <a:off x="5576532" y="4060063"/>
              <a:ext cx="1322180" cy="452590"/>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az104-04-nic1</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76" b="0" i="0" u="none" strike="noStrike" kern="1200" cap="none" spc="0" normalizeH="0" baseline="0" noProof="0" dirty="0">
                  <a:ln>
                    <a:noFill/>
                  </a:ln>
                  <a:solidFill>
                    <a:srgbClr val="000000"/>
                  </a:solidFill>
                  <a:effectLst/>
                  <a:uLnTx/>
                  <a:uFillTx/>
                  <a:latin typeface="Segoe UI"/>
                  <a:ea typeface="+mn-ea"/>
                  <a:cs typeface="+mn-cs"/>
                </a:rPr>
                <a:t>10.40.1.4</a:t>
              </a:r>
            </a:p>
          </p:txBody>
        </p:sp>
        <p:cxnSp>
          <p:nvCxnSpPr>
            <p:cNvPr id="37" name="Straight Arrow Connector 36">
              <a:extLst>
                <a:ext uri="{FF2B5EF4-FFF2-40B4-BE49-F238E27FC236}">
                  <a16:creationId xmlns:a16="http://schemas.microsoft.com/office/drawing/2014/main" id="{9A2FDDEF-1A73-4DDA-8AB3-A82BD43D4E2D}"/>
                </a:ext>
              </a:extLst>
            </p:cNvPr>
            <p:cNvCxnSpPr>
              <a:cxnSpLocks/>
              <a:endCxn id="28" idx="0"/>
            </p:cNvCxnSpPr>
            <p:nvPr/>
          </p:nvCxnSpPr>
          <p:spPr>
            <a:xfrm>
              <a:off x="3957553" y="4528179"/>
              <a:ext cx="1" cy="30070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8F2629-31B9-408F-A3BD-30DE093AD377}"/>
                </a:ext>
              </a:extLst>
            </p:cNvPr>
            <p:cNvCxnSpPr>
              <a:cxnSpLocks/>
              <a:endCxn id="27" idx="0"/>
            </p:cNvCxnSpPr>
            <p:nvPr/>
          </p:nvCxnSpPr>
          <p:spPr>
            <a:xfrm flipH="1">
              <a:off x="5087797" y="4512653"/>
              <a:ext cx="984893" cy="127181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68089E6-04C3-4DE5-A093-122D37009180}"/>
                </a:ext>
              </a:extLst>
            </p:cNvPr>
            <p:cNvCxnSpPr>
              <a:cxnSpLocks/>
              <a:endCxn id="27" idx="0"/>
            </p:cNvCxnSpPr>
            <p:nvPr/>
          </p:nvCxnSpPr>
          <p:spPr>
            <a:xfrm>
              <a:off x="4159600" y="4453477"/>
              <a:ext cx="928197" cy="133098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073A7009-A737-4135-8BFD-AE8B415E20F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36599" y="3285203"/>
              <a:ext cx="431094" cy="431094"/>
            </a:xfrm>
            <a:prstGeom prst="rect">
              <a:avLst/>
            </a:prstGeom>
          </p:spPr>
        </p:pic>
        <p:sp>
          <p:nvSpPr>
            <p:cNvPr id="41" name="TextBox 40">
              <a:extLst>
                <a:ext uri="{FF2B5EF4-FFF2-40B4-BE49-F238E27FC236}">
                  <a16:creationId xmlns:a16="http://schemas.microsoft.com/office/drawing/2014/main" id="{FC4A878C-E04C-4A66-B728-60A718591D55}"/>
                </a:ext>
              </a:extLst>
            </p:cNvPr>
            <p:cNvSpPr txBox="1"/>
            <p:nvPr/>
          </p:nvSpPr>
          <p:spPr>
            <a:xfrm>
              <a:off x="8146753" y="3656287"/>
              <a:ext cx="1214096"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contoso.org</a:t>
              </a:r>
            </a:p>
          </p:txBody>
        </p:sp>
        <p:cxnSp>
          <p:nvCxnSpPr>
            <p:cNvPr id="42" name="Straight Arrow Connector 41">
              <a:extLst>
                <a:ext uri="{FF2B5EF4-FFF2-40B4-BE49-F238E27FC236}">
                  <a16:creationId xmlns:a16="http://schemas.microsoft.com/office/drawing/2014/main" id="{C2302527-6653-4DFD-BD20-68F79D16C695}"/>
                </a:ext>
              </a:extLst>
            </p:cNvPr>
            <p:cNvCxnSpPr>
              <a:cxnSpLocks/>
            </p:cNvCxnSpPr>
            <p:nvPr/>
          </p:nvCxnSpPr>
          <p:spPr>
            <a:xfrm flipH="1">
              <a:off x="7422183" y="3500750"/>
              <a:ext cx="9151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EE1A792-25DB-46C1-BF0B-F25147E9F204}"/>
                </a:ext>
              </a:extLst>
            </p:cNvPr>
            <p:cNvSpPr txBox="1"/>
            <p:nvPr/>
          </p:nvSpPr>
          <p:spPr>
            <a:xfrm>
              <a:off x="8041574" y="3017654"/>
              <a:ext cx="1424452"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err="1">
                  <a:ln>
                    <a:noFill/>
                  </a:ln>
                  <a:solidFill>
                    <a:srgbClr val="000000"/>
                  </a:solidFill>
                  <a:effectLst/>
                  <a:uLnTx/>
                  <a:uFillTx/>
                  <a:latin typeface="Segoe UI"/>
                  <a:ea typeface="+mn-ea"/>
                  <a:cs typeface="+mn-cs"/>
                </a:rPr>
                <a:t>Private</a:t>
              </a:r>
              <a:r>
                <a:rPr kumimoji="0" lang="fr-FR" sz="1176" b="1" i="0" u="none" strike="noStrike" kern="1200" cap="none" spc="0" normalizeH="0" baseline="0" noProof="0" dirty="0">
                  <a:ln>
                    <a:noFill/>
                  </a:ln>
                  <a:solidFill>
                    <a:srgbClr val="000000"/>
                  </a:solidFill>
                  <a:effectLst/>
                  <a:uLnTx/>
                  <a:uFillTx/>
                  <a:latin typeface="Segoe UI"/>
                  <a:ea typeface="+mn-ea"/>
                  <a:cs typeface="+mn-cs"/>
                </a:rPr>
                <a:t> DNS zone </a:t>
              </a:r>
            </a:p>
          </p:txBody>
        </p:sp>
        <p:pic>
          <p:nvPicPr>
            <p:cNvPr id="44" name="Graphic 43">
              <a:extLst>
                <a:ext uri="{FF2B5EF4-FFF2-40B4-BE49-F238E27FC236}">
                  <a16:creationId xmlns:a16="http://schemas.microsoft.com/office/drawing/2014/main" id="{1483DEAB-3E45-4913-87C0-D1EAC51291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96027" y="5384872"/>
              <a:ext cx="431094" cy="431094"/>
            </a:xfrm>
            <a:prstGeom prst="rect">
              <a:avLst/>
            </a:prstGeom>
          </p:spPr>
        </p:pic>
        <p:sp>
          <p:nvSpPr>
            <p:cNvPr id="45" name="TextBox 44">
              <a:extLst>
                <a:ext uri="{FF2B5EF4-FFF2-40B4-BE49-F238E27FC236}">
                  <a16:creationId xmlns:a16="http://schemas.microsoft.com/office/drawing/2014/main" id="{F2BB8BB6-08E5-44FB-8711-77C3BFC240FD}"/>
                </a:ext>
              </a:extLst>
            </p:cNvPr>
            <p:cNvSpPr txBox="1"/>
            <p:nvPr/>
          </p:nvSpPr>
          <p:spPr>
            <a:xfrm>
              <a:off x="8293981" y="5134704"/>
              <a:ext cx="1424452"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a:ln>
                    <a:noFill/>
                  </a:ln>
                  <a:solidFill>
                    <a:srgbClr val="000000"/>
                  </a:solidFill>
                  <a:effectLst/>
                  <a:uLnTx/>
                  <a:uFillTx/>
                  <a:latin typeface="Segoe UI"/>
                  <a:ea typeface="+mn-ea"/>
                  <a:cs typeface="+mn-cs"/>
                </a:rPr>
                <a:t>DNS zone </a:t>
              </a:r>
            </a:p>
          </p:txBody>
        </p:sp>
        <p:cxnSp>
          <p:nvCxnSpPr>
            <p:cNvPr id="46" name="Straight Arrow Connector 45">
              <a:extLst>
                <a:ext uri="{FF2B5EF4-FFF2-40B4-BE49-F238E27FC236}">
                  <a16:creationId xmlns:a16="http://schemas.microsoft.com/office/drawing/2014/main" id="{F56E4A1E-5CA6-4DBC-B116-FC8094C97AD7}"/>
                </a:ext>
              </a:extLst>
            </p:cNvPr>
            <p:cNvCxnSpPr>
              <a:cxnSpLocks/>
            </p:cNvCxnSpPr>
            <p:nvPr/>
          </p:nvCxnSpPr>
          <p:spPr>
            <a:xfrm>
              <a:off x="6237622" y="4468043"/>
              <a:ext cx="1" cy="30070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6D1C118-F3DB-4696-9242-A96A00EAB999}"/>
                </a:ext>
              </a:extLst>
            </p:cNvPr>
            <p:cNvSpPr txBox="1"/>
            <p:nvPr/>
          </p:nvSpPr>
          <p:spPr>
            <a:xfrm>
              <a:off x="2596753" y="4800504"/>
              <a:ext cx="1568286"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76" b="1" i="0" u="none" strike="noStrike" kern="1200" cap="none" spc="0" normalizeH="0" baseline="0" noProof="0" dirty="0">
                  <a:ln>
                    <a:noFill/>
                  </a:ln>
                  <a:solidFill>
                    <a:srgbClr val="0078D3">
                      <a:lumMod val="50000"/>
                    </a:srgbClr>
                  </a:solidFill>
                  <a:effectLst/>
                  <a:uLnTx/>
                  <a:uFillTx/>
                  <a:latin typeface="Segoe UI"/>
                  <a:ea typeface="+mn-ea"/>
                  <a:cs typeface="+mn-cs"/>
                </a:rPr>
                <a:t> 3</a:t>
              </a:r>
            </a:p>
          </p:txBody>
        </p:sp>
        <p:sp>
          <p:nvSpPr>
            <p:cNvPr id="48" name="TextBox 47">
              <a:extLst>
                <a:ext uri="{FF2B5EF4-FFF2-40B4-BE49-F238E27FC236}">
                  <a16:creationId xmlns:a16="http://schemas.microsoft.com/office/drawing/2014/main" id="{77740F20-0AC0-443E-B5AF-068BC24E3997}"/>
                </a:ext>
              </a:extLst>
            </p:cNvPr>
            <p:cNvSpPr txBox="1"/>
            <p:nvPr/>
          </p:nvSpPr>
          <p:spPr>
            <a:xfrm>
              <a:off x="2591315" y="5687504"/>
              <a:ext cx="1568286"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76" b="1" i="0" u="none" strike="noStrike" kern="1200" cap="none" spc="0" normalizeH="0" baseline="0" noProof="0" dirty="0">
                  <a:ln>
                    <a:noFill/>
                  </a:ln>
                  <a:solidFill>
                    <a:srgbClr val="0078D3">
                      <a:lumMod val="50000"/>
                    </a:srgbClr>
                  </a:solidFill>
                  <a:effectLst/>
                  <a:uLnTx/>
                  <a:uFillTx/>
                  <a:latin typeface="Segoe UI"/>
                  <a:ea typeface="+mn-ea"/>
                  <a:cs typeface="+mn-cs"/>
                </a:rPr>
                <a:t> 4</a:t>
              </a:r>
            </a:p>
          </p:txBody>
        </p:sp>
        <p:sp>
          <p:nvSpPr>
            <p:cNvPr id="49" name="TextBox 48">
              <a:extLst>
                <a:ext uri="{FF2B5EF4-FFF2-40B4-BE49-F238E27FC236}">
                  <a16:creationId xmlns:a16="http://schemas.microsoft.com/office/drawing/2014/main" id="{32BAC4D2-F7BD-491A-99EE-7A4D16B2E066}"/>
                </a:ext>
              </a:extLst>
            </p:cNvPr>
            <p:cNvSpPr txBox="1"/>
            <p:nvPr/>
          </p:nvSpPr>
          <p:spPr>
            <a:xfrm>
              <a:off x="7864369" y="2744412"/>
              <a:ext cx="1568286"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76" b="1" i="0" u="none" strike="noStrike" kern="1200" cap="none" spc="0" normalizeH="0" baseline="0" noProof="0" dirty="0">
                  <a:ln>
                    <a:noFill/>
                  </a:ln>
                  <a:solidFill>
                    <a:srgbClr val="0078D3">
                      <a:lumMod val="50000"/>
                    </a:srgbClr>
                  </a:solidFill>
                  <a:effectLst/>
                  <a:uLnTx/>
                  <a:uFillTx/>
                  <a:latin typeface="Segoe UI"/>
                  <a:ea typeface="+mn-ea"/>
                  <a:cs typeface="+mn-cs"/>
                </a:rPr>
                <a:t> 5</a:t>
              </a:r>
            </a:p>
          </p:txBody>
        </p:sp>
        <p:sp>
          <p:nvSpPr>
            <p:cNvPr id="50" name="TextBox 49">
              <a:extLst>
                <a:ext uri="{FF2B5EF4-FFF2-40B4-BE49-F238E27FC236}">
                  <a16:creationId xmlns:a16="http://schemas.microsoft.com/office/drawing/2014/main" id="{03D5B61F-FFF8-441D-9CAB-644E1F8E4631}"/>
                </a:ext>
              </a:extLst>
            </p:cNvPr>
            <p:cNvSpPr txBox="1"/>
            <p:nvPr/>
          </p:nvSpPr>
          <p:spPr>
            <a:xfrm>
              <a:off x="7940996" y="4768750"/>
              <a:ext cx="1568286" cy="271554"/>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76"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76" b="1" i="0" u="none" strike="noStrike" kern="1200" cap="none" spc="0" normalizeH="0" baseline="0" noProof="0" dirty="0">
                  <a:ln>
                    <a:noFill/>
                  </a:ln>
                  <a:solidFill>
                    <a:srgbClr val="0078D3">
                      <a:lumMod val="50000"/>
                    </a:srgbClr>
                  </a:solidFill>
                  <a:effectLst/>
                  <a:uLnTx/>
                  <a:uFillTx/>
                  <a:latin typeface="Segoe UI"/>
                  <a:ea typeface="+mn-ea"/>
                  <a:cs typeface="+mn-cs"/>
                </a:rPr>
                <a:t> 6</a:t>
              </a:r>
            </a:p>
          </p:txBody>
        </p:sp>
      </p:grpSp>
    </p:spTree>
    <p:extLst>
      <p:ext uri="{BB962C8B-B14F-4D97-AF65-F5344CB8AC3E}">
        <p14:creationId xmlns:p14="http://schemas.microsoft.com/office/powerpoint/2010/main" val="197068032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a:lstStyle/>
          <a:p>
            <a:r>
              <a:rPr lang="en-US" dirty="0"/>
              <a:t>Configure VNet Peering</a:t>
            </a:r>
          </a:p>
        </p:txBody>
      </p:sp>
      <p:pic>
        <p:nvPicPr>
          <p:cNvPr id="2" name="Picture 1" descr="Icon of two people">
            <a:extLst>
              <a:ext uri="{FF2B5EF4-FFF2-40B4-BE49-F238E27FC236}">
                <a16:creationId xmlns:a16="http://schemas.microsoft.com/office/drawing/2014/main" id="{001976B3-DEB7-4658-89F1-D62F0453CDF5}"/>
              </a:ext>
            </a:extLst>
          </p:cNvPr>
          <p:cNvPicPr>
            <a:picLocks noChangeAspect="1"/>
          </p:cNvPicPr>
          <p:nvPr/>
        </p:nvPicPr>
        <p:blipFill>
          <a:blip r:embed="rId2"/>
          <a:stretch>
            <a:fillRect/>
          </a:stretch>
        </p:blipFill>
        <p:spPr>
          <a:xfrm>
            <a:off x="10413224" y="2993645"/>
            <a:ext cx="1005840" cy="1007234"/>
          </a:xfrm>
          <a:prstGeom prst="rect">
            <a:avLst/>
          </a:prstGeom>
        </p:spPr>
      </p:pic>
    </p:spTree>
    <p:extLst>
      <p:ext uri="{BB962C8B-B14F-4D97-AF65-F5344CB8AC3E}">
        <p14:creationId xmlns:p14="http://schemas.microsoft.com/office/powerpoint/2010/main" val="37900650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Determine VNet Peering Uses</a:t>
            </a:r>
          </a:p>
        </p:txBody>
      </p:sp>
      <p:sp>
        <p:nvSpPr>
          <p:cNvPr id="8" name="Rectangle 7">
            <a:extLst>
              <a:ext uri="{FF2B5EF4-FFF2-40B4-BE49-F238E27FC236}">
                <a16:creationId xmlns:a16="http://schemas.microsoft.com/office/drawing/2014/main" id="{8C36C860-EBA3-4CED-80B5-0E25FCB0C3C0}"/>
              </a:ext>
              <a:ext uri="{C183D7F6-B498-43B3-948B-1728B52AA6E4}">
                <adec:decorative xmlns:adec="http://schemas.microsoft.com/office/drawing/2017/decorative" val="0"/>
              </a:ext>
            </a:extLst>
          </p:cNvPr>
          <p:cNvSpPr/>
          <p:nvPr/>
        </p:nvSpPr>
        <p:spPr bwMode="auto">
          <a:xfrm>
            <a:off x="465017" y="3848120"/>
            <a:ext cx="9271835" cy="1839247"/>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marL="285750" marR="0" lvl="0" indent="-2857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Two types of peering: Global and Regional</a:t>
            </a:r>
          </a:p>
          <a:p>
            <a:pPr marL="285750" marR="0" lvl="0" indent="-2857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Connects two Azure virtual networks – you can peer across subscriptions and tenants</a:t>
            </a:r>
          </a:p>
          <a:p>
            <a:pPr marL="285750" marR="0" lvl="0" indent="-2857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Peered networks use the Azure backbone for privacy and isolation</a:t>
            </a:r>
          </a:p>
          <a:p>
            <a:pPr marL="285750" marR="0" lvl="0" indent="-2857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Easy to setup, seamless data transfer, and great performance</a:t>
            </a:r>
          </a:p>
        </p:txBody>
      </p:sp>
      <p:sp>
        <p:nvSpPr>
          <p:cNvPr id="6" name="Rectangle 5">
            <a:extLst>
              <a:ext uri="{FF2B5EF4-FFF2-40B4-BE49-F238E27FC236}">
                <a16:creationId xmlns:a16="http://schemas.microsoft.com/office/drawing/2014/main" id="{1CD046A1-E0F3-49B4-B76B-F112208A1D78}"/>
              </a:ext>
              <a:ext uri="{C183D7F6-B498-43B3-948B-1728B52AA6E4}">
                <adec:decorative xmlns:adec="http://schemas.microsoft.com/office/drawing/2017/decorative" val="1"/>
              </a:ext>
            </a:extLst>
          </p:cNvPr>
          <p:cNvSpPr/>
          <p:nvPr/>
        </p:nvSpPr>
        <p:spPr bwMode="auto">
          <a:xfrm>
            <a:off x="427039" y="1192213"/>
            <a:ext cx="11582400" cy="223427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5" name="Group 24" descr="Two re">
            <a:extLst>
              <a:ext uri="{FF2B5EF4-FFF2-40B4-BE49-F238E27FC236}">
                <a16:creationId xmlns:a16="http://schemas.microsoft.com/office/drawing/2014/main" id="{1CF85CA1-49F8-4B6C-8B20-27074888E4AC}"/>
              </a:ext>
            </a:extLst>
          </p:cNvPr>
          <p:cNvGrpSpPr/>
          <p:nvPr/>
        </p:nvGrpSpPr>
        <p:grpSpPr>
          <a:xfrm>
            <a:off x="2067485" y="1650576"/>
            <a:ext cx="7404989" cy="1438502"/>
            <a:chOff x="3965172" y="1620582"/>
            <a:chExt cx="7404989" cy="1438502"/>
          </a:xfrm>
        </p:grpSpPr>
        <p:sp>
          <p:nvSpPr>
            <p:cNvPr id="26" name="Rectangle 25">
              <a:extLst>
                <a:ext uri="{FF2B5EF4-FFF2-40B4-BE49-F238E27FC236}">
                  <a16:creationId xmlns:a16="http://schemas.microsoft.com/office/drawing/2014/main" id="{F30E8EDF-945C-418C-BF2B-76DFF196D424}"/>
                </a:ext>
              </a:extLst>
            </p:cNvPr>
            <p:cNvSpPr/>
            <p:nvPr/>
          </p:nvSpPr>
          <p:spPr>
            <a:xfrm>
              <a:off x="7209846" y="1802674"/>
              <a:ext cx="4160315" cy="1242555"/>
            </a:xfrm>
            <a:prstGeom prst="rect">
              <a:avLst/>
            </a:prstGeom>
            <a:noFill/>
            <a:ln w="12700" cap="flat" cmpd="sng" algn="ctr">
              <a:solidFill>
                <a:srgbClr val="A5A5A5">
                  <a:shade val="50000"/>
                </a:srgbClr>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5715918-1D7F-4E58-9679-DBA060C2F7E8}"/>
                </a:ext>
              </a:extLst>
            </p:cNvPr>
            <p:cNvSpPr/>
            <p:nvPr/>
          </p:nvSpPr>
          <p:spPr>
            <a:xfrm>
              <a:off x="3965172" y="1816529"/>
              <a:ext cx="1762298" cy="1242555"/>
            </a:xfrm>
            <a:prstGeom prst="rect">
              <a:avLst/>
            </a:prstGeom>
            <a:noFill/>
            <a:ln w="12700" cap="flat" cmpd="sng" algn="ctr">
              <a:solidFill>
                <a:srgbClr val="A5A5A5">
                  <a:shade val="50000"/>
                </a:srgbClr>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098CBA-1ED3-46C3-8A02-78DD25047CD3}"/>
                </a:ext>
              </a:extLst>
            </p:cNvPr>
            <p:cNvSpPr/>
            <p:nvPr/>
          </p:nvSpPr>
          <p:spPr>
            <a:xfrm>
              <a:off x="4258270" y="1620582"/>
              <a:ext cx="1107996" cy="369332"/>
            </a:xfrm>
            <a:prstGeom prst="rect">
              <a:avLst/>
            </a:prstGeom>
            <a:solidFill>
              <a:sysClr val="window" lastClr="FFFFFF"/>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Region 1</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4AF8826-0031-4882-98DC-DEFA3EE6F3D3}"/>
                </a:ext>
              </a:extLst>
            </p:cNvPr>
            <p:cNvSpPr/>
            <p:nvPr/>
          </p:nvSpPr>
          <p:spPr>
            <a:xfrm>
              <a:off x="8599848" y="1620582"/>
              <a:ext cx="1107996" cy="369332"/>
            </a:xfrm>
            <a:prstGeom prst="rect">
              <a:avLst/>
            </a:prstGeom>
            <a:solidFill>
              <a:sysClr val="window" lastClr="FFFFFF"/>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Region 2</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16D94AD-7A6A-4F32-8769-0C5D192850C0}"/>
                </a:ext>
              </a:extLst>
            </p:cNvPr>
            <p:cNvSpPr/>
            <p:nvPr/>
          </p:nvSpPr>
          <p:spPr>
            <a:xfrm>
              <a:off x="7425307" y="2230639"/>
              <a:ext cx="956125" cy="578634"/>
            </a:xfrm>
            <a:prstGeom prst="rect">
              <a:avLst/>
            </a:prstGeom>
            <a:solidFill>
              <a:srgbClr val="5AEA0A"/>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rPr>
                <a:t>VNet2</a:t>
              </a:r>
            </a:p>
          </p:txBody>
        </p:sp>
        <p:sp>
          <p:nvSpPr>
            <p:cNvPr id="31" name="Rectangle 30">
              <a:extLst>
                <a:ext uri="{FF2B5EF4-FFF2-40B4-BE49-F238E27FC236}">
                  <a16:creationId xmlns:a16="http://schemas.microsoft.com/office/drawing/2014/main" id="{C34E9560-CDE1-413B-83F3-3D401A994FC6}"/>
                </a:ext>
              </a:extLst>
            </p:cNvPr>
            <p:cNvSpPr/>
            <p:nvPr/>
          </p:nvSpPr>
          <p:spPr>
            <a:xfrm>
              <a:off x="10238008" y="2229395"/>
              <a:ext cx="956125" cy="578634"/>
            </a:xfrm>
            <a:prstGeom prst="rect">
              <a:avLst/>
            </a:prstGeom>
            <a:solidFill>
              <a:srgbClr val="5AEA0A"/>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rPr>
                <a:t>VNet3</a:t>
              </a:r>
            </a:p>
          </p:txBody>
        </p:sp>
        <p:sp>
          <p:nvSpPr>
            <p:cNvPr id="32" name="Rectangle 31">
              <a:extLst>
                <a:ext uri="{FF2B5EF4-FFF2-40B4-BE49-F238E27FC236}">
                  <a16:creationId xmlns:a16="http://schemas.microsoft.com/office/drawing/2014/main" id="{F14EC9DD-3C07-4A04-A0B0-FC57EEB473CA}"/>
                </a:ext>
              </a:extLst>
            </p:cNvPr>
            <p:cNvSpPr/>
            <p:nvPr/>
          </p:nvSpPr>
          <p:spPr>
            <a:xfrm>
              <a:off x="4328161" y="2229954"/>
              <a:ext cx="956125" cy="578634"/>
            </a:xfrm>
            <a:prstGeom prst="rect">
              <a:avLst/>
            </a:prstGeom>
            <a:solidFill>
              <a:schemeClr val="tx2">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rPr>
                <a:t>VNet1</a:t>
              </a:r>
            </a:p>
          </p:txBody>
        </p:sp>
        <p:cxnSp>
          <p:nvCxnSpPr>
            <p:cNvPr id="33" name="Connector: Elbow 32">
              <a:extLst>
                <a:ext uri="{FF2B5EF4-FFF2-40B4-BE49-F238E27FC236}">
                  <a16:creationId xmlns:a16="http://schemas.microsoft.com/office/drawing/2014/main" id="{B2FF0E91-9DF9-4AE0-9678-EDE3D5119548}"/>
                </a:ext>
              </a:extLst>
            </p:cNvPr>
            <p:cNvCxnSpPr>
              <a:cxnSpLocks/>
            </p:cNvCxnSpPr>
            <p:nvPr/>
          </p:nvCxnSpPr>
          <p:spPr>
            <a:xfrm>
              <a:off x="5284286" y="2519271"/>
              <a:ext cx="2141021" cy="685"/>
            </a:xfrm>
            <a:prstGeom prst="bentConnector3">
              <a:avLst/>
            </a:prstGeom>
            <a:noFill/>
            <a:ln w="28575" cap="flat" cmpd="sng" algn="ctr">
              <a:solidFill>
                <a:sysClr val="windowText" lastClr="000000"/>
              </a:solidFill>
              <a:prstDash val="solid"/>
              <a:miter lim="800000"/>
              <a:headEnd type="triangle"/>
              <a:tailEnd type="triangle"/>
            </a:ln>
            <a:effectLst/>
          </p:spPr>
        </p:cxnSp>
        <p:cxnSp>
          <p:nvCxnSpPr>
            <p:cNvPr id="34" name="Connector: Elbow 33">
              <a:extLst>
                <a:ext uri="{FF2B5EF4-FFF2-40B4-BE49-F238E27FC236}">
                  <a16:creationId xmlns:a16="http://schemas.microsoft.com/office/drawing/2014/main" id="{5662AA5B-8C93-43CF-AC98-6CC08005BF55}"/>
                </a:ext>
              </a:extLst>
            </p:cNvPr>
            <p:cNvCxnSpPr>
              <a:cxnSpLocks/>
            </p:cNvCxnSpPr>
            <p:nvPr/>
          </p:nvCxnSpPr>
          <p:spPr>
            <a:xfrm flipV="1">
              <a:off x="8381432" y="2518712"/>
              <a:ext cx="1856576" cy="1244"/>
            </a:xfrm>
            <a:prstGeom prst="bentConnector3">
              <a:avLst/>
            </a:prstGeom>
            <a:noFill/>
            <a:ln w="28575" cap="flat" cmpd="sng" algn="ctr">
              <a:solidFill>
                <a:sysClr val="windowText" lastClr="000000"/>
              </a:solidFill>
              <a:prstDash val="solid"/>
              <a:miter lim="800000"/>
              <a:headEnd type="triangle"/>
              <a:tailEnd type="triangle"/>
            </a:ln>
            <a:effectLst/>
          </p:spPr>
        </p:cxnSp>
        <p:sp>
          <p:nvSpPr>
            <p:cNvPr id="35" name="Rectangle 34">
              <a:extLst>
                <a:ext uri="{FF2B5EF4-FFF2-40B4-BE49-F238E27FC236}">
                  <a16:creationId xmlns:a16="http://schemas.microsoft.com/office/drawing/2014/main" id="{A683D48D-9D0A-4707-89D2-7582F119072B}"/>
                </a:ext>
              </a:extLst>
            </p:cNvPr>
            <p:cNvSpPr/>
            <p:nvPr/>
          </p:nvSpPr>
          <p:spPr>
            <a:xfrm>
              <a:off x="5768466" y="2170249"/>
              <a:ext cx="1460656"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Global</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VNet</a:t>
              </a: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 Peering</a:t>
              </a:r>
              <a:endPar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73227E5-1BB1-419D-ADFA-7730D9CDE218}"/>
                </a:ext>
              </a:extLst>
            </p:cNvPr>
            <p:cNvSpPr/>
            <p:nvPr/>
          </p:nvSpPr>
          <p:spPr>
            <a:xfrm>
              <a:off x="8577617" y="2187852"/>
              <a:ext cx="1458289" cy="6617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Regional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VNet Peering</a:t>
              </a:r>
              <a:endPar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231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Determine Gateway Transit and Connectivity Needs</a:t>
            </a:r>
          </a:p>
        </p:txBody>
      </p:sp>
      <p:sp>
        <p:nvSpPr>
          <p:cNvPr id="6" name="Rectangle 5">
            <a:extLst>
              <a:ext uri="{FF2B5EF4-FFF2-40B4-BE49-F238E27FC236}">
                <a16:creationId xmlns:a16="http://schemas.microsoft.com/office/drawing/2014/main" id="{F7407FBA-8AEB-45D6-BC1E-4BEC995A69C1}"/>
              </a:ext>
            </a:extLst>
          </p:cNvPr>
          <p:cNvSpPr/>
          <p:nvPr/>
        </p:nvSpPr>
        <p:spPr>
          <a:xfrm>
            <a:off x="427038" y="1378211"/>
            <a:ext cx="4376456" cy="114276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Segoe UI Semilight"/>
              </a:rPr>
              <a:t>Gateway transit allows peered virtual networks to share the gateway and get access to resources</a:t>
            </a:r>
          </a:p>
        </p:txBody>
      </p:sp>
      <p:sp>
        <p:nvSpPr>
          <p:cNvPr id="8" name="Rectangle 7">
            <a:extLst>
              <a:ext uri="{FF2B5EF4-FFF2-40B4-BE49-F238E27FC236}">
                <a16:creationId xmlns:a16="http://schemas.microsoft.com/office/drawing/2014/main" id="{3AFC85CE-A9A3-49E5-9E48-E583B7AE6057}"/>
              </a:ext>
            </a:extLst>
          </p:cNvPr>
          <p:cNvSpPr/>
          <p:nvPr/>
        </p:nvSpPr>
        <p:spPr>
          <a:xfrm>
            <a:off x="427038" y="2759326"/>
            <a:ext cx="4376456" cy="114276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Segoe UI Semilight"/>
              </a:rPr>
              <a:t>No VPN gateway is required in</a:t>
            </a:r>
            <a:br>
              <a:rPr kumimoji="0" lang="en-US" sz="20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2000" b="0" i="0" u="none" strike="noStrike" kern="1200" cap="none" spc="0" normalizeH="0" baseline="0" noProof="0" dirty="0">
                <a:ln>
                  <a:noFill/>
                </a:ln>
                <a:solidFill>
                  <a:srgbClr val="000000"/>
                </a:solidFill>
                <a:effectLst/>
                <a:uLnTx/>
                <a:uFillTx/>
                <a:latin typeface="Segoe UI"/>
                <a:ea typeface="+mn-ea"/>
                <a:cs typeface="Segoe UI Semilight"/>
              </a:rPr>
              <a:t>the peered virtual network</a:t>
            </a:r>
          </a:p>
        </p:txBody>
      </p:sp>
      <p:sp>
        <p:nvSpPr>
          <p:cNvPr id="9" name="Rectangle 8">
            <a:extLst>
              <a:ext uri="{FF2B5EF4-FFF2-40B4-BE49-F238E27FC236}">
                <a16:creationId xmlns:a16="http://schemas.microsoft.com/office/drawing/2014/main" id="{2F058A8E-300C-4F83-BBA4-DB16DBB04965}"/>
              </a:ext>
            </a:extLst>
          </p:cNvPr>
          <p:cNvSpPr/>
          <p:nvPr/>
        </p:nvSpPr>
        <p:spPr>
          <a:xfrm>
            <a:off x="427038" y="4140441"/>
            <a:ext cx="4376456" cy="114276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Segoe UI Semilight"/>
              </a:rPr>
              <a:t>Default VNet peering provides</a:t>
            </a:r>
            <a:br>
              <a:rPr kumimoji="0" lang="en-US" sz="2000" b="0" i="0" u="none" strike="noStrike" kern="1200" cap="none" spc="0" normalizeH="0" baseline="0" noProof="0" dirty="0">
                <a:ln>
                  <a:noFill/>
                </a:ln>
                <a:solidFill>
                  <a:srgbClr val="000000"/>
                </a:solidFill>
                <a:effectLst/>
                <a:uLnTx/>
                <a:uFillTx/>
                <a:latin typeface="Segoe UI"/>
                <a:ea typeface="+mn-ea"/>
                <a:cs typeface="Segoe UI Semilight"/>
              </a:rPr>
            </a:br>
            <a:r>
              <a:rPr kumimoji="0" lang="en-US" sz="2000" b="0" i="0" u="none" strike="noStrike" kern="1200" cap="none" spc="0" normalizeH="0" baseline="0" noProof="0" dirty="0">
                <a:ln>
                  <a:noFill/>
                </a:ln>
                <a:solidFill>
                  <a:srgbClr val="000000"/>
                </a:solidFill>
                <a:effectLst/>
                <a:uLnTx/>
                <a:uFillTx/>
                <a:latin typeface="Segoe UI"/>
                <a:ea typeface="+mn-ea"/>
                <a:cs typeface="Segoe UI Semilight"/>
              </a:rPr>
              <a:t>full connectivity</a:t>
            </a:r>
          </a:p>
        </p:txBody>
      </p:sp>
      <p:sp>
        <p:nvSpPr>
          <p:cNvPr id="7" name="Rectangle 6">
            <a:extLst>
              <a:ext uri="{FF2B5EF4-FFF2-40B4-BE49-F238E27FC236}">
                <a16:creationId xmlns:a16="http://schemas.microsoft.com/office/drawing/2014/main" id="{2093BF7E-8014-4D27-9F09-331484BD3499}"/>
              </a:ext>
              <a:ext uri="{C183D7F6-B498-43B3-948B-1728B52AA6E4}">
                <adec:decorative xmlns:adec="http://schemas.microsoft.com/office/drawing/2017/decorative" val="1"/>
              </a:ext>
            </a:extLst>
          </p:cNvPr>
          <p:cNvSpPr/>
          <p:nvPr/>
        </p:nvSpPr>
        <p:spPr bwMode="auto">
          <a:xfrm>
            <a:off x="4958942" y="1192213"/>
            <a:ext cx="7050495" cy="4403244"/>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 name="Picture 1" descr="Diagram showing three VNets (VNet A, VNet B, and a Hub VNet). VNet A and the Hub VNet are peered. VNet B and the Hub VNet are peered. The Hub VNet has a NVA for VNet A and a VPN Gateway for VNet B">
            <a:extLst>
              <a:ext uri="{FF2B5EF4-FFF2-40B4-BE49-F238E27FC236}">
                <a16:creationId xmlns:a16="http://schemas.microsoft.com/office/drawing/2014/main" id="{676E3145-4E88-4DBF-83DB-D0D73C62F453}"/>
              </a:ext>
            </a:extLst>
          </p:cNvPr>
          <p:cNvPicPr>
            <a:picLocks noChangeAspect="1"/>
          </p:cNvPicPr>
          <p:nvPr/>
        </p:nvPicPr>
        <p:blipFill>
          <a:blip r:embed="rId3"/>
          <a:stretch>
            <a:fillRect/>
          </a:stretch>
        </p:blipFill>
        <p:spPr>
          <a:xfrm>
            <a:off x="5073014" y="1462691"/>
            <a:ext cx="6822350" cy="3820515"/>
          </a:xfrm>
          <a:prstGeom prst="rect">
            <a:avLst/>
          </a:prstGeom>
        </p:spPr>
      </p:pic>
      <p:pic>
        <p:nvPicPr>
          <p:cNvPr id="10" name="Picture 9" descr="Tick mark">
            <a:extLst>
              <a:ext uri="{FF2B5EF4-FFF2-40B4-BE49-F238E27FC236}">
                <a16:creationId xmlns:a16="http://schemas.microsoft.com/office/drawing/2014/main" id="{ED815E37-5BD4-41C3-B3D0-DA2514AA1390}"/>
              </a:ext>
            </a:extLst>
          </p:cNvPr>
          <p:cNvPicPr>
            <a:picLocks noChangeAspect="1"/>
          </p:cNvPicPr>
          <p:nvPr/>
        </p:nvPicPr>
        <p:blipFill>
          <a:blip r:embed="rId4"/>
          <a:stretch>
            <a:fillRect/>
          </a:stretch>
        </p:blipFill>
        <p:spPr>
          <a:xfrm>
            <a:off x="427038" y="5521556"/>
            <a:ext cx="786452" cy="780356"/>
          </a:xfrm>
          <a:prstGeom prst="rect">
            <a:avLst/>
          </a:prstGeom>
        </p:spPr>
      </p:pic>
      <p:sp>
        <p:nvSpPr>
          <p:cNvPr id="11" name="Freeform: Shape 10">
            <a:extLst>
              <a:ext uri="{FF2B5EF4-FFF2-40B4-BE49-F238E27FC236}">
                <a16:creationId xmlns:a16="http://schemas.microsoft.com/office/drawing/2014/main" id="{7B7EE18E-8603-4381-B4DF-85442428F806}"/>
              </a:ext>
            </a:extLst>
          </p:cNvPr>
          <p:cNvSpPr/>
          <p:nvPr/>
        </p:nvSpPr>
        <p:spPr bwMode="auto">
          <a:xfrm>
            <a:off x="0" y="5521556"/>
            <a:ext cx="12436475" cy="782411"/>
          </a:xfrm>
          <a:custGeom>
            <a:avLst/>
            <a:gdLst>
              <a:gd name="connsiteX0" fmla="*/ 1213422 w 12436475"/>
              <a:gd name="connsiteY0" fmla="*/ 0 h 782411"/>
              <a:gd name="connsiteX1" fmla="*/ 12436475 w 12436475"/>
              <a:gd name="connsiteY1" fmla="*/ 0 h 782411"/>
              <a:gd name="connsiteX2" fmla="*/ 12436475 w 12436475"/>
              <a:gd name="connsiteY2" fmla="*/ 782411 h 782411"/>
              <a:gd name="connsiteX3" fmla="*/ 1213422 w 12436475"/>
              <a:gd name="connsiteY3" fmla="*/ 782411 h 782411"/>
              <a:gd name="connsiteX4" fmla="*/ 0 w 12436475"/>
              <a:gd name="connsiteY4" fmla="*/ 0 h 782411"/>
              <a:gd name="connsiteX5" fmla="*/ 427038 w 12436475"/>
              <a:gd name="connsiteY5" fmla="*/ 0 h 782411"/>
              <a:gd name="connsiteX6" fmla="*/ 427038 w 12436475"/>
              <a:gd name="connsiteY6" fmla="*/ 782411 h 782411"/>
              <a:gd name="connsiteX7" fmla="*/ 0 w 12436475"/>
              <a:gd name="connsiteY7" fmla="*/ 782411 h 78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782411">
                <a:moveTo>
                  <a:pt x="1213422" y="0"/>
                </a:moveTo>
                <a:lnTo>
                  <a:pt x="12436475" y="0"/>
                </a:lnTo>
                <a:lnTo>
                  <a:pt x="12436475" y="782411"/>
                </a:lnTo>
                <a:lnTo>
                  <a:pt x="1213422" y="782411"/>
                </a:lnTo>
                <a:close/>
                <a:moveTo>
                  <a:pt x="0" y="0"/>
                </a:moveTo>
                <a:lnTo>
                  <a:pt x="427038" y="0"/>
                </a:lnTo>
                <a:lnTo>
                  <a:pt x="427038" y="782411"/>
                </a:lnTo>
                <a:lnTo>
                  <a:pt x="0" y="782411"/>
                </a:lnTo>
                <a:close/>
              </a:path>
            </a:pathLst>
          </a:cu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Semibold"/>
                <a:ea typeface="+mn-ea"/>
                <a:cs typeface="Segoe UI Semibold" panose="020B0702040204020203" pitchFamily="34" charset="0"/>
              </a:rPr>
              <a:t>IP address spaces of connected networks can't overlap </a:t>
            </a:r>
          </a:p>
        </p:txBody>
      </p:sp>
    </p:spTree>
    <p:extLst>
      <p:ext uri="{BB962C8B-B14F-4D97-AF65-F5344CB8AC3E}">
        <p14:creationId xmlns:p14="http://schemas.microsoft.com/office/powerpoint/2010/main" val="241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6277-D866-4497-B1B5-33672D0B5973}"/>
              </a:ext>
            </a:extLst>
          </p:cNvPr>
          <p:cNvSpPr>
            <a:spLocks noGrp="1"/>
          </p:cNvSpPr>
          <p:nvPr>
            <p:ph type="title"/>
          </p:nvPr>
        </p:nvSpPr>
        <p:spPr/>
        <p:txBody>
          <a:bodyPr/>
          <a:lstStyle/>
          <a:p>
            <a:r>
              <a:rPr lang="en-US" dirty="0"/>
              <a:t>Create the Gateway Subnet</a:t>
            </a:r>
          </a:p>
        </p:txBody>
      </p:sp>
      <p:sp>
        <p:nvSpPr>
          <p:cNvPr id="8" name="Rectangle 7">
            <a:extLst>
              <a:ext uri="{FF2B5EF4-FFF2-40B4-BE49-F238E27FC236}">
                <a16:creationId xmlns:a16="http://schemas.microsoft.com/office/drawing/2014/main" id="{7F22DA19-40BA-46B2-A454-954C769FD66F}"/>
              </a:ext>
              <a:ext uri="{C183D7F6-B498-43B3-948B-1728B52AA6E4}">
                <adec:decorative xmlns:adec="http://schemas.microsoft.com/office/drawing/2017/decorative" val="0"/>
              </a:ext>
            </a:extLst>
          </p:cNvPr>
          <p:cNvSpPr/>
          <p:nvPr/>
        </p:nvSpPr>
        <p:spPr bwMode="auto">
          <a:xfrm>
            <a:off x="427036" y="1668026"/>
            <a:ext cx="6295311" cy="155269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spcBef>
                <a:spcPts val="1200"/>
              </a:spcBef>
            </a:pPr>
            <a:r>
              <a:rPr lang="en-US" dirty="0">
                <a:solidFill>
                  <a:schemeClr val="tx1"/>
                </a:solidFill>
              </a:rPr>
              <a:t>When you create your gateway subnet, gateway VMs are deployed to the gateway subnet and configured with the required VPN gateway settings</a:t>
            </a:r>
          </a:p>
        </p:txBody>
      </p:sp>
      <p:sp>
        <p:nvSpPr>
          <p:cNvPr id="7" name="Rectangle 6">
            <a:extLst>
              <a:ext uri="{FF2B5EF4-FFF2-40B4-BE49-F238E27FC236}">
                <a16:creationId xmlns:a16="http://schemas.microsoft.com/office/drawing/2014/main" id="{9E8BCB9C-417A-47A6-8068-538C688A70D2}"/>
              </a:ext>
              <a:ext uri="{C183D7F6-B498-43B3-948B-1728B52AA6E4}">
                <adec:decorative xmlns:adec="http://schemas.microsoft.com/office/drawing/2017/decorative" val="0"/>
              </a:ext>
            </a:extLst>
          </p:cNvPr>
          <p:cNvSpPr/>
          <p:nvPr/>
        </p:nvSpPr>
        <p:spPr bwMode="auto">
          <a:xfrm>
            <a:off x="427036" y="3323608"/>
            <a:ext cx="6295311" cy="1054150"/>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spcBef>
                <a:spcPts val="1200"/>
              </a:spcBef>
            </a:pPr>
            <a:r>
              <a:rPr lang="en-US" dirty="0">
                <a:solidFill>
                  <a:schemeClr val="tx1"/>
                </a:solidFill>
              </a:rPr>
              <a:t>The gateway subnet contains the IP addresses; if possible, use a CIDR block of /28 or /27</a:t>
            </a:r>
          </a:p>
        </p:txBody>
      </p:sp>
      <p:sp>
        <p:nvSpPr>
          <p:cNvPr id="10" name="Rectangle 9">
            <a:extLst>
              <a:ext uri="{FF2B5EF4-FFF2-40B4-BE49-F238E27FC236}">
                <a16:creationId xmlns:a16="http://schemas.microsoft.com/office/drawing/2014/main" id="{54D199EC-E1DA-46DE-BAAB-19FC4631499D}"/>
              </a:ext>
              <a:ext uri="{C183D7F6-B498-43B3-948B-1728B52AA6E4}">
                <adec:decorative xmlns:adec="http://schemas.microsoft.com/office/drawing/2017/decorative" val="0"/>
              </a:ext>
            </a:extLst>
          </p:cNvPr>
          <p:cNvSpPr/>
          <p:nvPr/>
        </p:nvSpPr>
        <p:spPr bwMode="auto">
          <a:xfrm>
            <a:off x="427036" y="4480647"/>
            <a:ext cx="6295311" cy="1054150"/>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spcBef>
                <a:spcPts val="1200"/>
              </a:spcBef>
            </a:pPr>
            <a:r>
              <a:rPr lang="en-US" dirty="0">
                <a:solidFill>
                  <a:schemeClr val="tx1"/>
                </a:solidFill>
              </a:rPr>
              <a:t>Never deploy other resources (for example, additional VMs) to the gateway subnet</a:t>
            </a:r>
          </a:p>
        </p:txBody>
      </p:sp>
      <p:graphicFrame>
        <p:nvGraphicFramePr>
          <p:cNvPr id="4" name="Object 3" descr="Screenshot of the gateway subnet. ">
            <a:extLst>
              <a:ext uri="{FF2B5EF4-FFF2-40B4-BE49-F238E27FC236}">
                <a16:creationId xmlns:a16="http://schemas.microsoft.com/office/drawing/2014/main" id="{78DA9B19-AA28-41A0-AF6B-35063AA78097}"/>
              </a:ext>
            </a:extLst>
          </p:cNvPr>
          <p:cNvGraphicFramePr>
            <a:graphicFrameLocks noChangeAspect="1"/>
          </p:cNvGraphicFramePr>
          <p:nvPr/>
        </p:nvGraphicFramePr>
        <p:xfrm>
          <a:off x="7881502" y="999171"/>
          <a:ext cx="3667125" cy="5362575"/>
        </p:xfrm>
        <a:graphic>
          <a:graphicData uri="http://schemas.openxmlformats.org/presentationml/2006/ole">
            <mc:AlternateContent xmlns:mc="http://schemas.openxmlformats.org/markup-compatibility/2006">
              <mc:Choice xmlns:v="urn:schemas-microsoft-com:vml" Requires="v">
                <p:oleObj name="Bitmap Image" r:id="rId2" imgW="3666960" imgH="5362560" progId="Paint.Picture">
                  <p:embed/>
                </p:oleObj>
              </mc:Choice>
              <mc:Fallback>
                <p:oleObj name="Bitmap Image" r:id="rId2" imgW="3666960" imgH="5362560" progId="Paint.Picture">
                  <p:embed/>
                  <p:pic>
                    <p:nvPicPr>
                      <p:cNvPr id="4" name="Object 3" descr="Screenshot of the gateway subnet. ">
                        <a:extLst>
                          <a:ext uri="{FF2B5EF4-FFF2-40B4-BE49-F238E27FC236}">
                            <a16:creationId xmlns:a16="http://schemas.microsoft.com/office/drawing/2014/main" id="{78DA9B19-AA28-41A0-AF6B-35063AA78097}"/>
                          </a:ext>
                        </a:extLst>
                      </p:cNvPr>
                      <p:cNvPicPr/>
                      <p:nvPr/>
                    </p:nvPicPr>
                    <p:blipFill>
                      <a:blip r:embed="rId3"/>
                      <a:stretch>
                        <a:fillRect/>
                      </a:stretch>
                    </p:blipFill>
                    <p:spPr>
                      <a:xfrm>
                        <a:off x="7881502" y="999171"/>
                        <a:ext cx="3667125" cy="53625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C4BA5E6-741F-4788-BAE3-A6F4FE7ED8C7}"/>
              </a:ext>
              <a:ext uri="{C183D7F6-B498-43B3-948B-1728B52AA6E4}">
                <adec:decorative xmlns:adec="http://schemas.microsoft.com/office/drawing/2017/decorative" val="1"/>
              </a:ext>
            </a:extLst>
          </p:cNvPr>
          <p:cNvSpPr/>
          <p:nvPr/>
        </p:nvSpPr>
        <p:spPr bwMode="auto">
          <a:xfrm>
            <a:off x="7096125" y="904352"/>
            <a:ext cx="4913314" cy="5457394"/>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400" dirty="0">
              <a:gradFill>
                <a:gsLst>
                  <a:gs pos="0">
                    <a:srgbClr val="FFFFFF"/>
                  </a:gs>
                  <a:gs pos="100000">
                    <a:srgbClr val="FFFFFF"/>
                  </a:gs>
                </a:gsLst>
                <a:lin ang="5400000" scaled="0"/>
              </a:gradFill>
              <a:cs typeface="Segoe UI" pitchFamily="34" charset="0"/>
            </a:endParaRPr>
          </a:p>
        </p:txBody>
      </p:sp>
    </p:spTree>
    <p:extLst>
      <p:ext uri="{BB962C8B-B14F-4D97-AF65-F5344CB8AC3E}">
        <p14:creationId xmlns:p14="http://schemas.microsoft.com/office/powerpoint/2010/main" val="385484337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Create VNet Peering</a:t>
            </a:r>
          </a:p>
        </p:txBody>
      </p:sp>
      <p:sp>
        <p:nvSpPr>
          <p:cNvPr id="14" name="Rectangle 13">
            <a:extLst>
              <a:ext uri="{FF2B5EF4-FFF2-40B4-BE49-F238E27FC236}">
                <a16:creationId xmlns:a16="http://schemas.microsoft.com/office/drawing/2014/main" id="{D7A5AF0E-CC05-4A9D-8E20-C3F177D298E1}"/>
              </a:ext>
            </a:extLst>
          </p:cNvPr>
          <p:cNvSpPr/>
          <p:nvPr/>
        </p:nvSpPr>
        <p:spPr>
          <a:xfrm>
            <a:off x="578081" y="2052279"/>
            <a:ext cx="6007318" cy="1243761"/>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Semibold"/>
                <a:ea typeface="+mn-ea"/>
                <a:cs typeface="Segoe UI Semilight"/>
              </a:rPr>
              <a:t>Allow virtual network access settings</a:t>
            </a:r>
            <a:endParaRPr kumimoji="0" lang="en-US" sz="20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15" name="Rectangle 14">
            <a:extLst>
              <a:ext uri="{FF2B5EF4-FFF2-40B4-BE49-F238E27FC236}">
                <a16:creationId xmlns:a16="http://schemas.microsoft.com/office/drawing/2014/main" id="{EDA40E1E-BF5F-4EEC-9E49-3981FAA450EF}"/>
              </a:ext>
            </a:extLst>
          </p:cNvPr>
          <p:cNvSpPr/>
          <p:nvPr/>
        </p:nvSpPr>
        <p:spPr>
          <a:xfrm>
            <a:off x="578081" y="3534390"/>
            <a:ext cx="6007318" cy="1243761"/>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Semibold"/>
                <a:ea typeface="+mn-ea"/>
                <a:cs typeface="Segoe UI Semilight"/>
              </a:rPr>
              <a:t>Configure forwarded traffic settings</a:t>
            </a:r>
            <a:endParaRPr kumimoji="0" lang="en-US" sz="20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18" name="Rectangle 17">
            <a:extLst>
              <a:ext uri="{FF2B5EF4-FFF2-40B4-BE49-F238E27FC236}">
                <a16:creationId xmlns:a16="http://schemas.microsoft.com/office/drawing/2014/main" id="{F0059A8A-CF1E-4FAB-B1C2-469E93203736}"/>
              </a:ext>
              <a:ext uri="{C183D7F6-B498-43B3-948B-1728B52AA6E4}">
                <adec:decorative xmlns:adec="http://schemas.microsoft.com/office/drawing/2017/decorative" val="1"/>
              </a:ext>
            </a:extLst>
          </p:cNvPr>
          <p:cNvSpPr/>
          <p:nvPr/>
        </p:nvSpPr>
        <p:spPr bwMode="auto">
          <a:xfrm>
            <a:off x="6669248" y="1192213"/>
            <a:ext cx="5340189" cy="4779962"/>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 name="Picture 2" descr="Screenshot of the peering configuration showing the allow forward traffic, allow gateway transit, and configure remote gateway settings">
            <a:extLst>
              <a:ext uri="{FF2B5EF4-FFF2-40B4-BE49-F238E27FC236}">
                <a16:creationId xmlns:a16="http://schemas.microsoft.com/office/drawing/2014/main" id="{BA1A2A5A-12BF-4569-BA91-3AF03DCC1FAF}"/>
              </a:ext>
            </a:extLst>
          </p:cNvPr>
          <p:cNvPicPr>
            <a:picLocks noChangeAspect="1"/>
          </p:cNvPicPr>
          <p:nvPr/>
        </p:nvPicPr>
        <p:blipFill>
          <a:blip r:embed="rId3"/>
          <a:stretch>
            <a:fillRect/>
          </a:stretch>
        </p:blipFill>
        <p:spPr>
          <a:xfrm>
            <a:off x="7085012" y="1400790"/>
            <a:ext cx="4305300" cy="4267200"/>
          </a:xfrm>
          <a:prstGeom prst="rect">
            <a:avLst/>
          </a:prstGeom>
        </p:spPr>
      </p:pic>
    </p:spTree>
    <p:extLst>
      <p:ext uri="{BB962C8B-B14F-4D97-AF65-F5344CB8AC3E}">
        <p14:creationId xmlns:p14="http://schemas.microsoft.com/office/powerpoint/2010/main" val="14525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C8CD-A1AB-4795-86FC-E9F06177712B}"/>
              </a:ext>
            </a:extLst>
          </p:cNvPr>
          <p:cNvSpPr>
            <a:spLocks noGrp="1"/>
          </p:cNvSpPr>
          <p:nvPr>
            <p:ph type="title"/>
          </p:nvPr>
        </p:nvSpPr>
        <p:spPr/>
        <p:txBody>
          <a:bodyPr/>
          <a:lstStyle/>
          <a:p>
            <a:r>
              <a:rPr lang="en-US" dirty="0"/>
              <a:t>Configure VNet peering – Gateway Transit </a:t>
            </a:r>
          </a:p>
        </p:txBody>
      </p:sp>
      <p:pic>
        <p:nvPicPr>
          <p:cNvPr id="1026" name="Picture 2" descr="Diagram shows how gateway transit allows the peered virtual networks to use the Azure VPN gateway in Hub-RM">
            <a:extLst>
              <a:ext uri="{FF2B5EF4-FFF2-40B4-BE49-F238E27FC236}">
                <a16:creationId xmlns:a16="http://schemas.microsoft.com/office/drawing/2014/main" id="{BDDF69F3-399D-43A6-8CE9-2FB13BD88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243" y="2205218"/>
            <a:ext cx="6317650" cy="2800825"/>
          </a:xfrm>
          <a:prstGeom prst="rect">
            <a:avLst/>
          </a:prstGeom>
          <a:noFill/>
        </p:spPr>
      </p:pic>
      <p:sp>
        <p:nvSpPr>
          <p:cNvPr id="3" name="Rectangle 2">
            <a:extLst>
              <a:ext uri="{FF2B5EF4-FFF2-40B4-BE49-F238E27FC236}">
                <a16:creationId xmlns:a16="http://schemas.microsoft.com/office/drawing/2014/main" id="{005324DC-03FC-4F21-B8BA-6CA61084FEDA}"/>
              </a:ext>
              <a:ext uri="{C183D7F6-B498-43B3-948B-1728B52AA6E4}">
                <adec:decorative xmlns:adec="http://schemas.microsoft.com/office/drawing/2017/decorative" val="1"/>
              </a:ext>
            </a:extLst>
          </p:cNvPr>
          <p:cNvSpPr/>
          <p:nvPr/>
        </p:nvSpPr>
        <p:spPr bwMode="auto">
          <a:xfrm>
            <a:off x="4647622" y="1603702"/>
            <a:ext cx="7355438" cy="402789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5" name="Rectangle 4">
            <a:extLst>
              <a:ext uri="{FF2B5EF4-FFF2-40B4-BE49-F238E27FC236}">
                <a16:creationId xmlns:a16="http://schemas.microsoft.com/office/drawing/2014/main" id="{C17ECDC5-7983-43CD-A044-56725CFA2E98}"/>
              </a:ext>
            </a:extLst>
          </p:cNvPr>
          <p:cNvSpPr/>
          <p:nvPr/>
        </p:nvSpPr>
        <p:spPr>
          <a:xfrm>
            <a:off x="551331" y="2741139"/>
            <a:ext cx="3370137" cy="172892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000" dirty="0">
                <a:solidFill>
                  <a:prstClr val="black"/>
                </a:solidFill>
                <a:latin typeface="Calibri Light" panose="020F0302020204030204"/>
                <a:cs typeface="Segoe UI Semilight"/>
              </a:rPr>
              <a:t>Gateway transit allows spoke virtual networks to share the VPN gateway in the hub</a:t>
            </a:r>
            <a:endParaRPr lang="en-US" sz="2000" dirty="0">
              <a:solidFill>
                <a:prstClr val="black"/>
              </a:solidFill>
              <a:latin typeface="Calibri" panose="020F0502020204030204"/>
              <a:cs typeface="Segoe UI Semilight"/>
            </a:endParaRPr>
          </a:p>
        </p:txBody>
      </p:sp>
    </p:spTree>
    <p:extLst>
      <p:ext uri="{BB962C8B-B14F-4D97-AF65-F5344CB8AC3E}">
        <p14:creationId xmlns:p14="http://schemas.microsoft.com/office/powerpoint/2010/main" val="3304271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B204-9C57-4225-ADAF-45E6E88B98D7}"/>
              </a:ext>
            </a:extLst>
          </p:cNvPr>
          <p:cNvSpPr>
            <a:spLocks noGrp="1"/>
          </p:cNvSpPr>
          <p:nvPr>
            <p:ph type="title"/>
          </p:nvPr>
        </p:nvSpPr>
        <p:spPr/>
        <p:txBody>
          <a:bodyPr/>
          <a:lstStyle/>
          <a:p>
            <a:r>
              <a:rPr lang="en-US"/>
              <a:t>Capabilities of Azure Virtual Networks </a:t>
            </a:r>
          </a:p>
        </p:txBody>
      </p:sp>
      <p:sp>
        <p:nvSpPr>
          <p:cNvPr id="5" name="TextBox 1">
            <a:extLst>
              <a:ext uri="{FF2B5EF4-FFF2-40B4-BE49-F238E27FC236}">
                <a16:creationId xmlns:a16="http://schemas.microsoft.com/office/drawing/2014/main" id="{BFEB36CB-76C0-4CFB-B6C6-12BCC00FC0A9}"/>
              </a:ext>
            </a:extLst>
          </p:cNvPr>
          <p:cNvSpPr txBox="1"/>
          <p:nvPr/>
        </p:nvSpPr>
        <p:spPr>
          <a:xfrm>
            <a:off x="427859" y="1463957"/>
            <a:ext cx="5631294" cy="685703"/>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a:solidFill>
                  <a:prstClr val="black"/>
                </a:solidFill>
                <a:latin typeface="Calibri" panose="020F0502020204030204"/>
              </a:rPr>
              <a:t>Communication with the Internet </a:t>
            </a:r>
          </a:p>
        </p:txBody>
      </p:sp>
      <p:sp>
        <p:nvSpPr>
          <p:cNvPr id="9" name="TextBox 1">
            <a:extLst>
              <a:ext uri="{FF2B5EF4-FFF2-40B4-BE49-F238E27FC236}">
                <a16:creationId xmlns:a16="http://schemas.microsoft.com/office/drawing/2014/main" id="{58B8175D-ED57-40EE-B612-E4362E901094}"/>
              </a:ext>
            </a:extLst>
          </p:cNvPr>
          <p:cNvSpPr txBox="1"/>
          <p:nvPr/>
        </p:nvSpPr>
        <p:spPr>
          <a:xfrm>
            <a:off x="427859" y="2301006"/>
            <a:ext cx="5631294" cy="909596"/>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a:solidFill>
                  <a:prstClr val="black"/>
                </a:solidFill>
                <a:latin typeface="Calibri" panose="020F0502020204030204"/>
              </a:rPr>
              <a:t>Communication between Azure resources </a:t>
            </a:r>
          </a:p>
        </p:txBody>
      </p:sp>
      <p:sp>
        <p:nvSpPr>
          <p:cNvPr id="10" name="TextBox 1">
            <a:extLst>
              <a:ext uri="{FF2B5EF4-FFF2-40B4-BE49-F238E27FC236}">
                <a16:creationId xmlns:a16="http://schemas.microsoft.com/office/drawing/2014/main" id="{524489C5-10E2-4186-BEC6-B952B712FD8B}"/>
              </a:ext>
            </a:extLst>
          </p:cNvPr>
          <p:cNvSpPr txBox="1"/>
          <p:nvPr/>
        </p:nvSpPr>
        <p:spPr>
          <a:xfrm>
            <a:off x="427859" y="3361947"/>
            <a:ext cx="5631294" cy="909596"/>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a:solidFill>
                  <a:prstClr val="black"/>
                </a:solidFill>
                <a:latin typeface="Calibri" panose="020F0502020204030204"/>
              </a:rPr>
              <a:t>Communication between on-premises resources</a:t>
            </a:r>
          </a:p>
        </p:txBody>
      </p:sp>
      <p:sp>
        <p:nvSpPr>
          <p:cNvPr id="11" name="TextBox 1">
            <a:extLst>
              <a:ext uri="{FF2B5EF4-FFF2-40B4-BE49-F238E27FC236}">
                <a16:creationId xmlns:a16="http://schemas.microsoft.com/office/drawing/2014/main" id="{42549C1A-B439-4798-8583-0FA5831212F9}"/>
              </a:ext>
            </a:extLst>
          </p:cNvPr>
          <p:cNvSpPr txBox="1"/>
          <p:nvPr/>
        </p:nvSpPr>
        <p:spPr>
          <a:xfrm>
            <a:off x="427859" y="4422888"/>
            <a:ext cx="5631294" cy="909596"/>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a:solidFill>
                  <a:prstClr val="black"/>
                </a:solidFill>
                <a:latin typeface="Calibri" panose="020F0502020204030204"/>
              </a:rPr>
              <a:t>Filtering network traffic</a:t>
            </a:r>
          </a:p>
        </p:txBody>
      </p:sp>
      <p:sp>
        <p:nvSpPr>
          <p:cNvPr id="12" name="TextBox 1">
            <a:extLst>
              <a:ext uri="{FF2B5EF4-FFF2-40B4-BE49-F238E27FC236}">
                <a16:creationId xmlns:a16="http://schemas.microsoft.com/office/drawing/2014/main" id="{C19A5929-92B6-4569-A11F-8962B4F66202}"/>
              </a:ext>
            </a:extLst>
          </p:cNvPr>
          <p:cNvSpPr txBox="1"/>
          <p:nvPr/>
        </p:nvSpPr>
        <p:spPr>
          <a:xfrm>
            <a:off x="427859" y="5483830"/>
            <a:ext cx="5631294" cy="877511"/>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a:solidFill>
                  <a:prstClr val="black"/>
                </a:solidFill>
                <a:latin typeface="Calibri" panose="020F0502020204030204"/>
              </a:rPr>
              <a:t>Routing network traffic </a:t>
            </a:r>
          </a:p>
        </p:txBody>
      </p:sp>
      <p:sp>
        <p:nvSpPr>
          <p:cNvPr id="6" name="Rectangle 5">
            <a:extLst>
              <a:ext uri="{FF2B5EF4-FFF2-40B4-BE49-F238E27FC236}">
                <a16:creationId xmlns:a16="http://schemas.microsoft.com/office/drawing/2014/main" id="{682D4FB2-62C5-4058-8404-A6D746525401}"/>
              </a:ext>
              <a:ext uri="{C183D7F6-B498-43B3-948B-1728B52AA6E4}">
                <adec:decorative xmlns:adec="http://schemas.microsoft.com/office/drawing/2017/decorative" val="1"/>
              </a:ext>
            </a:extLst>
          </p:cNvPr>
          <p:cNvSpPr/>
          <p:nvPr/>
        </p:nvSpPr>
        <p:spPr bwMode="auto">
          <a:xfrm>
            <a:off x="6218239" y="121644"/>
            <a:ext cx="5790378" cy="623969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3" fontAlgn="base">
              <a:spcBef>
                <a:spcPct val="0"/>
              </a:spcBef>
              <a:spcAft>
                <a:spcPct val="0"/>
              </a:spcAft>
            </a:pPr>
            <a:endParaRPr lang="en-IN" sz="2400" err="1">
              <a:gradFill>
                <a:gsLst>
                  <a:gs pos="0">
                    <a:srgbClr val="FFFFFF"/>
                  </a:gs>
                  <a:gs pos="100000">
                    <a:srgbClr val="FFFFFF"/>
                  </a:gs>
                </a:gsLst>
                <a:lin ang="5400000" scaled="0"/>
              </a:gradFill>
              <a:latin typeface="Calibri" panose="020F0502020204030204"/>
              <a:cs typeface="Segoe UI" pitchFamily="34" charset="0"/>
            </a:endParaRPr>
          </a:p>
        </p:txBody>
      </p:sp>
      <p:pic>
        <p:nvPicPr>
          <p:cNvPr id="7" name="Picture 6" descr="Azure virtual network diagram ">
            <a:extLst>
              <a:ext uri="{FF2B5EF4-FFF2-40B4-BE49-F238E27FC236}">
                <a16:creationId xmlns:a16="http://schemas.microsoft.com/office/drawing/2014/main" id="{7CB38AF7-7E91-4CA3-917A-6507C9EC9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697" y="320995"/>
            <a:ext cx="3859459" cy="5840993"/>
          </a:xfrm>
          <a:prstGeom prst="rect">
            <a:avLst/>
          </a:prstGeom>
        </p:spPr>
      </p:pic>
    </p:spTree>
    <p:extLst>
      <p:ext uri="{BB962C8B-B14F-4D97-AF65-F5344CB8AC3E}">
        <p14:creationId xmlns:p14="http://schemas.microsoft.com/office/powerpoint/2010/main" val="40646147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3BC3-6785-41BD-8F34-1680F2EEED2A}"/>
              </a:ext>
            </a:extLst>
          </p:cNvPr>
          <p:cNvSpPr>
            <a:spLocks noGrp="1"/>
          </p:cNvSpPr>
          <p:nvPr>
            <p:ph type="title"/>
          </p:nvPr>
        </p:nvSpPr>
        <p:spPr/>
        <p:txBody>
          <a:bodyPr/>
          <a:lstStyle/>
          <a:p>
            <a:r>
              <a:rPr lang="en-US" dirty="0"/>
              <a:t>Determine Service Chaining Uses</a:t>
            </a:r>
          </a:p>
        </p:txBody>
      </p:sp>
      <p:sp>
        <p:nvSpPr>
          <p:cNvPr id="5" name="Rectangle 4">
            <a:extLst>
              <a:ext uri="{FF2B5EF4-FFF2-40B4-BE49-F238E27FC236}">
                <a16:creationId xmlns:a16="http://schemas.microsoft.com/office/drawing/2014/main" id="{AC0D6B89-BAF6-4189-BBB4-C6B384C18E1C}"/>
              </a:ext>
              <a:ext uri="{C183D7F6-B498-43B3-948B-1728B52AA6E4}">
                <adec:decorative xmlns:adec="http://schemas.microsoft.com/office/drawing/2017/decorative" val="0"/>
              </a:ext>
            </a:extLst>
          </p:cNvPr>
          <p:cNvSpPr/>
          <p:nvPr/>
        </p:nvSpPr>
        <p:spPr bwMode="auto">
          <a:xfrm>
            <a:off x="427037" y="1192214"/>
            <a:ext cx="5455457" cy="1215601"/>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Leverage user-defined routes and service chaining to implement custom routing</a:t>
            </a:r>
          </a:p>
        </p:txBody>
      </p:sp>
      <p:sp>
        <p:nvSpPr>
          <p:cNvPr id="6" name="Rectangle 5">
            <a:extLst>
              <a:ext uri="{FF2B5EF4-FFF2-40B4-BE49-F238E27FC236}">
                <a16:creationId xmlns:a16="http://schemas.microsoft.com/office/drawing/2014/main" id="{B904A581-D9C8-4643-AE10-7C021115F68C}"/>
              </a:ext>
              <a:ext uri="{C183D7F6-B498-43B3-948B-1728B52AA6E4}">
                <adec:decorative xmlns:adec="http://schemas.microsoft.com/office/drawing/2017/decorative" val="0"/>
              </a:ext>
            </a:extLst>
          </p:cNvPr>
          <p:cNvSpPr/>
          <p:nvPr/>
        </p:nvSpPr>
        <p:spPr bwMode="auto">
          <a:xfrm>
            <a:off x="427037" y="2559440"/>
            <a:ext cx="5455457" cy="1215601"/>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Implement a VNet hub with a network virtual appliance or a VPN gateway</a:t>
            </a:r>
          </a:p>
        </p:txBody>
      </p:sp>
      <p:sp>
        <p:nvSpPr>
          <p:cNvPr id="7" name="Rectangle 6">
            <a:extLst>
              <a:ext uri="{FF2B5EF4-FFF2-40B4-BE49-F238E27FC236}">
                <a16:creationId xmlns:a16="http://schemas.microsoft.com/office/drawing/2014/main" id="{28DF0634-5B1E-40CB-BCAA-C7A268E6EF5E}"/>
              </a:ext>
              <a:ext uri="{C183D7F6-B498-43B3-948B-1728B52AA6E4}">
                <adec:decorative xmlns:adec="http://schemas.microsoft.com/office/drawing/2017/decorative" val="0"/>
              </a:ext>
            </a:extLst>
          </p:cNvPr>
          <p:cNvSpPr/>
          <p:nvPr/>
        </p:nvSpPr>
        <p:spPr bwMode="auto">
          <a:xfrm>
            <a:off x="427037" y="3926667"/>
            <a:ext cx="5455457" cy="196486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Service chaining enables you to direct traffic from one virtual network to a virtual appliance, or virtual network gateway,</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in a peered virtual network, through</a:t>
            </a:r>
            <a:br>
              <a:rPr kumimoji="0" lang="en-US" sz="2000" b="0" i="0" u="none" strike="noStrike" kern="1200" cap="none" spc="0" normalizeH="0" baseline="0" noProof="0" dirty="0">
                <a:ln>
                  <a:noFill/>
                </a:ln>
                <a:solidFill>
                  <a:srgbClr val="000000"/>
                </a:solidFill>
                <a:effectLst/>
                <a:uLnTx/>
                <a:uFillTx/>
                <a:latin typeface="Segoe UI"/>
                <a:ea typeface="+mn-ea"/>
                <a:cs typeface="+mn-cs"/>
              </a:rPr>
            </a:br>
            <a:r>
              <a:rPr kumimoji="0" lang="en-US" sz="2000" b="0" i="0" u="none" strike="noStrike" kern="1200" cap="none" spc="0" normalizeH="0" baseline="0" noProof="0" dirty="0">
                <a:ln>
                  <a:noFill/>
                </a:ln>
                <a:solidFill>
                  <a:srgbClr val="000000"/>
                </a:solidFill>
                <a:effectLst/>
                <a:uLnTx/>
                <a:uFillTx/>
                <a:latin typeface="Segoe UI"/>
                <a:ea typeface="+mn-ea"/>
                <a:cs typeface="+mn-cs"/>
              </a:rPr>
              <a:t>user-defined routes</a:t>
            </a:r>
          </a:p>
        </p:txBody>
      </p:sp>
      <p:sp>
        <p:nvSpPr>
          <p:cNvPr id="8" name="Rectangle 7">
            <a:extLst>
              <a:ext uri="{FF2B5EF4-FFF2-40B4-BE49-F238E27FC236}">
                <a16:creationId xmlns:a16="http://schemas.microsoft.com/office/drawing/2014/main" id="{33169B7F-CD0C-4F6E-B2D1-15B502EA6CA3}"/>
              </a:ext>
              <a:ext uri="{C183D7F6-B498-43B3-948B-1728B52AA6E4}">
                <adec:decorative xmlns:adec="http://schemas.microsoft.com/office/drawing/2017/decorative" val="1"/>
              </a:ext>
            </a:extLst>
          </p:cNvPr>
          <p:cNvSpPr/>
          <p:nvPr/>
        </p:nvSpPr>
        <p:spPr bwMode="auto">
          <a:xfrm>
            <a:off x="6037943" y="1192213"/>
            <a:ext cx="5971495" cy="4699318"/>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 name="Group 2" descr="A Hub VNet with NVA or VPN Gateway and two subnets. ">
            <a:extLst>
              <a:ext uri="{FF2B5EF4-FFF2-40B4-BE49-F238E27FC236}">
                <a16:creationId xmlns:a16="http://schemas.microsoft.com/office/drawing/2014/main" id="{15EA6914-DB2F-4C11-8E9E-1AEB2B84296F}"/>
              </a:ext>
            </a:extLst>
          </p:cNvPr>
          <p:cNvGrpSpPr/>
          <p:nvPr/>
        </p:nvGrpSpPr>
        <p:grpSpPr>
          <a:xfrm>
            <a:off x="6331409" y="2559440"/>
            <a:ext cx="5358096" cy="1999790"/>
            <a:chOff x="6331409" y="2559440"/>
            <a:chExt cx="5358096" cy="1999790"/>
          </a:xfrm>
        </p:grpSpPr>
        <p:sp>
          <p:nvSpPr>
            <p:cNvPr id="23" name="Rectangle 22">
              <a:extLst>
                <a:ext uri="{FF2B5EF4-FFF2-40B4-BE49-F238E27FC236}">
                  <a16:creationId xmlns:a16="http://schemas.microsoft.com/office/drawing/2014/main" id="{D4A3A6AA-1E3F-4DE7-A6B2-121C8FA32873}"/>
                </a:ext>
              </a:extLst>
            </p:cNvPr>
            <p:cNvSpPr/>
            <p:nvPr/>
          </p:nvSpPr>
          <p:spPr>
            <a:xfrm>
              <a:off x="6424811" y="2969419"/>
              <a:ext cx="3188112" cy="1242555"/>
            </a:xfrm>
            <a:prstGeom prst="rect">
              <a:avLst/>
            </a:prstGeom>
            <a:solidFill>
              <a:srgbClr val="F9FDD7"/>
            </a:solidFill>
            <a:ln w="12700" cap="flat" cmpd="sng" algn="ctr">
              <a:solidFill>
                <a:srgbClr val="A5A5A5">
                  <a:shade val="50000"/>
                </a:srgbClr>
              </a:solidFill>
              <a:prstDash val="sysDash"/>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j-ea"/>
                <a:cs typeface="+mj-cs"/>
              </a:endParaRPr>
            </a:p>
          </p:txBody>
        </p:sp>
        <p:sp>
          <p:nvSpPr>
            <p:cNvPr id="25" name="Rectangle 24">
              <a:extLst>
                <a:ext uri="{FF2B5EF4-FFF2-40B4-BE49-F238E27FC236}">
                  <a16:creationId xmlns:a16="http://schemas.microsoft.com/office/drawing/2014/main" id="{6C692488-A51E-4D43-908E-58EBCE6181BD}"/>
                </a:ext>
              </a:extLst>
            </p:cNvPr>
            <p:cNvSpPr/>
            <p:nvPr/>
          </p:nvSpPr>
          <p:spPr>
            <a:xfrm>
              <a:off x="7372664" y="2796050"/>
              <a:ext cx="1184940" cy="369332"/>
            </a:xfrm>
            <a:prstGeom prst="rect">
              <a:avLst/>
            </a:prstGeom>
            <a:solidFill>
              <a:sysClr val="window" lastClr="FFFFFF"/>
            </a:solidFill>
          </p:spPr>
          <p:style>
            <a:lnRef idx="0">
              <a:scrgbClr r="0" g="0" b="0"/>
            </a:lnRef>
            <a:fillRef idx="0">
              <a:scrgbClr r="0" g="0" b="0"/>
            </a:fillRef>
            <a:effectRef idx="0">
              <a:scrgbClr r="0" g="0" b="0"/>
            </a:effectRef>
            <a:fontRef idx="major"/>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j-ea"/>
                  <a:cs typeface="+mj-cs"/>
                </a:rPr>
                <a:t>Hub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mj-ea"/>
                  <a:cs typeface="+mj-cs"/>
                </a:rPr>
                <a:t>VNet</a:t>
              </a:r>
              <a:endParaRPr kumimoji="0" lang="en-US" sz="1800" b="0" i="0" u="none" strike="noStrike" kern="0" cap="none" spc="0" normalizeH="0" baseline="0" noProof="0" dirty="0">
                <a:ln>
                  <a:noFill/>
                </a:ln>
                <a:solidFill>
                  <a:prstClr val="black"/>
                </a:solidFill>
                <a:effectLst/>
                <a:uLnTx/>
                <a:uFillTx/>
                <a:latin typeface="Calibri" panose="020F0502020204030204"/>
                <a:ea typeface="+mj-ea"/>
                <a:cs typeface="+mj-cs"/>
              </a:endParaRPr>
            </a:p>
          </p:txBody>
        </p:sp>
        <p:sp>
          <p:nvSpPr>
            <p:cNvPr id="27" name="Rectangle 26">
              <a:extLst>
                <a:ext uri="{FF2B5EF4-FFF2-40B4-BE49-F238E27FC236}">
                  <a16:creationId xmlns:a16="http://schemas.microsoft.com/office/drawing/2014/main" id="{566557E2-9023-4A1A-8C3F-788C65375740}"/>
                </a:ext>
              </a:extLst>
            </p:cNvPr>
            <p:cNvSpPr/>
            <p:nvPr/>
          </p:nvSpPr>
          <p:spPr>
            <a:xfrm>
              <a:off x="10731612" y="2559440"/>
              <a:ext cx="956125" cy="578634"/>
            </a:xfrm>
            <a:prstGeom prst="rect">
              <a:avLst/>
            </a:prstGeom>
            <a:solidFill>
              <a:srgbClr val="5AEA0A"/>
            </a:solidFill>
            <a:ln w="12700" cap="flat" cmpd="sng" algn="ctr">
              <a:solidFill>
                <a:srgbClr val="70AD47">
                  <a:shade val="50000"/>
                </a:srgbClr>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mj-ea"/>
                  <a:cs typeface="+mj-cs"/>
                </a:rPr>
                <a:t>VNet2</a:t>
              </a:r>
            </a:p>
          </p:txBody>
        </p:sp>
        <p:sp>
          <p:nvSpPr>
            <p:cNvPr id="29" name="Rectangle 28">
              <a:extLst>
                <a:ext uri="{FF2B5EF4-FFF2-40B4-BE49-F238E27FC236}">
                  <a16:creationId xmlns:a16="http://schemas.microsoft.com/office/drawing/2014/main" id="{5E094271-EED0-425B-ACA1-7C5C3FC21977}"/>
                </a:ext>
              </a:extLst>
            </p:cNvPr>
            <p:cNvSpPr/>
            <p:nvPr/>
          </p:nvSpPr>
          <p:spPr>
            <a:xfrm>
              <a:off x="10733380" y="3980596"/>
              <a:ext cx="956125" cy="578634"/>
            </a:xfrm>
            <a:prstGeom prst="rect">
              <a:avLst/>
            </a:prstGeom>
            <a:solidFill>
              <a:srgbClr val="5AEA0A"/>
            </a:solidFill>
            <a:ln w="12700" cap="flat" cmpd="sng" algn="ctr">
              <a:solidFill>
                <a:srgbClr val="70AD47">
                  <a:shade val="50000"/>
                </a:srgbClr>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mj-ea"/>
                  <a:cs typeface="+mj-cs"/>
                </a:rPr>
                <a:t>VNet3</a:t>
              </a:r>
            </a:p>
          </p:txBody>
        </p:sp>
        <p:cxnSp>
          <p:nvCxnSpPr>
            <p:cNvPr id="31" name="Connector: Elbow 30">
              <a:extLst>
                <a:ext uri="{FF2B5EF4-FFF2-40B4-BE49-F238E27FC236}">
                  <a16:creationId xmlns:a16="http://schemas.microsoft.com/office/drawing/2014/main" id="{CFF1953B-7D81-4815-9AE1-B5382E838CD8}"/>
                </a:ext>
              </a:extLst>
            </p:cNvPr>
            <p:cNvCxnSpPr>
              <a:cxnSpLocks/>
              <a:stCxn id="23" idx="3"/>
            </p:cNvCxnSpPr>
            <p:nvPr/>
          </p:nvCxnSpPr>
          <p:spPr>
            <a:xfrm flipV="1">
              <a:off x="9612923" y="2848757"/>
              <a:ext cx="1118689" cy="741940"/>
            </a:xfrm>
            <a:prstGeom prst="bentConnector3">
              <a:avLst>
                <a:gd name="adj1" fmla="val 50000"/>
              </a:avLst>
            </a:prstGeom>
            <a:noFill/>
            <a:ln w="28575" cap="flat" cmpd="sng" algn="ctr">
              <a:solidFill>
                <a:sysClr val="windowText" lastClr="000000"/>
              </a:solidFill>
              <a:prstDash val="solid"/>
              <a:miter lim="800000"/>
              <a:headEnd type="triangle"/>
              <a:tailEnd type="triangle"/>
            </a:ln>
            <a:effectLst/>
          </p:spPr>
        </p:cxnSp>
        <p:cxnSp>
          <p:nvCxnSpPr>
            <p:cNvPr id="33" name="Connector: Elbow 32">
              <a:extLst>
                <a:ext uri="{FF2B5EF4-FFF2-40B4-BE49-F238E27FC236}">
                  <a16:creationId xmlns:a16="http://schemas.microsoft.com/office/drawing/2014/main" id="{9DFE7FEC-03B8-4B9E-ACD2-E9009A8C6B88}"/>
                </a:ext>
              </a:extLst>
            </p:cNvPr>
            <p:cNvCxnSpPr>
              <a:cxnSpLocks/>
              <a:stCxn id="23" idx="3"/>
            </p:cNvCxnSpPr>
            <p:nvPr/>
          </p:nvCxnSpPr>
          <p:spPr>
            <a:xfrm>
              <a:off x="9612923" y="3590697"/>
              <a:ext cx="1120457" cy="679216"/>
            </a:xfrm>
            <a:prstGeom prst="bentConnector3">
              <a:avLst>
                <a:gd name="adj1" fmla="val 50000"/>
              </a:avLst>
            </a:prstGeom>
            <a:noFill/>
            <a:ln w="28575" cap="flat" cmpd="sng" algn="ctr">
              <a:solidFill>
                <a:sysClr val="windowText" lastClr="000000"/>
              </a:solidFill>
              <a:prstDash val="solid"/>
              <a:miter lim="800000"/>
              <a:headEnd type="triangle"/>
              <a:tailEnd type="triangle"/>
            </a:ln>
            <a:effectLst/>
          </p:spPr>
        </p:cxnSp>
        <p:sp>
          <p:nvSpPr>
            <p:cNvPr id="35" name="Rectangle 34">
              <a:extLst>
                <a:ext uri="{FF2B5EF4-FFF2-40B4-BE49-F238E27FC236}">
                  <a16:creationId xmlns:a16="http://schemas.microsoft.com/office/drawing/2014/main" id="{4B77C2DA-E8E0-4FCB-9272-63E3C69F3B90}"/>
                </a:ext>
              </a:extLst>
            </p:cNvPr>
            <p:cNvSpPr/>
            <p:nvPr/>
          </p:nvSpPr>
          <p:spPr>
            <a:xfrm>
              <a:off x="6331409" y="3271883"/>
              <a:ext cx="327974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Network Virtual Appliance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VPN Gateway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88696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C2051D4B-829B-4333-9437-A127241A7CD6}"/>
              </a:ext>
            </a:extLst>
          </p:cNvPr>
          <p:cNvSpPr>
            <a:spLocks noGrp="1"/>
          </p:cNvSpPr>
          <p:nvPr>
            <p:ph type="title"/>
          </p:nvPr>
        </p:nvSpPr>
        <p:spPr/>
        <p:txBody>
          <a:bodyPr/>
          <a:lstStyle/>
          <a:p>
            <a:pPr defTabSz="444500">
              <a:spcBef>
                <a:spcPct val="0"/>
              </a:spcBef>
              <a:spcAft>
                <a:spcPct val="35000"/>
              </a:spcAft>
            </a:pPr>
            <a:r>
              <a:rPr lang="en-US" sz="3600" dirty="0"/>
              <a:t>Lab - Implement Intersite Connectivity</a:t>
            </a:r>
          </a:p>
        </p:txBody>
      </p:sp>
      <p:pic>
        <p:nvPicPr>
          <p:cNvPr id="4" name="Picture 3" descr="Icon of a lab flask">
            <a:extLst>
              <a:ext uri="{FF2B5EF4-FFF2-40B4-BE49-F238E27FC236}">
                <a16:creationId xmlns:a16="http://schemas.microsoft.com/office/drawing/2014/main" id="{99B44A96-1505-4F58-A9E0-0BDCD7789F94}"/>
              </a:ext>
            </a:extLst>
          </p:cNvPr>
          <p:cNvPicPr>
            <a:picLocks noChangeAspect="1"/>
          </p:cNvPicPr>
          <p:nvPr/>
        </p:nvPicPr>
        <p:blipFill>
          <a:blip r:embed="rId3"/>
          <a:stretch>
            <a:fillRect/>
          </a:stretch>
        </p:blipFill>
        <p:spPr>
          <a:xfrm>
            <a:off x="10555204" y="2953101"/>
            <a:ext cx="748336" cy="1088322"/>
          </a:xfrm>
          <a:prstGeom prst="rect">
            <a:avLst/>
          </a:prstGeom>
        </p:spPr>
      </p:pic>
    </p:spTree>
    <p:extLst>
      <p:ext uri="{BB962C8B-B14F-4D97-AF65-F5344CB8AC3E}">
        <p14:creationId xmlns:p14="http://schemas.microsoft.com/office/powerpoint/2010/main" val="184558756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2504-CD52-4530-95A0-64324BCD7B4B}"/>
              </a:ext>
            </a:extLst>
          </p:cNvPr>
          <p:cNvSpPr>
            <a:spLocks noGrp="1"/>
          </p:cNvSpPr>
          <p:nvPr>
            <p:ph type="title"/>
          </p:nvPr>
        </p:nvSpPr>
        <p:spPr/>
        <p:txBody>
          <a:bodyPr/>
          <a:lstStyle/>
          <a:p>
            <a:r>
              <a:rPr lang="en-US" dirty="0"/>
              <a:t>Lab – Implement intersite connectivity</a:t>
            </a:r>
          </a:p>
        </p:txBody>
      </p:sp>
      <p:sp>
        <p:nvSpPr>
          <p:cNvPr id="8" name="Text Placeholder 2">
            <a:extLst>
              <a:ext uri="{FF2B5EF4-FFF2-40B4-BE49-F238E27FC236}">
                <a16:creationId xmlns:a16="http://schemas.microsoft.com/office/drawing/2014/main" id="{8D51C534-B1D1-49DD-8E4D-941512CD54D5}"/>
              </a:ext>
            </a:extLst>
          </p:cNvPr>
          <p:cNvSpPr txBox="1">
            <a:spLocks/>
          </p:cNvSpPr>
          <p:nvPr/>
        </p:nvSpPr>
        <p:spPr>
          <a:xfrm>
            <a:off x="427038" y="1380331"/>
            <a:ext cx="11582400" cy="1805623"/>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6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Lab scenario</a:t>
            </a:r>
          </a:p>
          <a:p>
            <a:pPr marL="0" marR="0" lvl="0" indent="0" algn="l" defTabSz="932742" rtl="0" eaLnBrk="1" fontAlgn="auto" latinLnBrk="0" hangingPunct="1">
              <a:lnSpc>
                <a:spcPct val="100000"/>
              </a:lnSpc>
              <a:spcBef>
                <a:spcPts val="400"/>
              </a:spcBef>
              <a:spcAft>
                <a:spcPts val="0"/>
              </a:spcAft>
              <a:buClrTx/>
              <a:buSzPct val="100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Segoe UI"/>
                <a:ea typeface="+mn-ea"/>
                <a:cs typeface="+mn-cs"/>
              </a:rPr>
              <a:t>Contoso has its datacenters in Boston, New York, and Seattle offices connected via a mesh wide-area network links, with full connectivity between them. You need to implement a lab environment that will reflect the topology of the Contoso's on-premises networks and verify its functionality</a:t>
            </a:r>
          </a:p>
        </p:txBody>
      </p:sp>
      <p:sp>
        <p:nvSpPr>
          <p:cNvPr id="9" name="Text Placeholder 2">
            <a:extLst>
              <a:ext uri="{FF2B5EF4-FFF2-40B4-BE49-F238E27FC236}">
                <a16:creationId xmlns:a16="http://schemas.microsoft.com/office/drawing/2014/main" id="{43BA7460-A038-41F9-BB3E-DC845C92162D}"/>
              </a:ext>
            </a:extLst>
          </p:cNvPr>
          <p:cNvSpPr txBox="1">
            <a:spLocks/>
          </p:cNvSpPr>
          <p:nvPr/>
        </p:nvSpPr>
        <p:spPr>
          <a:xfrm>
            <a:off x="427038" y="3474153"/>
            <a:ext cx="11582400" cy="400110"/>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6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Objectives</a:t>
            </a:r>
          </a:p>
        </p:txBody>
      </p:sp>
      <p:sp>
        <p:nvSpPr>
          <p:cNvPr id="10" name="Rectangle 9">
            <a:extLst>
              <a:ext uri="{FF2B5EF4-FFF2-40B4-BE49-F238E27FC236}">
                <a16:creationId xmlns:a16="http://schemas.microsoft.com/office/drawing/2014/main" id="{E837A414-E8D5-4CBA-93AD-06BEA10E37C6}"/>
              </a:ext>
            </a:extLst>
          </p:cNvPr>
          <p:cNvSpPr/>
          <p:nvPr/>
        </p:nvSpPr>
        <p:spPr bwMode="auto">
          <a:xfrm>
            <a:off x="427038" y="4025899"/>
            <a:ext cx="3757507" cy="133826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400"/>
              </a:spcBef>
              <a:spcAft>
                <a:spcPts val="0"/>
              </a:spcAft>
              <a:buClrTx/>
              <a:buSzPct val="90000"/>
              <a:buFontTx/>
              <a:buNone/>
              <a:tabLst/>
              <a:defRPr/>
            </a:pPr>
            <a:r>
              <a:rPr kumimoji="0" lang="en-US" sz="22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1:</a:t>
            </a:r>
            <a:endParaRPr kumimoji="0" lang="en-US" sz="20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endParaRPr>
          </a:p>
          <a:p>
            <a:pPr marL="0" marR="0" lvl="0" indent="0" algn="l" defTabSz="932742" rtl="0" eaLnBrk="1" fontAlgn="auto" latinLnBrk="0" hangingPunct="1">
              <a:lnSpc>
                <a:spcPct val="100000"/>
              </a:lnSpc>
              <a:spcBef>
                <a:spcPts val="400"/>
              </a:spcBef>
              <a:spcAft>
                <a:spcPts val="0"/>
              </a:spcAft>
              <a:buClrTx/>
              <a:buSzPct val="90000"/>
              <a:buFontTx/>
              <a:buNone/>
              <a:tabLst/>
              <a:defRPr/>
            </a:pPr>
            <a:r>
              <a:rPr kumimoji="0" lang="en-US" sz="2200" b="0" i="0" u="none" strike="noStrike" kern="1200" cap="none" spc="0" normalizeH="0" baseline="0" noProof="0" dirty="0">
                <a:ln>
                  <a:noFill/>
                </a:ln>
                <a:solidFill>
                  <a:srgbClr val="000000"/>
                </a:solidFill>
                <a:effectLst/>
                <a:uLnTx/>
                <a:uFillTx/>
                <a:latin typeface="Segoe UI"/>
                <a:ea typeface="+mn-ea"/>
                <a:cs typeface="Segoe UI Semilight"/>
              </a:rPr>
              <a:t>Provision the lab environment</a:t>
            </a:r>
            <a:endParaRPr kumimoji="0" lang="en-US" sz="20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11" name="Rectangle 10">
            <a:extLst>
              <a:ext uri="{FF2B5EF4-FFF2-40B4-BE49-F238E27FC236}">
                <a16:creationId xmlns:a16="http://schemas.microsoft.com/office/drawing/2014/main" id="{B01FDC13-AD03-4A28-8568-CEB85FDA7CB4}"/>
              </a:ext>
            </a:extLst>
          </p:cNvPr>
          <p:cNvSpPr/>
          <p:nvPr/>
        </p:nvSpPr>
        <p:spPr bwMode="auto">
          <a:xfrm>
            <a:off x="4339485" y="4025899"/>
            <a:ext cx="3757507" cy="133826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400"/>
              </a:spcBef>
              <a:spcAft>
                <a:spcPts val="0"/>
              </a:spcAft>
              <a:buClrTx/>
              <a:buSzPct val="90000"/>
              <a:buFontTx/>
              <a:buNone/>
              <a:tabLst/>
              <a:defRPr/>
            </a:pPr>
            <a:r>
              <a:rPr kumimoji="0" lang="en-US" sz="22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2:</a:t>
            </a:r>
          </a:p>
          <a:p>
            <a:pPr marL="0" marR="0" lvl="0" indent="0" algn="l" defTabSz="932742" rtl="0" eaLnBrk="1" fontAlgn="auto" latinLnBrk="0" hangingPunct="1">
              <a:lnSpc>
                <a:spcPct val="100000"/>
              </a:lnSpc>
              <a:spcBef>
                <a:spcPts val="400"/>
              </a:spcBef>
              <a:spcAft>
                <a:spcPts val="0"/>
              </a:spcAft>
              <a:buClrTx/>
              <a:buSzPct val="90000"/>
              <a:buFontTx/>
              <a:buNone/>
              <a:tabLst/>
              <a:defRPr/>
            </a:pPr>
            <a:r>
              <a:rPr kumimoji="0" lang="en-US" sz="2200" b="0" i="0" u="none" strike="noStrike" kern="1200" cap="none" spc="0" normalizeH="0" baseline="0" noProof="0" dirty="0">
                <a:ln>
                  <a:noFill/>
                </a:ln>
                <a:solidFill>
                  <a:srgbClr val="000000"/>
                </a:solidFill>
                <a:effectLst/>
                <a:uLnTx/>
                <a:uFillTx/>
                <a:latin typeface="Segoe UI"/>
                <a:ea typeface="+mn-ea"/>
                <a:cs typeface="Segoe UI Semilight"/>
              </a:rPr>
              <a:t>Configure local and global virtual network peering</a:t>
            </a:r>
          </a:p>
        </p:txBody>
      </p:sp>
      <p:sp>
        <p:nvSpPr>
          <p:cNvPr id="12" name="Rectangle 11">
            <a:extLst>
              <a:ext uri="{FF2B5EF4-FFF2-40B4-BE49-F238E27FC236}">
                <a16:creationId xmlns:a16="http://schemas.microsoft.com/office/drawing/2014/main" id="{F63C5C72-2518-4F8D-901F-69B6AF256B2E}"/>
              </a:ext>
            </a:extLst>
          </p:cNvPr>
          <p:cNvSpPr/>
          <p:nvPr/>
        </p:nvSpPr>
        <p:spPr bwMode="auto">
          <a:xfrm>
            <a:off x="8251931" y="4025899"/>
            <a:ext cx="3757507" cy="133826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80" tIns="137160" rIns="182880" bIns="137160" numCol="1" spcCol="1270" anchor="t" anchorCtr="0">
            <a:noAutofit/>
          </a:bodyPr>
          <a:lstStyle/>
          <a:p>
            <a:pPr marL="0" marR="0" lvl="0" indent="0" algn="l" defTabSz="932742" rtl="0" eaLnBrk="1" fontAlgn="auto" latinLnBrk="0" hangingPunct="1">
              <a:lnSpc>
                <a:spcPct val="100000"/>
              </a:lnSpc>
              <a:spcBef>
                <a:spcPts val="400"/>
              </a:spcBef>
              <a:spcAft>
                <a:spcPts val="0"/>
              </a:spcAft>
              <a:buClrTx/>
              <a:buSzPct val="90000"/>
              <a:buFontTx/>
              <a:buNone/>
              <a:tabLst/>
              <a:defRPr/>
            </a:pPr>
            <a:r>
              <a:rPr kumimoji="0" lang="en-US" sz="2200" b="0" i="0" u="none" strike="noStrike" kern="1200" cap="none" spc="0" normalizeH="0" baseline="0" noProof="0" dirty="0">
                <a:ln>
                  <a:noFill/>
                </a:ln>
                <a:solidFill>
                  <a:srgbClr val="0078D3">
                    <a:lumMod val="50000"/>
                  </a:srgbClr>
                </a:solidFill>
                <a:effectLst/>
                <a:uLnTx/>
                <a:uFillTx/>
                <a:latin typeface="Segoe UI Semibold"/>
                <a:ea typeface="+mn-ea"/>
                <a:cs typeface="Segoe UI Semilight"/>
              </a:rPr>
              <a:t>Task 3:</a:t>
            </a:r>
          </a:p>
          <a:p>
            <a:pPr marL="0" marR="0" lvl="0" indent="0" algn="l" defTabSz="932742" rtl="0" eaLnBrk="1" fontAlgn="auto" latinLnBrk="0" hangingPunct="1">
              <a:lnSpc>
                <a:spcPct val="100000"/>
              </a:lnSpc>
              <a:spcBef>
                <a:spcPts val="400"/>
              </a:spcBef>
              <a:spcAft>
                <a:spcPts val="0"/>
              </a:spcAft>
              <a:buClrTx/>
              <a:buSzPct val="90000"/>
              <a:buFontTx/>
              <a:buNone/>
              <a:tabLst/>
              <a:defRPr/>
            </a:pPr>
            <a:r>
              <a:rPr kumimoji="0" lang="en-US" sz="2200" b="0" i="0" u="none" strike="noStrike" kern="1200" cap="none" spc="0" normalizeH="0" baseline="0" noProof="0" dirty="0">
                <a:ln>
                  <a:noFill/>
                </a:ln>
                <a:solidFill>
                  <a:srgbClr val="000000"/>
                </a:solidFill>
                <a:effectLst/>
                <a:uLnTx/>
                <a:uFillTx/>
                <a:latin typeface="Segoe UI"/>
                <a:ea typeface="+mn-ea"/>
                <a:cs typeface="+mn-cs"/>
              </a:rPr>
              <a:t>Test intersite connectivity </a:t>
            </a:r>
            <a:endParaRPr kumimoji="0" lang="en-US" sz="22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13" name="Text Placeholder 2">
            <a:extLst>
              <a:ext uri="{FF2B5EF4-FFF2-40B4-BE49-F238E27FC236}">
                <a16:creationId xmlns:a16="http://schemas.microsoft.com/office/drawing/2014/main" id="{3761291C-8F53-444F-9964-88865EBF0AC0}"/>
              </a:ext>
            </a:extLst>
          </p:cNvPr>
          <p:cNvSpPr txBox="1">
            <a:spLocks/>
          </p:cNvSpPr>
          <p:nvPr/>
        </p:nvSpPr>
        <p:spPr>
          <a:xfrm>
            <a:off x="8251931" y="6126805"/>
            <a:ext cx="3409232" cy="246221"/>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Semilight"/>
              </a:rPr>
              <a:t>Next slide for an architecture diagram </a:t>
            </a:r>
          </a:p>
        </p:txBody>
      </p:sp>
      <p:sp>
        <p:nvSpPr>
          <p:cNvPr id="14" name="arrow_15">
            <a:extLst>
              <a:ext uri="{FF2B5EF4-FFF2-40B4-BE49-F238E27FC236}">
                <a16:creationId xmlns:a16="http://schemas.microsoft.com/office/drawing/2014/main" id="{48F0CFD8-5812-4038-9AAC-C8AD086660F8}"/>
              </a:ext>
              <a:ext uri="{C183D7F6-B498-43B3-948B-1728B52AA6E4}">
                <adec:decorative xmlns:adec="http://schemas.microsoft.com/office/drawing/2017/decorative" val="1"/>
              </a:ext>
            </a:extLst>
          </p:cNvPr>
          <p:cNvSpPr>
            <a:spLocks noChangeAspect="1" noEditPoints="1"/>
          </p:cNvSpPr>
          <p:nvPr/>
        </p:nvSpPr>
        <p:spPr bwMode="auto">
          <a:xfrm>
            <a:off x="11784017" y="6137463"/>
            <a:ext cx="225932" cy="224905"/>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solidFill>
            <a:srgbClr val="FFFF00"/>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spTree>
    <p:extLst>
      <p:ext uri="{BB962C8B-B14F-4D97-AF65-F5344CB8AC3E}">
        <p14:creationId xmlns:p14="http://schemas.microsoft.com/office/powerpoint/2010/main" val="356556816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D009-E706-47D0-8B48-0DC85787336D}"/>
              </a:ext>
            </a:extLst>
          </p:cNvPr>
          <p:cNvSpPr>
            <a:spLocks noGrp="1"/>
          </p:cNvSpPr>
          <p:nvPr>
            <p:ph type="title"/>
          </p:nvPr>
        </p:nvSpPr>
        <p:spPr/>
        <p:txBody>
          <a:bodyPr/>
          <a:lstStyle/>
          <a:p>
            <a:r>
              <a:rPr lang="en-US" dirty="0"/>
              <a:t>Lab – Architecture diagram</a:t>
            </a:r>
          </a:p>
        </p:txBody>
      </p:sp>
      <p:sp>
        <p:nvSpPr>
          <p:cNvPr id="56" name="Rectangle 55" descr="Architecture diagram as detailed in the lab steps. ">
            <a:extLst>
              <a:ext uri="{FF2B5EF4-FFF2-40B4-BE49-F238E27FC236}">
                <a16:creationId xmlns:a16="http://schemas.microsoft.com/office/drawing/2014/main" id="{76047AD5-BEF9-4750-991C-E0282C65E29B}"/>
              </a:ext>
              <a:ext uri="{C183D7F6-B498-43B3-948B-1728B52AA6E4}">
                <adec:decorative xmlns:adec="http://schemas.microsoft.com/office/drawing/2017/decorative" val="1"/>
              </a:ext>
            </a:extLst>
          </p:cNvPr>
          <p:cNvSpPr/>
          <p:nvPr/>
        </p:nvSpPr>
        <p:spPr bwMode="auto">
          <a:xfrm>
            <a:off x="540880" y="1214428"/>
            <a:ext cx="11354713" cy="5147318"/>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IN"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7" name="Group 56" descr="Architecture diagram as detailed in the lab steps. ">
            <a:extLst>
              <a:ext uri="{FF2B5EF4-FFF2-40B4-BE49-F238E27FC236}">
                <a16:creationId xmlns:a16="http://schemas.microsoft.com/office/drawing/2014/main" id="{08FB52A3-D8BD-460D-B761-B156E5DE9E83}"/>
              </a:ext>
            </a:extLst>
          </p:cNvPr>
          <p:cNvGrpSpPr/>
          <p:nvPr/>
        </p:nvGrpSpPr>
        <p:grpSpPr>
          <a:xfrm>
            <a:off x="887077" y="1281241"/>
            <a:ext cx="10381860" cy="5001099"/>
            <a:chOff x="397564" y="1117752"/>
            <a:chExt cx="10435755" cy="5489782"/>
          </a:xfrm>
        </p:grpSpPr>
        <p:sp>
          <p:nvSpPr>
            <p:cNvPr id="58" name="Rectangle 57">
              <a:extLst>
                <a:ext uri="{FF2B5EF4-FFF2-40B4-BE49-F238E27FC236}">
                  <a16:creationId xmlns:a16="http://schemas.microsoft.com/office/drawing/2014/main" id="{D6209A1C-A1B4-46E7-93FB-E84C075779F8}"/>
                </a:ext>
              </a:extLst>
            </p:cNvPr>
            <p:cNvSpPr/>
            <p:nvPr/>
          </p:nvSpPr>
          <p:spPr bwMode="auto">
            <a:xfrm>
              <a:off x="397564" y="1125445"/>
              <a:ext cx="10362399" cy="548208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9" name="Rectangle 58">
              <a:extLst>
                <a:ext uri="{FF2B5EF4-FFF2-40B4-BE49-F238E27FC236}">
                  <a16:creationId xmlns:a16="http://schemas.microsoft.com/office/drawing/2014/main" id="{A8C4E379-CEB3-4E7B-9EC2-90D667B1FB19}"/>
                </a:ext>
              </a:extLst>
            </p:cNvPr>
            <p:cNvSpPr/>
            <p:nvPr/>
          </p:nvSpPr>
          <p:spPr bwMode="auto">
            <a:xfrm>
              <a:off x="3237490" y="2544270"/>
              <a:ext cx="4467624" cy="2854498"/>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0" name="Graphic 10">
              <a:extLst>
                <a:ext uri="{FF2B5EF4-FFF2-40B4-BE49-F238E27FC236}">
                  <a16:creationId xmlns:a16="http://schemas.microsoft.com/office/drawing/2014/main" id="{138366C2-60FE-4A52-A3B1-1D100BDAFE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109" y="2675848"/>
              <a:ext cx="403078" cy="403078"/>
            </a:xfrm>
            <a:prstGeom prst="rect">
              <a:avLst/>
            </a:prstGeom>
          </p:spPr>
        </p:pic>
        <p:sp>
          <p:nvSpPr>
            <p:cNvPr id="61" name="TextBox 11">
              <a:extLst>
                <a:ext uri="{FF2B5EF4-FFF2-40B4-BE49-F238E27FC236}">
                  <a16:creationId xmlns:a16="http://schemas.microsoft.com/office/drawing/2014/main" id="{FA615D3B-FF8C-4289-AB6F-99F75F2D9DFB}"/>
                </a:ext>
              </a:extLst>
            </p:cNvPr>
            <p:cNvSpPr txBox="1"/>
            <p:nvPr/>
          </p:nvSpPr>
          <p:spPr>
            <a:xfrm>
              <a:off x="1559558" y="3096831"/>
              <a:ext cx="1322180" cy="68562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az104-05-vm0</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53" b="0" i="0" u="none" strike="noStrike" kern="1200" cap="none" spc="0" normalizeH="0" baseline="0" noProof="0" dirty="0">
                  <a:ln>
                    <a:noFill/>
                  </a:ln>
                  <a:solidFill>
                    <a:srgbClr val="000000"/>
                  </a:solidFill>
                  <a:effectLst/>
                  <a:uLnTx/>
                  <a:uFillTx/>
                  <a:latin typeface="Segoe UI"/>
                  <a:ea typeface="+mn-ea"/>
                  <a:cs typeface="+mn-cs"/>
                </a:rPr>
                <a:t>10.50.0.4</a:t>
              </a:r>
            </a:p>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fr-FR" sz="1153" b="1" i="0" u="none" strike="noStrike" kern="1200" cap="none" spc="0" normalizeH="0" baseline="0" noProof="0" dirty="0">
                <a:ln>
                  <a:noFill/>
                </a:ln>
                <a:solidFill>
                  <a:srgbClr val="000000"/>
                </a:solidFill>
                <a:effectLst/>
                <a:uLnTx/>
                <a:uFillTx/>
                <a:latin typeface="Segoe UI"/>
                <a:ea typeface="+mn-ea"/>
                <a:cs typeface="+mn-cs"/>
              </a:endParaRPr>
            </a:p>
          </p:txBody>
        </p:sp>
        <p:pic>
          <p:nvPicPr>
            <p:cNvPr id="62" name="Graphic 12">
              <a:extLst>
                <a:ext uri="{FF2B5EF4-FFF2-40B4-BE49-F238E27FC236}">
                  <a16:creationId xmlns:a16="http://schemas.microsoft.com/office/drawing/2014/main" id="{1484BABB-A961-44B7-9897-00F9DD8948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673" y="1875509"/>
              <a:ext cx="412418" cy="412418"/>
            </a:xfrm>
            <a:prstGeom prst="rect">
              <a:avLst/>
            </a:prstGeom>
          </p:spPr>
        </p:pic>
        <p:sp>
          <p:nvSpPr>
            <p:cNvPr id="63" name="Rectangle 62">
              <a:extLst>
                <a:ext uri="{FF2B5EF4-FFF2-40B4-BE49-F238E27FC236}">
                  <a16:creationId xmlns:a16="http://schemas.microsoft.com/office/drawing/2014/main" id="{CC695616-1D36-4ED2-A3ED-C295B28BB210}"/>
                </a:ext>
              </a:extLst>
            </p:cNvPr>
            <p:cNvSpPr/>
            <p:nvPr/>
          </p:nvSpPr>
          <p:spPr bwMode="auto">
            <a:xfrm>
              <a:off x="1060672" y="2298346"/>
              <a:ext cx="2479331" cy="1360432"/>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4" name="TextBox 14">
              <a:extLst>
                <a:ext uri="{FF2B5EF4-FFF2-40B4-BE49-F238E27FC236}">
                  <a16:creationId xmlns:a16="http://schemas.microsoft.com/office/drawing/2014/main" id="{EAB8A533-2C30-4C4D-B188-B9B2140AF030}"/>
                </a:ext>
              </a:extLst>
            </p:cNvPr>
            <p:cNvSpPr txBox="1"/>
            <p:nvPr/>
          </p:nvSpPr>
          <p:spPr>
            <a:xfrm>
              <a:off x="1473091" y="1912132"/>
              <a:ext cx="2688259"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az104-05-vnet0 </a:t>
              </a:r>
              <a:r>
                <a:rPr kumimoji="0" lang="fr-FR" sz="1153" b="0" i="0" u="none" strike="noStrike" kern="1200" cap="none" spc="0" normalizeH="0" baseline="0" noProof="0" dirty="0">
                  <a:ln>
                    <a:noFill/>
                  </a:ln>
                  <a:solidFill>
                    <a:srgbClr val="000000"/>
                  </a:solidFill>
                  <a:effectLst/>
                  <a:uLnTx/>
                  <a:uFillTx/>
                  <a:latin typeface="Segoe UI"/>
                  <a:ea typeface="+mn-ea"/>
                  <a:cs typeface="+mn-cs"/>
                </a:rPr>
                <a:t>10.50.0.0/22</a:t>
              </a:r>
            </a:p>
          </p:txBody>
        </p:sp>
        <p:sp>
          <p:nvSpPr>
            <p:cNvPr id="65" name="Rectangle 64">
              <a:extLst>
                <a:ext uri="{FF2B5EF4-FFF2-40B4-BE49-F238E27FC236}">
                  <a16:creationId xmlns:a16="http://schemas.microsoft.com/office/drawing/2014/main" id="{908F2404-61A9-41CB-A201-C2659624FE0B}"/>
                </a:ext>
              </a:extLst>
            </p:cNvPr>
            <p:cNvSpPr/>
            <p:nvPr/>
          </p:nvSpPr>
          <p:spPr bwMode="auto">
            <a:xfrm>
              <a:off x="1432037" y="2586931"/>
              <a:ext cx="1600692" cy="981237"/>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6" name="TextBox 16">
              <a:extLst>
                <a:ext uri="{FF2B5EF4-FFF2-40B4-BE49-F238E27FC236}">
                  <a16:creationId xmlns:a16="http://schemas.microsoft.com/office/drawing/2014/main" id="{E387D1FA-4F90-4A0A-8C33-6BDC76458284}"/>
                </a:ext>
              </a:extLst>
            </p:cNvPr>
            <p:cNvSpPr txBox="1"/>
            <p:nvPr/>
          </p:nvSpPr>
          <p:spPr>
            <a:xfrm>
              <a:off x="1389348" y="2317676"/>
              <a:ext cx="1848143"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Subnet0 </a:t>
              </a:r>
              <a:r>
                <a:rPr kumimoji="0" lang="fr-FR" sz="1153" b="0" i="0" u="none" strike="noStrike" kern="1200" cap="none" spc="0" normalizeH="0" baseline="0" noProof="0" dirty="0">
                  <a:ln>
                    <a:noFill/>
                  </a:ln>
                  <a:solidFill>
                    <a:srgbClr val="000000"/>
                  </a:solidFill>
                  <a:effectLst/>
                  <a:uLnTx/>
                  <a:uFillTx/>
                  <a:latin typeface="Segoe UI"/>
                  <a:ea typeface="+mn-ea"/>
                  <a:cs typeface="+mn-cs"/>
                </a:rPr>
                <a:t>10.50.0.0/24</a:t>
              </a:r>
            </a:p>
          </p:txBody>
        </p:sp>
        <p:sp>
          <p:nvSpPr>
            <p:cNvPr id="67" name="TextBox 17">
              <a:extLst>
                <a:ext uri="{FF2B5EF4-FFF2-40B4-BE49-F238E27FC236}">
                  <a16:creationId xmlns:a16="http://schemas.microsoft.com/office/drawing/2014/main" id="{1F42CA4B-01A6-4A13-BACA-9948927FDAEA}"/>
                </a:ext>
              </a:extLst>
            </p:cNvPr>
            <p:cNvSpPr txBox="1"/>
            <p:nvPr/>
          </p:nvSpPr>
          <p:spPr>
            <a:xfrm>
              <a:off x="1848504" y="1524964"/>
              <a:ext cx="1297732"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az104-05-rg1</a:t>
              </a:r>
            </a:p>
          </p:txBody>
        </p:sp>
        <p:sp>
          <p:nvSpPr>
            <p:cNvPr id="68" name="Rectangle 67">
              <a:extLst>
                <a:ext uri="{FF2B5EF4-FFF2-40B4-BE49-F238E27FC236}">
                  <a16:creationId xmlns:a16="http://schemas.microsoft.com/office/drawing/2014/main" id="{2BBE9B66-F6BA-4353-9518-648C058A13DC}"/>
                </a:ext>
              </a:extLst>
            </p:cNvPr>
            <p:cNvSpPr/>
            <p:nvPr/>
          </p:nvSpPr>
          <p:spPr bwMode="auto">
            <a:xfrm>
              <a:off x="893959" y="1843182"/>
              <a:ext cx="2845251" cy="195415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69" name="Graphic 19">
              <a:extLst>
                <a:ext uri="{FF2B5EF4-FFF2-40B4-BE49-F238E27FC236}">
                  <a16:creationId xmlns:a16="http://schemas.microsoft.com/office/drawing/2014/main" id="{F70984ED-A102-48AF-968C-1934E99C40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5580" y="1473577"/>
              <a:ext cx="376369" cy="376369"/>
            </a:xfrm>
            <a:prstGeom prst="rect">
              <a:avLst/>
            </a:prstGeom>
          </p:spPr>
        </p:pic>
        <p:pic>
          <p:nvPicPr>
            <p:cNvPr id="70" name="Graphic 20">
              <a:extLst>
                <a:ext uri="{FF2B5EF4-FFF2-40B4-BE49-F238E27FC236}">
                  <a16:creationId xmlns:a16="http://schemas.microsoft.com/office/drawing/2014/main" id="{8EA19D25-1528-4C4C-8D69-A26DBCCE45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5297" y="4909043"/>
              <a:ext cx="403078" cy="403078"/>
            </a:xfrm>
            <a:prstGeom prst="rect">
              <a:avLst/>
            </a:prstGeom>
          </p:spPr>
        </p:pic>
        <p:sp>
          <p:nvSpPr>
            <p:cNvPr id="71" name="TextBox 21">
              <a:extLst>
                <a:ext uri="{FF2B5EF4-FFF2-40B4-BE49-F238E27FC236}">
                  <a16:creationId xmlns:a16="http://schemas.microsoft.com/office/drawing/2014/main" id="{79FF677D-28FC-46F2-89F9-3A68184D5A21}"/>
                </a:ext>
              </a:extLst>
            </p:cNvPr>
            <p:cNvSpPr txBox="1"/>
            <p:nvPr/>
          </p:nvSpPr>
          <p:spPr>
            <a:xfrm>
              <a:off x="1585746" y="5330026"/>
              <a:ext cx="1322180" cy="4908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az104-05-vm1</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53" b="0" i="0" u="none" strike="noStrike" kern="1200" cap="none" spc="0" normalizeH="0" baseline="0" noProof="0" dirty="0">
                  <a:ln>
                    <a:noFill/>
                  </a:ln>
                  <a:solidFill>
                    <a:srgbClr val="000000"/>
                  </a:solidFill>
                  <a:effectLst/>
                  <a:uLnTx/>
                  <a:uFillTx/>
                  <a:latin typeface="Segoe UI"/>
                  <a:ea typeface="+mn-ea"/>
                  <a:cs typeface="+mn-cs"/>
                </a:rPr>
                <a:t>10.51.0.4</a:t>
              </a:r>
              <a:endParaRPr kumimoji="0" lang="fr-FR" sz="1153" b="1" i="0" u="none" strike="noStrike" kern="1200" cap="none" spc="0" normalizeH="0" baseline="0" noProof="0" dirty="0">
                <a:ln>
                  <a:noFill/>
                </a:ln>
                <a:solidFill>
                  <a:srgbClr val="000000"/>
                </a:solidFill>
                <a:effectLst/>
                <a:uLnTx/>
                <a:uFillTx/>
                <a:latin typeface="Segoe UI"/>
                <a:ea typeface="+mn-ea"/>
                <a:cs typeface="+mn-cs"/>
              </a:endParaRPr>
            </a:p>
          </p:txBody>
        </p:sp>
        <p:pic>
          <p:nvPicPr>
            <p:cNvPr id="72" name="Graphic 22">
              <a:extLst>
                <a:ext uri="{FF2B5EF4-FFF2-40B4-BE49-F238E27FC236}">
                  <a16:creationId xmlns:a16="http://schemas.microsoft.com/office/drawing/2014/main" id="{FFF77BB4-914D-4FCC-85EA-F06C9C2607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118" y="5919280"/>
              <a:ext cx="412418" cy="412418"/>
            </a:xfrm>
            <a:prstGeom prst="rect">
              <a:avLst/>
            </a:prstGeom>
          </p:spPr>
        </p:pic>
        <p:sp>
          <p:nvSpPr>
            <p:cNvPr id="73" name="Rectangle 72">
              <a:extLst>
                <a:ext uri="{FF2B5EF4-FFF2-40B4-BE49-F238E27FC236}">
                  <a16:creationId xmlns:a16="http://schemas.microsoft.com/office/drawing/2014/main" id="{FFEF0829-8BEA-496F-B284-4374766DD596}"/>
                </a:ext>
              </a:extLst>
            </p:cNvPr>
            <p:cNvSpPr/>
            <p:nvPr/>
          </p:nvSpPr>
          <p:spPr bwMode="auto">
            <a:xfrm>
              <a:off x="1045806" y="4543667"/>
              <a:ext cx="2479331" cy="1362970"/>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TextBox 24">
              <a:extLst>
                <a:ext uri="{FF2B5EF4-FFF2-40B4-BE49-F238E27FC236}">
                  <a16:creationId xmlns:a16="http://schemas.microsoft.com/office/drawing/2014/main" id="{D2E41858-129C-4EE5-BB95-176A91913590}"/>
                </a:ext>
              </a:extLst>
            </p:cNvPr>
            <p:cNvSpPr txBox="1"/>
            <p:nvPr/>
          </p:nvSpPr>
          <p:spPr>
            <a:xfrm>
              <a:off x="1415536" y="5955903"/>
              <a:ext cx="2688259"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az104-05-vnet1 </a:t>
              </a:r>
              <a:r>
                <a:rPr kumimoji="0" lang="fr-FR" sz="1153" b="0" i="0" u="none" strike="noStrike" kern="1200" cap="none" spc="0" normalizeH="0" baseline="0" noProof="0" dirty="0">
                  <a:ln>
                    <a:noFill/>
                  </a:ln>
                  <a:solidFill>
                    <a:srgbClr val="000000"/>
                  </a:solidFill>
                  <a:effectLst/>
                  <a:uLnTx/>
                  <a:uFillTx/>
                  <a:latin typeface="Segoe UI"/>
                  <a:ea typeface="+mn-ea"/>
                  <a:cs typeface="+mn-cs"/>
                </a:rPr>
                <a:t>10.51.0.0/22</a:t>
              </a:r>
            </a:p>
          </p:txBody>
        </p:sp>
        <p:sp>
          <p:nvSpPr>
            <p:cNvPr id="75" name="Rectangle 74">
              <a:extLst>
                <a:ext uri="{FF2B5EF4-FFF2-40B4-BE49-F238E27FC236}">
                  <a16:creationId xmlns:a16="http://schemas.microsoft.com/office/drawing/2014/main" id="{2D80EE1D-1998-4C68-8486-C81B315651BF}"/>
                </a:ext>
              </a:extLst>
            </p:cNvPr>
            <p:cNvSpPr/>
            <p:nvPr/>
          </p:nvSpPr>
          <p:spPr bwMode="auto">
            <a:xfrm>
              <a:off x="1458224" y="4845027"/>
              <a:ext cx="1600692" cy="93758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6" name="TextBox 26">
              <a:extLst>
                <a:ext uri="{FF2B5EF4-FFF2-40B4-BE49-F238E27FC236}">
                  <a16:creationId xmlns:a16="http://schemas.microsoft.com/office/drawing/2014/main" id="{2C8786C7-6721-4D25-95BD-E0B56C9AF547}"/>
                </a:ext>
              </a:extLst>
            </p:cNvPr>
            <p:cNvSpPr txBox="1"/>
            <p:nvPr/>
          </p:nvSpPr>
          <p:spPr>
            <a:xfrm>
              <a:off x="1415536" y="4588224"/>
              <a:ext cx="1848143"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Subnet0 </a:t>
              </a:r>
              <a:r>
                <a:rPr kumimoji="0" lang="fr-FR" sz="1153" b="0" i="0" u="none" strike="noStrike" kern="1200" cap="none" spc="0" normalizeH="0" baseline="0" noProof="0" dirty="0">
                  <a:ln>
                    <a:noFill/>
                  </a:ln>
                  <a:solidFill>
                    <a:srgbClr val="000000"/>
                  </a:solidFill>
                  <a:effectLst/>
                  <a:uLnTx/>
                  <a:uFillTx/>
                  <a:latin typeface="Segoe UI"/>
                  <a:ea typeface="+mn-ea"/>
                  <a:cs typeface="+mn-cs"/>
                </a:rPr>
                <a:t>10.51.0.0/24</a:t>
              </a:r>
            </a:p>
          </p:txBody>
        </p:sp>
        <p:sp>
          <p:nvSpPr>
            <p:cNvPr id="77" name="TextBox 27">
              <a:extLst>
                <a:ext uri="{FF2B5EF4-FFF2-40B4-BE49-F238E27FC236}">
                  <a16:creationId xmlns:a16="http://schemas.microsoft.com/office/drawing/2014/main" id="{ACE1B892-ABC6-4332-9DF2-2F380C60FDF6}"/>
                </a:ext>
              </a:extLst>
            </p:cNvPr>
            <p:cNvSpPr txBox="1"/>
            <p:nvPr/>
          </p:nvSpPr>
          <p:spPr>
            <a:xfrm>
              <a:off x="1764554" y="4049519"/>
              <a:ext cx="1297732"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az104-05-rg1</a:t>
              </a:r>
            </a:p>
          </p:txBody>
        </p:sp>
        <p:sp>
          <p:nvSpPr>
            <p:cNvPr id="78" name="Rectangle 77">
              <a:extLst>
                <a:ext uri="{FF2B5EF4-FFF2-40B4-BE49-F238E27FC236}">
                  <a16:creationId xmlns:a16="http://schemas.microsoft.com/office/drawing/2014/main" id="{FFE6BE81-A861-48B2-956A-431F39A932F1}"/>
                </a:ext>
              </a:extLst>
            </p:cNvPr>
            <p:cNvSpPr/>
            <p:nvPr/>
          </p:nvSpPr>
          <p:spPr bwMode="auto">
            <a:xfrm>
              <a:off x="879091" y="4414548"/>
              <a:ext cx="2845251" cy="195415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79" name="Graphic 29">
              <a:extLst>
                <a:ext uri="{FF2B5EF4-FFF2-40B4-BE49-F238E27FC236}">
                  <a16:creationId xmlns:a16="http://schemas.microsoft.com/office/drawing/2014/main" id="{273F7C99-D66C-40F8-A689-B6D1C1502F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1631" y="3998132"/>
              <a:ext cx="376369" cy="376369"/>
            </a:xfrm>
            <a:prstGeom prst="rect">
              <a:avLst/>
            </a:prstGeom>
          </p:spPr>
        </p:pic>
        <p:pic>
          <p:nvPicPr>
            <p:cNvPr id="80" name="Graphic 30">
              <a:extLst>
                <a:ext uri="{FF2B5EF4-FFF2-40B4-BE49-F238E27FC236}">
                  <a16:creationId xmlns:a16="http://schemas.microsoft.com/office/drawing/2014/main" id="{D846E24F-A40B-4969-8C81-FC6B8BFD7F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7721" y="3882641"/>
              <a:ext cx="403078" cy="403078"/>
            </a:xfrm>
            <a:prstGeom prst="rect">
              <a:avLst/>
            </a:prstGeom>
          </p:spPr>
        </p:pic>
        <p:sp>
          <p:nvSpPr>
            <p:cNvPr id="81" name="TextBox 31">
              <a:extLst>
                <a:ext uri="{FF2B5EF4-FFF2-40B4-BE49-F238E27FC236}">
                  <a16:creationId xmlns:a16="http://schemas.microsoft.com/office/drawing/2014/main" id="{C73CABA0-4958-43F0-94A3-3B4A4F74BB74}"/>
                </a:ext>
              </a:extLst>
            </p:cNvPr>
            <p:cNvSpPr txBox="1"/>
            <p:nvPr/>
          </p:nvSpPr>
          <p:spPr>
            <a:xfrm>
              <a:off x="8248170" y="4303624"/>
              <a:ext cx="1322180" cy="4908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az104-05-vm2</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53" b="0" i="0" u="none" strike="noStrike" kern="1200" cap="none" spc="0" normalizeH="0" baseline="0" noProof="0" dirty="0">
                  <a:ln>
                    <a:noFill/>
                  </a:ln>
                  <a:solidFill>
                    <a:srgbClr val="000000"/>
                  </a:solidFill>
                  <a:effectLst/>
                  <a:uLnTx/>
                  <a:uFillTx/>
                  <a:latin typeface="Segoe UI"/>
                  <a:ea typeface="+mn-ea"/>
                  <a:cs typeface="+mn-cs"/>
                </a:rPr>
                <a:t>10.52.0.4</a:t>
              </a:r>
              <a:endParaRPr kumimoji="0" lang="fr-FR" sz="1153" b="1" i="0" u="none" strike="noStrike" kern="1200" cap="none" spc="0" normalizeH="0" baseline="0" noProof="0" dirty="0">
                <a:ln>
                  <a:noFill/>
                </a:ln>
                <a:solidFill>
                  <a:srgbClr val="000000"/>
                </a:solidFill>
                <a:effectLst/>
                <a:uLnTx/>
                <a:uFillTx/>
                <a:latin typeface="Segoe UI"/>
                <a:ea typeface="+mn-ea"/>
                <a:cs typeface="+mn-cs"/>
              </a:endParaRPr>
            </a:p>
          </p:txBody>
        </p:sp>
        <p:sp>
          <p:nvSpPr>
            <p:cNvPr id="82" name="Rectangle 81">
              <a:extLst>
                <a:ext uri="{FF2B5EF4-FFF2-40B4-BE49-F238E27FC236}">
                  <a16:creationId xmlns:a16="http://schemas.microsoft.com/office/drawing/2014/main" id="{249F3CAA-554F-4BFD-A262-4D0966BA8FCA}"/>
                </a:ext>
              </a:extLst>
            </p:cNvPr>
            <p:cNvSpPr/>
            <p:nvPr/>
          </p:nvSpPr>
          <p:spPr bwMode="auto">
            <a:xfrm>
              <a:off x="7657543" y="3332375"/>
              <a:ext cx="2479331" cy="1767087"/>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3" name="TextBox 33">
              <a:extLst>
                <a:ext uri="{FF2B5EF4-FFF2-40B4-BE49-F238E27FC236}">
                  <a16:creationId xmlns:a16="http://schemas.microsoft.com/office/drawing/2014/main" id="{440E6A45-97C6-41F2-88D2-F7B8CCA8A134}"/>
                </a:ext>
              </a:extLst>
            </p:cNvPr>
            <p:cNvSpPr txBox="1"/>
            <p:nvPr/>
          </p:nvSpPr>
          <p:spPr>
            <a:xfrm>
              <a:off x="8069962" y="3008413"/>
              <a:ext cx="2266119"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az104-05-vnet2 </a:t>
              </a:r>
              <a:r>
                <a:rPr kumimoji="0" lang="fr-FR" sz="1153" b="0" i="0" u="none" strike="noStrike" kern="1200" cap="none" spc="0" normalizeH="0" baseline="0" noProof="0" dirty="0">
                  <a:ln>
                    <a:noFill/>
                  </a:ln>
                  <a:solidFill>
                    <a:srgbClr val="000000"/>
                  </a:solidFill>
                  <a:effectLst/>
                  <a:uLnTx/>
                  <a:uFillTx/>
                  <a:latin typeface="Segoe UI"/>
                  <a:ea typeface="+mn-ea"/>
                  <a:cs typeface="+mn-cs"/>
                </a:rPr>
                <a:t>10.52.0.0/22</a:t>
              </a:r>
            </a:p>
          </p:txBody>
        </p:sp>
        <p:sp>
          <p:nvSpPr>
            <p:cNvPr id="84" name="Rectangle 83">
              <a:extLst>
                <a:ext uri="{FF2B5EF4-FFF2-40B4-BE49-F238E27FC236}">
                  <a16:creationId xmlns:a16="http://schemas.microsoft.com/office/drawing/2014/main" id="{E2687AF1-4B2F-480C-AC6C-C41B133F7BF8}"/>
                </a:ext>
              </a:extLst>
            </p:cNvPr>
            <p:cNvSpPr/>
            <p:nvPr/>
          </p:nvSpPr>
          <p:spPr bwMode="auto">
            <a:xfrm>
              <a:off x="8120649" y="3818624"/>
              <a:ext cx="1600692" cy="93758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5" name="TextBox 35">
              <a:extLst>
                <a:ext uri="{FF2B5EF4-FFF2-40B4-BE49-F238E27FC236}">
                  <a16:creationId xmlns:a16="http://schemas.microsoft.com/office/drawing/2014/main" id="{FAD7BA58-AC8F-4962-B14E-B4F2C7515843}"/>
                </a:ext>
              </a:extLst>
            </p:cNvPr>
            <p:cNvSpPr txBox="1"/>
            <p:nvPr/>
          </p:nvSpPr>
          <p:spPr>
            <a:xfrm>
              <a:off x="8056277" y="3485807"/>
              <a:ext cx="1848143"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Subnet0 </a:t>
              </a:r>
              <a:r>
                <a:rPr kumimoji="0" lang="fr-FR" sz="1153" b="0" i="0" u="none" strike="noStrike" kern="1200" cap="none" spc="0" normalizeH="0" baseline="0" noProof="0" dirty="0">
                  <a:ln>
                    <a:noFill/>
                  </a:ln>
                  <a:solidFill>
                    <a:srgbClr val="000000"/>
                  </a:solidFill>
                  <a:effectLst/>
                  <a:uLnTx/>
                  <a:uFillTx/>
                  <a:latin typeface="Segoe UI"/>
                  <a:ea typeface="+mn-ea"/>
                  <a:cs typeface="+mn-cs"/>
                </a:rPr>
                <a:t>10.52.0.0/24</a:t>
              </a:r>
            </a:p>
          </p:txBody>
        </p:sp>
        <p:sp>
          <p:nvSpPr>
            <p:cNvPr id="86" name="TextBox 36">
              <a:extLst>
                <a:ext uri="{FF2B5EF4-FFF2-40B4-BE49-F238E27FC236}">
                  <a16:creationId xmlns:a16="http://schemas.microsoft.com/office/drawing/2014/main" id="{67ADD0E4-2689-4F91-A141-6C981518465A}"/>
                </a:ext>
              </a:extLst>
            </p:cNvPr>
            <p:cNvSpPr txBox="1"/>
            <p:nvPr/>
          </p:nvSpPr>
          <p:spPr>
            <a:xfrm>
              <a:off x="8624537" y="2554360"/>
              <a:ext cx="1297732"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az104-05-rg1</a:t>
              </a:r>
            </a:p>
          </p:txBody>
        </p:sp>
        <p:sp>
          <p:nvSpPr>
            <p:cNvPr id="87" name="Rectangle 86">
              <a:extLst>
                <a:ext uri="{FF2B5EF4-FFF2-40B4-BE49-F238E27FC236}">
                  <a16:creationId xmlns:a16="http://schemas.microsoft.com/office/drawing/2014/main" id="{35E6692D-DE51-4C72-8708-7355A079CACC}"/>
                </a:ext>
              </a:extLst>
            </p:cNvPr>
            <p:cNvSpPr/>
            <p:nvPr/>
          </p:nvSpPr>
          <p:spPr bwMode="auto">
            <a:xfrm>
              <a:off x="7490830" y="2877211"/>
              <a:ext cx="2845251" cy="228626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8" name="Rectangle: Rounded Corners 87">
              <a:extLst>
                <a:ext uri="{FF2B5EF4-FFF2-40B4-BE49-F238E27FC236}">
                  <a16:creationId xmlns:a16="http://schemas.microsoft.com/office/drawing/2014/main" id="{49E75795-DA08-4CF7-AB9F-4D3C5C52761E}"/>
                </a:ext>
              </a:extLst>
            </p:cNvPr>
            <p:cNvSpPr/>
            <p:nvPr/>
          </p:nvSpPr>
          <p:spPr bwMode="auto">
            <a:xfrm>
              <a:off x="526823" y="1309285"/>
              <a:ext cx="3573193" cy="5226687"/>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 name="TextBox 39">
              <a:extLst>
                <a:ext uri="{FF2B5EF4-FFF2-40B4-BE49-F238E27FC236}">
                  <a16:creationId xmlns:a16="http://schemas.microsoft.com/office/drawing/2014/main" id="{0008082A-398E-4BAC-A255-49BC3192BFB0}"/>
                </a:ext>
              </a:extLst>
            </p:cNvPr>
            <p:cNvSpPr txBox="1"/>
            <p:nvPr/>
          </p:nvSpPr>
          <p:spPr>
            <a:xfrm>
              <a:off x="709815" y="1117752"/>
              <a:ext cx="1297732" cy="361009"/>
            </a:xfrm>
            <a:prstGeom prst="rect">
              <a:avLst/>
            </a:prstGeom>
            <a:solidFill>
              <a:schemeClr val="bg1">
                <a:lumMod val="9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537" b="1" i="0" u="none" strike="noStrike" kern="1200" cap="none" spc="0" normalizeH="0" baseline="0" noProof="0" dirty="0">
                  <a:ln>
                    <a:noFill/>
                  </a:ln>
                  <a:solidFill>
                    <a:srgbClr val="000000"/>
                  </a:solidFill>
                  <a:effectLst/>
                  <a:uLnTx/>
                  <a:uFillTx/>
                  <a:latin typeface="Segoe UI"/>
                  <a:ea typeface="+mn-ea"/>
                  <a:cs typeface="+mn-cs"/>
                </a:rPr>
                <a:t>Region1</a:t>
              </a:r>
            </a:p>
          </p:txBody>
        </p:sp>
        <p:sp>
          <p:nvSpPr>
            <p:cNvPr id="90" name="Rectangle: Rounded Corners 89">
              <a:extLst>
                <a:ext uri="{FF2B5EF4-FFF2-40B4-BE49-F238E27FC236}">
                  <a16:creationId xmlns:a16="http://schemas.microsoft.com/office/drawing/2014/main" id="{0418AEB2-F81C-4D99-A9DE-A87A6ACED588}"/>
                </a:ext>
              </a:extLst>
            </p:cNvPr>
            <p:cNvSpPr/>
            <p:nvPr/>
          </p:nvSpPr>
          <p:spPr bwMode="auto">
            <a:xfrm>
              <a:off x="7072218" y="2377440"/>
              <a:ext cx="3573193" cy="2957802"/>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5761" tIns="140609" rIns="175761" bIns="1406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094" rtl="0" eaLnBrk="1" fontAlgn="base" latinLnBrk="0" hangingPunct="1">
                <a:lnSpc>
                  <a:spcPct val="90000"/>
                </a:lnSpc>
                <a:spcBef>
                  <a:spcPct val="0"/>
                </a:spcBef>
                <a:spcAft>
                  <a:spcPct val="0"/>
                </a:spcAft>
                <a:buClrTx/>
                <a:buSzTx/>
                <a:buFontTx/>
                <a:buNone/>
                <a:tabLst/>
                <a:defRPr/>
              </a:pPr>
              <a:endParaRPr kumimoji="0" lang="fr-FR" sz="2307"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1" name="TextBox 41">
              <a:extLst>
                <a:ext uri="{FF2B5EF4-FFF2-40B4-BE49-F238E27FC236}">
                  <a16:creationId xmlns:a16="http://schemas.microsoft.com/office/drawing/2014/main" id="{C30A9904-F689-4C52-9FB8-58B2DCB8AC32}"/>
                </a:ext>
              </a:extLst>
            </p:cNvPr>
            <p:cNvSpPr txBox="1"/>
            <p:nvPr/>
          </p:nvSpPr>
          <p:spPr>
            <a:xfrm>
              <a:off x="7318767" y="2152443"/>
              <a:ext cx="1297732" cy="361009"/>
            </a:xfrm>
            <a:prstGeom prst="rect">
              <a:avLst/>
            </a:prstGeom>
            <a:solidFill>
              <a:schemeClr val="bg1">
                <a:lumMod val="9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537" b="1" i="0" u="none" strike="noStrike" kern="1200" cap="none" spc="0" normalizeH="0" baseline="0" noProof="0" dirty="0">
                  <a:ln>
                    <a:noFill/>
                  </a:ln>
                  <a:solidFill>
                    <a:srgbClr val="000000"/>
                  </a:solidFill>
                  <a:effectLst/>
                  <a:uLnTx/>
                  <a:uFillTx/>
                  <a:latin typeface="Segoe UI"/>
                  <a:ea typeface="+mn-ea"/>
                  <a:cs typeface="+mn-cs"/>
                </a:rPr>
                <a:t>Region2</a:t>
              </a:r>
            </a:p>
          </p:txBody>
        </p:sp>
        <p:sp>
          <p:nvSpPr>
            <p:cNvPr id="92" name="TextBox 42">
              <a:extLst>
                <a:ext uri="{FF2B5EF4-FFF2-40B4-BE49-F238E27FC236}">
                  <a16:creationId xmlns:a16="http://schemas.microsoft.com/office/drawing/2014/main" id="{EB38C68A-BCE2-4B61-A9AF-1BFC76CEBF9E}"/>
                </a:ext>
              </a:extLst>
            </p:cNvPr>
            <p:cNvSpPr txBox="1"/>
            <p:nvPr/>
          </p:nvSpPr>
          <p:spPr>
            <a:xfrm>
              <a:off x="10025649" y="1202023"/>
              <a:ext cx="807670" cy="2940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53" b="1" i="0" u="none" strike="noStrike" kern="1200" cap="none" spc="0" normalizeH="0" baseline="0" noProof="0" dirty="0">
                  <a:ln>
                    <a:noFill/>
                  </a:ln>
                  <a:solidFill>
                    <a:srgbClr val="0078D3">
                      <a:lumMod val="50000"/>
                    </a:srgbClr>
                  </a:solidFill>
                  <a:effectLst/>
                  <a:uLnTx/>
                  <a:uFillTx/>
                  <a:latin typeface="Segoe UI"/>
                  <a:ea typeface="+mn-ea"/>
                  <a:cs typeface="+mn-cs"/>
                </a:rPr>
                <a:t> 1</a:t>
              </a:r>
            </a:p>
          </p:txBody>
        </p:sp>
        <p:pic>
          <p:nvPicPr>
            <p:cNvPr id="93" name="Graphic 43">
              <a:extLst>
                <a:ext uri="{FF2B5EF4-FFF2-40B4-BE49-F238E27FC236}">
                  <a16:creationId xmlns:a16="http://schemas.microsoft.com/office/drawing/2014/main" id="{E7ED74E0-4222-4DF1-841A-1376FA449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7544" y="2971790"/>
              <a:ext cx="412418" cy="412418"/>
            </a:xfrm>
            <a:prstGeom prst="rect">
              <a:avLst/>
            </a:prstGeom>
          </p:spPr>
        </p:pic>
        <p:pic>
          <p:nvPicPr>
            <p:cNvPr id="94" name="Graphic 44">
              <a:extLst>
                <a:ext uri="{FF2B5EF4-FFF2-40B4-BE49-F238E27FC236}">
                  <a16:creationId xmlns:a16="http://schemas.microsoft.com/office/drawing/2014/main" id="{BFB5507C-186D-4EC5-9CB5-EA95C4AF9F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62118" y="2502213"/>
              <a:ext cx="376369" cy="376369"/>
            </a:xfrm>
            <a:prstGeom prst="rect">
              <a:avLst/>
            </a:prstGeom>
          </p:spPr>
        </p:pic>
        <p:pic>
          <p:nvPicPr>
            <p:cNvPr id="95" name="Graphic 45">
              <a:extLst>
                <a:ext uri="{FF2B5EF4-FFF2-40B4-BE49-F238E27FC236}">
                  <a16:creationId xmlns:a16="http://schemas.microsoft.com/office/drawing/2014/main" id="{B01B558C-5548-4522-BFBF-92DAAC10C9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94306" y="3889357"/>
              <a:ext cx="318811" cy="318811"/>
            </a:xfrm>
            <a:prstGeom prst="rect">
              <a:avLst/>
            </a:prstGeom>
          </p:spPr>
        </p:pic>
        <p:cxnSp>
          <p:nvCxnSpPr>
            <p:cNvPr id="96" name="Straight Connector 95">
              <a:extLst>
                <a:ext uri="{FF2B5EF4-FFF2-40B4-BE49-F238E27FC236}">
                  <a16:creationId xmlns:a16="http://schemas.microsoft.com/office/drawing/2014/main" id="{0B0CE339-9048-4ECF-B6F1-72CA29D6ED86}"/>
                </a:ext>
              </a:extLst>
            </p:cNvPr>
            <p:cNvCxnSpPr>
              <a:cxnSpLocks/>
            </p:cNvCxnSpPr>
            <p:nvPr/>
          </p:nvCxnSpPr>
          <p:spPr>
            <a:xfrm flipH="1">
              <a:off x="3356730" y="3658779"/>
              <a:ext cx="4863" cy="884888"/>
            </a:xfrm>
            <a:prstGeom prst="line">
              <a:avLst/>
            </a:prstGeom>
            <a:ln w="5715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7" name="TextBox 47">
              <a:extLst>
                <a:ext uri="{FF2B5EF4-FFF2-40B4-BE49-F238E27FC236}">
                  <a16:creationId xmlns:a16="http://schemas.microsoft.com/office/drawing/2014/main" id="{515C6E2B-BDB4-44E9-8D53-AF855BE47337}"/>
                </a:ext>
              </a:extLst>
            </p:cNvPr>
            <p:cNvSpPr txBox="1"/>
            <p:nvPr/>
          </p:nvSpPr>
          <p:spPr>
            <a:xfrm>
              <a:off x="3801462" y="3909892"/>
              <a:ext cx="1127649" cy="294087"/>
            </a:xfrm>
            <a:prstGeom prst="rect">
              <a:avLst/>
            </a:prstGeom>
            <a:solidFill>
              <a:srgbClr val="D3D3D3"/>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Local </a:t>
              </a:r>
              <a:r>
                <a:rPr kumimoji="0" lang="fr-FR" sz="1153" b="1" i="0" u="none" strike="noStrike" kern="1200" cap="none" spc="0" normalizeH="0" baseline="0" noProof="0" dirty="0" err="1">
                  <a:ln>
                    <a:noFill/>
                  </a:ln>
                  <a:solidFill>
                    <a:srgbClr val="000000"/>
                  </a:solidFill>
                  <a:effectLst/>
                  <a:uLnTx/>
                  <a:uFillTx/>
                  <a:latin typeface="Segoe UI"/>
                  <a:ea typeface="+mn-ea"/>
                  <a:cs typeface="+mn-cs"/>
                </a:rPr>
                <a:t>Peering</a:t>
              </a:r>
              <a:endParaRPr kumimoji="0" lang="fr-FR" sz="1153" b="1" i="0" u="none" strike="noStrike" kern="1200" cap="none" spc="0" normalizeH="0" baseline="0" noProof="0" dirty="0">
                <a:ln>
                  <a:noFill/>
                </a:ln>
                <a:solidFill>
                  <a:srgbClr val="000000"/>
                </a:solidFill>
                <a:effectLst/>
                <a:uLnTx/>
                <a:uFillTx/>
                <a:latin typeface="Segoe UI"/>
                <a:ea typeface="+mn-ea"/>
                <a:cs typeface="+mn-cs"/>
              </a:endParaRPr>
            </a:p>
          </p:txBody>
        </p:sp>
        <p:cxnSp>
          <p:nvCxnSpPr>
            <p:cNvPr id="98" name="Straight Connector 97">
              <a:extLst>
                <a:ext uri="{FF2B5EF4-FFF2-40B4-BE49-F238E27FC236}">
                  <a16:creationId xmlns:a16="http://schemas.microsoft.com/office/drawing/2014/main" id="{94972A2C-5446-4E19-A086-14B477AB9C21}"/>
                </a:ext>
              </a:extLst>
            </p:cNvPr>
            <p:cNvCxnSpPr>
              <a:cxnSpLocks/>
            </p:cNvCxnSpPr>
            <p:nvPr/>
          </p:nvCxnSpPr>
          <p:spPr>
            <a:xfrm>
              <a:off x="3540003" y="3429000"/>
              <a:ext cx="4117539" cy="15522"/>
            </a:xfrm>
            <a:prstGeom prst="line">
              <a:avLst/>
            </a:prstGeom>
            <a:ln w="5715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9" name="Graphic 49">
              <a:extLst>
                <a:ext uri="{FF2B5EF4-FFF2-40B4-BE49-F238E27FC236}">
                  <a16:creationId xmlns:a16="http://schemas.microsoft.com/office/drawing/2014/main" id="{ABC80D03-D592-44C2-849F-FA3C56997B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4561" y="3008018"/>
              <a:ext cx="318811" cy="318811"/>
            </a:xfrm>
            <a:prstGeom prst="rect">
              <a:avLst/>
            </a:prstGeom>
          </p:spPr>
        </p:pic>
        <p:sp>
          <p:nvSpPr>
            <p:cNvPr id="100" name="TextBox 50">
              <a:extLst>
                <a:ext uri="{FF2B5EF4-FFF2-40B4-BE49-F238E27FC236}">
                  <a16:creationId xmlns:a16="http://schemas.microsoft.com/office/drawing/2014/main" id="{65A58D02-51CD-4125-853A-698A63B3C66C}"/>
                </a:ext>
              </a:extLst>
            </p:cNvPr>
            <p:cNvSpPr txBox="1"/>
            <p:nvPr/>
          </p:nvSpPr>
          <p:spPr>
            <a:xfrm>
              <a:off x="5057285" y="3019784"/>
              <a:ext cx="1286752"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Global </a:t>
              </a:r>
              <a:r>
                <a:rPr kumimoji="0" lang="fr-FR" sz="1153" b="1" i="0" u="none" strike="noStrike" kern="1200" cap="none" spc="0" normalizeH="0" baseline="0" noProof="0" dirty="0" err="1">
                  <a:ln>
                    <a:noFill/>
                  </a:ln>
                  <a:solidFill>
                    <a:srgbClr val="000000"/>
                  </a:solidFill>
                  <a:effectLst/>
                  <a:uLnTx/>
                  <a:uFillTx/>
                  <a:latin typeface="Segoe UI"/>
                  <a:ea typeface="+mn-ea"/>
                  <a:cs typeface="+mn-cs"/>
                </a:rPr>
                <a:t>Peering</a:t>
              </a:r>
              <a:endParaRPr kumimoji="0" lang="fr-FR" sz="1153" b="1" i="0" u="none" strike="noStrike" kern="1200" cap="none" spc="0" normalizeH="0" baseline="0" noProof="0" dirty="0">
                <a:ln>
                  <a:noFill/>
                </a:ln>
                <a:solidFill>
                  <a:srgbClr val="000000"/>
                </a:solidFill>
                <a:effectLst/>
                <a:uLnTx/>
                <a:uFillTx/>
                <a:latin typeface="Segoe UI"/>
                <a:ea typeface="+mn-ea"/>
                <a:cs typeface="+mn-cs"/>
              </a:endParaRPr>
            </a:p>
          </p:txBody>
        </p:sp>
        <p:cxnSp>
          <p:nvCxnSpPr>
            <p:cNvPr id="101" name="Straight Connector 100">
              <a:extLst>
                <a:ext uri="{FF2B5EF4-FFF2-40B4-BE49-F238E27FC236}">
                  <a16:creationId xmlns:a16="http://schemas.microsoft.com/office/drawing/2014/main" id="{5973F810-63C5-484D-8150-4DDEC21EF85D}"/>
                </a:ext>
              </a:extLst>
            </p:cNvPr>
            <p:cNvCxnSpPr>
              <a:cxnSpLocks/>
            </p:cNvCxnSpPr>
            <p:nvPr/>
          </p:nvCxnSpPr>
          <p:spPr>
            <a:xfrm>
              <a:off x="3525137" y="4822430"/>
              <a:ext cx="4132406" cy="0"/>
            </a:xfrm>
            <a:prstGeom prst="line">
              <a:avLst/>
            </a:prstGeom>
            <a:ln w="5715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2" name="Graphic 52">
              <a:extLst>
                <a:ext uri="{FF2B5EF4-FFF2-40B4-BE49-F238E27FC236}">
                  <a16:creationId xmlns:a16="http://schemas.microsoft.com/office/drawing/2014/main" id="{B407F99E-0DC9-4C33-AD8D-384E4BCF89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19946" y="4421812"/>
              <a:ext cx="318811" cy="318811"/>
            </a:xfrm>
            <a:prstGeom prst="rect">
              <a:avLst/>
            </a:prstGeom>
          </p:spPr>
        </p:pic>
        <p:sp>
          <p:nvSpPr>
            <p:cNvPr id="103" name="TextBox 53">
              <a:extLst>
                <a:ext uri="{FF2B5EF4-FFF2-40B4-BE49-F238E27FC236}">
                  <a16:creationId xmlns:a16="http://schemas.microsoft.com/office/drawing/2014/main" id="{89B82F1D-8119-4F9D-A9F5-EDA6AF79E0A9}"/>
                </a:ext>
              </a:extLst>
            </p:cNvPr>
            <p:cNvSpPr txBox="1"/>
            <p:nvPr/>
          </p:nvSpPr>
          <p:spPr>
            <a:xfrm>
              <a:off x="4982669" y="4433578"/>
              <a:ext cx="1286752" cy="2961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a:ln>
                    <a:noFill/>
                  </a:ln>
                  <a:solidFill>
                    <a:srgbClr val="000000"/>
                  </a:solidFill>
                  <a:effectLst/>
                  <a:uLnTx/>
                  <a:uFillTx/>
                  <a:latin typeface="Segoe UI"/>
                  <a:ea typeface="+mn-ea"/>
                  <a:cs typeface="+mn-cs"/>
                </a:rPr>
                <a:t>Global </a:t>
              </a:r>
              <a:r>
                <a:rPr kumimoji="0" lang="fr-FR" sz="1153" b="1" i="0" u="none" strike="noStrike" kern="1200" cap="none" spc="0" normalizeH="0" baseline="0" noProof="0" dirty="0" err="1">
                  <a:ln>
                    <a:noFill/>
                  </a:ln>
                  <a:solidFill>
                    <a:srgbClr val="000000"/>
                  </a:solidFill>
                  <a:effectLst/>
                  <a:uLnTx/>
                  <a:uFillTx/>
                  <a:latin typeface="Segoe UI"/>
                  <a:ea typeface="+mn-ea"/>
                  <a:cs typeface="+mn-cs"/>
                </a:rPr>
                <a:t>Peering</a:t>
              </a:r>
              <a:endParaRPr kumimoji="0" lang="fr-FR" sz="1153" b="1" i="0" u="none" strike="noStrike" kern="1200" cap="none" spc="0" normalizeH="0" baseline="0" noProof="0" dirty="0">
                <a:ln>
                  <a:noFill/>
                </a:ln>
                <a:solidFill>
                  <a:srgbClr val="000000"/>
                </a:solidFill>
                <a:effectLst/>
                <a:uLnTx/>
                <a:uFillTx/>
                <a:latin typeface="Segoe UI"/>
                <a:ea typeface="+mn-ea"/>
                <a:cs typeface="+mn-cs"/>
              </a:endParaRPr>
            </a:p>
          </p:txBody>
        </p:sp>
        <p:sp>
          <p:nvSpPr>
            <p:cNvPr id="104" name="TextBox 54">
              <a:extLst>
                <a:ext uri="{FF2B5EF4-FFF2-40B4-BE49-F238E27FC236}">
                  <a16:creationId xmlns:a16="http://schemas.microsoft.com/office/drawing/2014/main" id="{AA85F3DA-8086-4729-86FB-363AE6EBF5BE}"/>
                </a:ext>
              </a:extLst>
            </p:cNvPr>
            <p:cNvSpPr txBox="1"/>
            <p:nvPr/>
          </p:nvSpPr>
          <p:spPr>
            <a:xfrm>
              <a:off x="4929110" y="2561288"/>
              <a:ext cx="1568286" cy="2940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fr-FR" sz="1153"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53" b="1" i="0" u="none" strike="noStrike" kern="1200" cap="none" spc="0" normalizeH="0" baseline="0" noProof="0" dirty="0">
                  <a:ln>
                    <a:noFill/>
                  </a:ln>
                  <a:solidFill>
                    <a:srgbClr val="0078D3">
                      <a:lumMod val="50000"/>
                    </a:srgbClr>
                  </a:solidFill>
                  <a:effectLst/>
                  <a:uLnTx/>
                  <a:uFillTx/>
                  <a:latin typeface="Segoe UI"/>
                  <a:ea typeface="+mn-ea"/>
                  <a:cs typeface="+mn-cs"/>
                </a:rPr>
                <a:t> 2, </a:t>
              </a:r>
              <a:r>
                <a:rPr kumimoji="0" lang="fr-FR" sz="1153" b="1" i="0" u="none" strike="noStrike" kern="1200" cap="none" spc="0" normalizeH="0" baseline="0" noProof="0" dirty="0" err="1">
                  <a:ln>
                    <a:noFill/>
                  </a:ln>
                  <a:solidFill>
                    <a:srgbClr val="0078D3">
                      <a:lumMod val="50000"/>
                    </a:srgbClr>
                  </a:solidFill>
                  <a:effectLst/>
                  <a:uLnTx/>
                  <a:uFillTx/>
                  <a:latin typeface="Segoe UI"/>
                  <a:ea typeface="+mn-ea"/>
                  <a:cs typeface="+mn-cs"/>
                </a:rPr>
                <a:t>Task</a:t>
              </a:r>
              <a:r>
                <a:rPr kumimoji="0" lang="fr-FR" sz="1153" b="1" i="0" u="none" strike="noStrike" kern="1200" cap="none" spc="0" normalizeH="0" baseline="0" noProof="0" dirty="0">
                  <a:ln>
                    <a:noFill/>
                  </a:ln>
                  <a:solidFill>
                    <a:srgbClr val="0078D3">
                      <a:lumMod val="50000"/>
                    </a:srgbClr>
                  </a:solidFill>
                  <a:effectLst/>
                  <a:uLnTx/>
                  <a:uFillTx/>
                  <a:latin typeface="Segoe UI"/>
                  <a:ea typeface="+mn-ea"/>
                  <a:cs typeface="+mn-cs"/>
                </a:rPr>
                <a:t> 3</a:t>
              </a:r>
            </a:p>
          </p:txBody>
        </p:sp>
      </p:grpSp>
    </p:spTree>
    <p:extLst>
      <p:ext uri="{BB962C8B-B14F-4D97-AF65-F5344CB8AC3E}">
        <p14:creationId xmlns:p14="http://schemas.microsoft.com/office/powerpoint/2010/main" val="424129276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96951" y="3247963"/>
            <a:ext cx="9070923" cy="498598"/>
          </a:xfrm>
        </p:spPr>
        <p:txBody>
          <a:bodyPr/>
          <a:lstStyle/>
          <a:p>
            <a:r>
              <a:rPr lang="en-US" dirty="0"/>
              <a:t>Configure VPN Connections</a:t>
            </a:r>
          </a:p>
        </p:txBody>
      </p:sp>
      <p:pic>
        <p:nvPicPr>
          <p:cNvPr id="11" name="Picture 10" descr="Icon of small circles connected by lines forming a big circle">
            <a:extLst>
              <a:ext uri="{FF2B5EF4-FFF2-40B4-BE49-F238E27FC236}">
                <a16:creationId xmlns:a16="http://schemas.microsoft.com/office/drawing/2014/main" id="{BED6CB09-9712-4F19-9F0D-5C3A4A7DB0A2}"/>
              </a:ext>
            </a:extLst>
          </p:cNvPr>
          <p:cNvPicPr>
            <a:picLocks noChangeAspect="1"/>
          </p:cNvPicPr>
          <p:nvPr/>
        </p:nvPicPr>
        <p:blipFill>
          <a:blip r:embed="rId3">
            <a:clrChange>
              <a:clrFrom>
                <a:srgbClr val="FFFFFF"/>
              </a:clrFrom>
              <a:clrTo>
                <a:srgbClr val="FFFFFF">
                  <a:alpha val="0"/>
                </a:srgbClr>
              </a:clrTo>
            </a:clrChange>
          </a:blip>
          <a:srcRect/>
          <a:stretch/>
        </p:blipFill>
        <p:spPr>
          <a:xfrm>
            <a:off x="10364972" y="2930524"/>
            <a:ext cx="1133476" cy="1133476"/>
          </a:xfrm>
          <a:prstGeom prst="rect">
            <a:avLst/>
          </a:prstGeom>
        </p:spPr>
      </p:pic>
    </p:spTree>
    <p:extLst>
      <p:ext uri="{BB962C8B-B14F-4D97-AF65-F5344CB8AC3E}">
        <p14:creationId xmlns:p14="http://schemas.microsoft.com/office/powerpoint/2010/main" val="87145298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Determine VPN Gateway Uses</a:t>
            </a:r>
          </a:p>
        </p:txBody>
      </p:sp>
      <p:grpSp>
        <p:nvGrpSpPr>
          <p:cNvPr id="2" name="Group 1" descr="Azure has two VNets connected with peering. Point to site connects a user. Site to side connects local on-premises networks. ">
            <a:extLst>
              <a:ext uri="{FF2B5EF4-FFF2-40B4-BE49-F238E27FC236}">
                <a16:creationId xmlns:a16="http://schemas.microsoft.com/office/drawing/2014/main" id="{32735B61-DFC7-4EDF-AA56-D8609E07B121}"/>
              </a:ext>
            </a:extLst>
          </p:cNvPr>
          <p:cNvGrpSpPr/>
          <p:nvPr/>
        </p:nvGrpSpPr>
        <p:grpSpPr>
          <a:xfrm>
            <a:off x="741022" y="1353620"/>
            <a:ext cx="11580319" cy="2995813"/>
            <a:chOff x="741022" y="1353620"/>
            <a:chExt cx="11580319" cy="2995813"/>
          </a:xfrm>
        </p:grpSpPr>
        <p:grpSp>
          <p:nvGrpSpPr>
            <p:cNvPr id="3" name="Group 2">
              <a:extLst>
                <a:ext uri="{FF2B5EF4-FFF2-40B4-BE49-F238E27FC236}">
                  <a16:creationId xmlns:a16="http://schemas.microsoft.com/office/drawing/2014/main" id="{DC407D8D-6357-4B01-AE4B-0C65366C7004}"/>
                </a:ext>
              </a:extLst>
            </p:cNvPr>
            <p:cNvGrpSpPr/>
            <p:nvPr/>
          </p:nvGrpSpPr>
          <p:grpSpPr>
            <a:xfrm>
              <a:off x="741022" y="2170903"/>
              <a:ext cx="1891629" cy="1620549"/>
              <a:chOff x="1168399" y="1610331"/>
              <a:chExt cx="1891629" cy="2199669"/>
            </a:xfrm>
          </p:grpSpPr>
          <p:sp>
            <p:nvSpPr>
              <p:cNvPr id="21" name="Rectangle 20">
                <a:extLst>
                  <a:ext uri="{FF2B5EF4-FFF2-40B4-BE49-F238E27FC236}">
                    <a16:creationId xmlns:a16="http://schemas.microsoft.com/office/drawing/2014/main" id="{4F0550D4-360B-4AC4-891F-AFC2139737EC}"/>
                  </a:ext>
                </a:extLst>
              </p:cNvPr>
              <p:cNvSpPr/>
              <p:nvPr/>
            </p:nvSpPr>
            <p:spPr bwMode="auto">
              <a:xfrm>
                <a:off x="1168399" y="1889760"/>
                <a:ext cx="1891629" cy="19202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tx1"/>
                    </a:solidFill>
                    <a:ea typeface="Segoe UI" pitchFamily="34" charset="0"/>
                    <a:cs typeface="Segoe UI" pitchFamily="34" charset="0"/>
                  </a:rPr>
                  <a:t>VNet 1</a:t>
                </a:r>
              </a:p>
            </p:txBody>
          </p:sp>
          <p:pic>
            <p:nvPicPr>
              <p:cNvPr id="24" name="Graphic 23">
                <a:extLst>
                  <a:ext uri="{FF2B5EF4-FFF2-40B4-BE49-F238E27FC236}">
                    <a16:creationId xmlns:a16="http://schemas.microsoft.com/office/drawing/2014/main" id="{9B1C3919-6151-4E9D-9EB8-CB1E7DBDB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540" y="1610331"/>
                <a:ext cx="611448" cy="611448"/>
              </a:xfrm>
              <a:prstGeom prst="rect">
                <a:avLst/>
              </a:prstGeom>
            </p:spPr>
          </p:pic>
        </p:grpSp>
        <p:grpSp>
          <p:nvGrpSpPr>
            <p:cNvPr id="72" name="Group 71">
              <a:extLst>
                <a:ext uri="{FF2B5EF4-FFF2-40B4-BE49-F238E27FC236}">
                  <a16:creationId xmlns:a16="http://schemas.microsoft.com/office/drawing/2014/main" id="{2573DDF0-B31D-46C0-AE1B-51DFCEFB98A7}"/>
                </a:ext>
              </a:extLst>
            </p:cNvPr>
            <p:cNvGrpSpPr/>
            <p:nvPr/>
          </p:nvGrpSpPr>
          <p:grpSpPr>
            <a:xfrm>
              <a:off x="4583368" y="2174255"/>
              <a:ext cx="1891629" cy="1628876"/>
              <a:chOff x="1168399" y="1610331"/>
              <a:chExt cx="1891629" cy="2199669"/>
            </a:xfrm>
          </p:grpSpPr>
          <p:sp>
            <p:nvSpPr>
              <p:cNvPr id="73" name="Rectangle 72">
                <a:extLst>
                  <a:ext uri="{FF2B5EF4-FFF2-40B4-BE49-F238E27FC236}">
                    <a16:creationId xmlns:a16="http://schemas.microsoft.com/office/drawing/2014/main" id="{F1E30093-C715-4AFB-B947-1103BFBF4AC9}"/>
                  </a:ext>
                </a:extLst>
              </p:cNvPr>
              <p:cNvSpPr/>
              <p:nvPr/>
            </p:nvSpPr>
            <p:spPr bwMode="auto">
              <a:xfrm>
                <a:off x="1168399" y="1889760"/>
                <a:ext cx="1891629" cy="19202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tx1"/>
                    </a:solidFill>
                    <a:ea typeface="Segoe UI" pitchFamily="34" charset="0"/>
                    <a:cs typeface="Segoe UI" pitchFamily="34" charset="0"/>
                  </a:rPr>
                  <a:t>VNet 2</a:t>
                </a:r>
              </a:p>
            </p:txBody>
          </p:sp>
          <p:pic>
            <p:nvPicPr>
              <p:cNvPr id="74" name="Graphic 73">
                <a:extLst>
                  <a:ext uri="{FF2B5EF4-FFF2-40B4-BE49-F238E27FC236}">
                    <a16:creationId xmlns:a16="http://schemas.microsoft.com/office/drawing/2014/main" id="{1F17027B-71A4-48EC-8C68-C574B012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540" y="1610331"/>
                <a:ext cx="611448" cy="611448"/>
              </a:xfrm>
              <a:prstGeom prst="rect">
                <a:avLst/>
              </a:prstGeom>
            </p:spPr>
          </p:pic>
        </p:grpSp>
        <p:cxnSp>
          <p:nvCxnSpPr>
            <p:cNvPr id="6" name="Straight Arrow Connector 5">
              <a:extLst>
                <a:ext uri="{FF2B5EF4-FFF2-40B4-BE49-F238E27FC236}">
                  <a16:creationId xmlns:a16="http://schemas.microsoft.com/office/drawing/2014/main" id="{DA6ABF30-DA74-4D2E-A65D-F9DBED6B0145}"/>
                </a:ext>
              </a:extLst>
            </p:cNvPr>
            <p:cNvCxnSpPr>
              <a:cxnSpLocks/>
              <a:endCxn id="73" idx="1"/>
            </p:cNvCxnSpPr>
            <p:nvPr/>
          </p:nvCxnSpPr>
          <p:spPr>
            <a:xfrm>
              <a:off x="2619106" y="3084108"/>
              <a:ext cx="1964262" cy="80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4A47695-1B6D-4867-9CFF-D389B946AC65}"/>
                </a:ext>
              </a:extLst>
            </p:cNvPr>
            <p:cNvSpPr txBox="1"/>
            <p:nvPr/>
          </p:nvSpPr>
          <p:spPr>
            <a:xfrm>
              <a:off x="2750623" y="2644938"/>
              <a:ext cx="1844303" cy="400110"/>
            </a:xfrm>
            <a:prstGeom prst="rect">
              <a:avLst/>
            </a:prstGeom>
            <a:noFill/>
          </p:spPr>
          <p:txBody>
            <a:bodyPr wrap="square">
              <a:spAutoFit/>
            </a:bodyPr>
            <a:lstStyle/>
            <a:p>
              <a:r>
                <a:rPr lang="en-US" sz="2000" dirty="0">
                  <a:solidFill>
                    <a:schemeClr val="tx1"/>
                  </a:solidFill>
                </a:rPr>
                <a:t>VNet-to-VNet</a:t>
              </a:r>
              <a:endParaRPr lang="en-US" sz="2000" dirty="0"/>
            </a:p>
          </p:txBody>
        </p:sp>
        <p:sp>
          <p:nvSpPr>
            <p:cNvPr id="14" name="Right Bracket 13">
              <a:extLst>
                <a:ext uri="{FF2B5EF4-FFF2-40B4-BE49-F238E27FC236}">
                  <a16:creationId xmlns:a16="http://schemas.microsoft.com/office/drawing/2014/main" id="{F6B324E0-6912-40C0-8E95-17816013E872}"/>
                </a:ext>
              </a:extLst>
            </p:cNvPr>
            <p:cNvSpPr/>
            <p:nvPr/>
          </p:nvSpPr>
          <p:spPr>
            <a:xfrm rot="16200000">
              <a:off x="3612656" y="-788689"/>
              <a:ext cx="285256" cy="5439431"/>
            </a:xfrm>
            <a:prstGeom prst="rightBracket">
              <a:avLst>
                <a:gd name="adj" fmla="val 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5" name="TextBox 14">
              <a:extLst>
                <a:ext uri="{FF2B5EF4-FFF2-40B4-BE49-F238E27FC236}">
                  <a16:creationId xmlns:a16="http://schemas.microsoft.com/office/drawing/2014/main" id="{154FC39A-2241-49BC-BA6F-AC0065FF06BC}"/>
                </a:ext>
              </a:extLst>
            </p:cNvPr>
            <p:cNvSpPr txBox="1"/>
            <p:nvPr/>
          </p:nvSpPr>
          <p:spPr>
            <a:xfrm>
              <a:off x="3405761" y="1353620"/>
              <a:ext cx="933953" cy="400110"/>
            </a:xfrm>
            <a:prstGeom prst="rect">
              <a:avLst/>
            </a:prstGeom>
            <a:solidFill>
              <a:schemeClr val="bg1"/>
            </a:solidFill>
          </p:spPr>
          <p:txBody>
            <a:bodyPr wrap="square">
              <a:spAutoFit/>
            </a:bodyPr>
            <a:lstStyle/>
            <a:p>
              <a:r>
                <a:rPr lang="en-US" sz="2000" dirty="0">
                  <a:solidFill>
                    <a:schemeClr val="tx1"/>
                  </a:solidFill>
                </a:rPr>
                <a:t>Azure</a:t>
              </a:r>
              <a:endParaRPr lang="en-US" sz="2000" dirty="0"/>
            </a:p>
          </p:txBody>
        </p:sp>
        <p:pic>
          <p:nvPicPr>
            <p:cNvPr id="78" name="Graphic 77">
              <a:extLst>
                <a:ext uri="{FF2B5EF4-FFF2-40B4-BE49-F238E27FC236}">
                  <a16:creationId xmlns:a16="http://schemas.microsoft.com/office/drawing/2014/main" id="{DA6255E8-C065-4EFC-90BF-5F5BD7F594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3053" y="2854996"/>
              <a:ext cx="352107" cy="352107"/>
            </a:xfrm>
            <a:prstGeom prst="rect">
              <a:avLst/>
            </a:prstGeom>
          </p:spPr>
        </p:pic>
        <p:pic>
          <p:nvPicPr>
            <p:cNvPr id="80" name="Graphic 79">
              <a:extLst>
                <a:ext uri="{FF2B5EF4-FFF2-40B4-BE49-F238E27FC236}">
                  <a16:creationId xmlns:a16="http://schemas.microsoft.com/office/drawing/2014/main" id="{095ED7F5-9DED-411E-BD89-0201421610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7867" y="2854996"/>
              <a:ext cx="352107" cy="352107"/>
            </a:xfrm>
            <a:prstGeom prst="rect">
              <a:avLst/>
            </a:prstGeom>
          </p:spPr>
        </p:pic>
        <p:sp>
          <p:nvSpPr>
            <p:cNvPr id="83" name="Rectangle 82">
              <a:extLst>
                <a:ext uri="{FF2B5EF4-FFF2-40B4-BE49-F238E27FC236}">
                  <a16:creationId xmlns:a16="http://schemas.microsoft.com/office/drawing/2014/main" id="{F4F5E203-0BF9-4BBE-966F-EC6ADC95BF36}"/>
                </a:ext>
              </a:extLst>
            </p:cNvPr>
            <p:cNvSpPr/>
            <p:nvPr/>
          </p:nvSpPr>
          <p:spPr bwMode="auto">
            <a:xfrm>
              <a:off x="10148748" y="2927477"/>
              <a:ext cx="2172593" cy="142195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dirty="0">
                  <a:solidFill>
                    <a:schemeClr val="tx1"/>
                  </a:solidFill>
                  <a:ea typeface="Segoe UI" pitchFamily="34" charset="0"/>
                  <a:cs typeface="Segoe UI" pitchFamily="34" charset="0"/>
                </a:rPr>
                <a:t>Local on-premises network</a:t>
              </a:r>
            </a:p>
          </p:txBody>
        </p:sp>
        <p:grpSp>
          <p:nvGrpSpPr>
            <p:cNvPr id="19" name="Group 18">
              <a:extLst>
                <a:ext uri="{FF2B5EF4-FFF2-40B4-BE49-F238E27FC236}">
                  <a16:creationId xmlns:a16="http://schemas.microsoft.com/office/drawing/2014/main" id="{2192B489-5FDA-4561-A050-B566168CD278}"/>
                </a:ext>
              </a:extLst>
            </p:cNvPr>
            <p:cNvGrpSpPr>
              <a:grpSpLocks noChangeAspect="1"/>
            </p:cNvGrpSpPr>
            <p:nvPr/>
          </p:nvGrpSpPr>
          <p:grpSpPr bwMode="auto">
            <a:xfrm>
              <a:off x="9509018" y="3084108"/>
              <a:ext cx="605647" cy="1063613"/>
              <a:chOff x="3597" y="466"/>
              <a:chExt cx="771" cy="1354"/>
            </a:xfrm>
          </p:grpSpPr>
          <p:sp>
            <p:nvSpPr>
              <p:cNvPr id="20" name="AutoShape 7">
                <a:extLst>
                  <a:ext uri="{FF2B5EF4-FFF2-40B4-BE49-F238E27FC236}">
                    <a16:creationId xmlns:a16="http://schemas.microsoft.com/office/drawing/2014/main" id="{53CE80AC-F7E8-478F-BBE1-5D46398A387A}"/>
                  </a:ext>
                </a:extLst>
              </p:cNvPr>
              <p:cNvSpPr>
                <a:spLocks noChangeAspect="1" noChangeArrowheads="1" noTextEdit="1"/>
              </p:cNvSpPr>
              <p:nvPr/>
            </p:nvSpPr>
            <p:spPr bwMode="auto">
              <a:xfrm>
                <a:off x="3600" y="469"/>
                <a:ext cx="768" cy="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011C38AC-B700-468B-9A6E-3A03CC0B583A}"/>
                  </a:ext>
                </a:extLst>
              </p:cNvPr>
              <p:cNvSpPr>
                <a:spLocks noChangeArrowheads="1"/>
              </p:cNvSpPr>
              <p:nvPr/>
            </p:nvSpPr>
            <p:spPr bwMode="auto">
              <a:xfrm>
                <a:off x="3597" y="1386"/>
                <a:ext cx="541" cy="431"/>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5" name="Freeform 135">
                <a:extLst>
                  <a:ext uri="{FF2B5EF4-FFF2-40B4-BE49-F238E27FC236}">
                    <a16:creationId xmlns:a16="http://schemas.microsoft.com/office/drawing/2014/main" id="{AF9FB9BB-DD6B-4A2C-B007-63646DF180C5}"/>
                  </a:ext>
                </a:extLst>
              </p:cNvPr>
              <p:cNvSpPr>
                <a:spLocks/>
              </p:cNvSpPr>
              <p:nvPr/>
            </p:nvSpPr>
            <p:spPr bwMode="auto">
              <a:xfrm>
                <a:off x="3908" y="606"/>
                <a:ext cx="460" cy="1211"/>
              </a:xfrm>
              <a:custGeom>
                <a:avLst/>
                <a:gdLst>
                  <a:gd name="T0" fmla="*/ 0 w 460"/>
                  <a:gd name="T1" fmla="*/ 0 h 1211"/>
                  <a:gd name="T2" fmla="*/ 460 w 460"/>
                  <a:gd name="T3" fmla="*/ 0 h 1211"/>
                  <a:gd name="T4" fmla="*/ 460 w 460"/>
                  <a:gd name="T5" fmla="*/ 1211 h 1211"/>
                  <a:gd name="T6" fmla="*/ 0 w 460"/>
                  <a:gd name="T7" fmla="*/ 1211 h 1211"/>
                  <a:gd name="T8" fmla="*/ 0 w 460"/>
                  <a:gd name="T9" fmla="*/ 790 h 1211"/>
                  <a:gd name="T10" fmla="*/ 0 w 460"/>
                  <a:gd name="T11" fmla="*/ 0 h 1211"/>
                </a:gdLst>
                <a:ahLst/>
                <a:cxnLst>
                  <a:cxn ang="0">
                    <a:pos x="T0" y="T1"/>
                  </a:cxn>
                  <a:cxn ang="0">
                    <a:pos x="T2" y="T3"/>
                  </a:cxn>
                  <a:cxn ang="0">
                    <a:pos x="T4" y="T5"/>
                  </a:cxn>
                  <a:cxn ang="0">
                    <a:pos x="T6" y="T7"/>
                  </a:cxn>
                  <a:cxn ang="0">
                    <a:pos x="T8" y="T9"/>
                  </a:cxn>
                  <a:cxn ang="0">
                    <a:pos x="T10" y="T11"/>
                  </a:cxn>
                </a:cxnLst>
                <a:rect l="0" t="0" r="r" b="b"/>
                <a:pathLst>
                  <a:path w="460" h="1211">
                    <a:moveTo>
                      <a:pt x="0" y="0"/>
                    </a:moveTo>
                    <a:lnTo>
                      <a:pt x="460" y="0"/>
                    </a:lnTo>
                    <a:lnTo>
                      <a:pt x="460" y="1211"/>
                    </a:lnTo>
                    <a:lnTo>
                      <a:pt x="0" y="1211"/>
                    </a:lnTo>
                    <a:lnTo>
                      <a:pt x="0" y="790"/>
                    </a:lnTo>
                    <a:lnTo>
                      <a:pt x="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7" name="Freeform 136">
                <a:extLst>
                  <a:ext uri="{FF2B5EF4-FFF2-40B4-BE49-F238E27FC236}">
                    <a16:creationId xmlns:a16="http://schemas.microsoft.com/office/drawing/2014/main" id="{FEC4A31B-0138-4D20-AEDC-4A4CBFBB7B98}"/>
                  </a:ext>
                </a:extLst>
              </p:cNvPr>
              <p:cNvSpPr>
                <a:spLocks/>
              </p:cNvSpPr>
              <p:nvPr/>
            </p:nvSpPr>
            <p:spPr bwMode="auto">
              <a:xfrm>
                <a:off x="3597" y="1396"/>
                <a:ext cx="311" cy="421"/>
              </a:xfrm>
              <a:custGeom>
                <a:avLst/>
                <a:gdLst>
                  <a:gd name="T0" fmla="*/ 0 w 311"/>
                  <a:gd name="T1" fmla="*/ 421 h 421"/>
                  <a:gd name="T2" fmla="*/ 311 w 311"/>
                  <a:gd name="T3" fmla="*/ 421 h 421"/>
                  <a:gd name="T4" fmla="*/ 311 w 311"/>
                  <a:gd name="T5" fmla="*/ 0 h 421"/>
                  <a:gd name="T6" fmla="*/ 0 w 311"/>
                  <a:gd name="T7" fmla="*/ 421 h 421"/>
                </a:gdLst>
                <a:ahLst/>
                <a:cxnLst>
                  <a:cxn ang="0">
                    <a:pos x="T0" y="T1"/>
                  </a:cxn>
                  <a:cxn ang="0">
                    <a:pos x="T2" y="T3"/>
                  </a:cxn>
                  <a:cxn ang="0">
                    <a:pos x="T4" y="T5"/>
                  </a:cxn>
                  <a:cxn ang="0">
                    <a:pos x="T6" y="T7"/>
                  </a:cxn>
                </a:cxnLst>
                <a:rect l="0" t="0" r="r" b="b"/>
                <a:pathLst>
                  <a:path w="311" h="421">
                    <a:moveTo>
                      <a:pt x="0" y="421"/>
                    </a:moveTo>
                    <a:lnTo>
                      <a:pt x="311" y="421"/>
                    </a:lnTo>
                    <a:lnTo>
                      <a:pt x="311" y="0"/>
                    </a:lnTo>
                    <a:lnTo>
                      <a:pt x="0" y="421"/>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8" name="Rectangle 27">
                <a:extLst>
                  <a:ext uri="{FF2B5EF4-FFF2-40B4-BE49-F238E27FC236}">
                    <a16:creationId xmlns:a16="http://schemas.microsoft.com/office/drawing/2014/main" id="{04491EBB-E42A-4BA1-A5A7-78D75E9EC081}"/>
                  </a:ext>
                </a:extLst>
              </p:cNvPr>
              <p:cNvSpPr>
                <a:spLocks noChangeArrowheads="1"/>
              </p:cNvSpPr>
              <p:nvPr/>
            </p:nvSpPr>
            <p:spPr bwMode="auto">
              <a:xfrm>
                <a:off x="3967" y="694"/>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9" name="Rectangle 28">
                <a:extLst>
                  <a:ext uri="{FF2B5EF4-FFF2-40B4-BE49-F238E27FC236}">
                    <a16:creationId xmlns:a16="http://schemas.microsoft.com/office/drawing/2014/main" id="{A202C6EF-5420-4BC5-B11C-DA148B966595}"/>
                  </a:ext>
                </a:extLst>
              </p:cNvPr>
              <p:cNvSpPr>
                <a:spLocks noChangeArrowheads="1"/>
              </p:cNvSpPr>
              <p:nvPr/>
            </p:nvSpPr>
            <p:spPr bwMode="auto">
              <a:xfrm>
                <a:off x="4066" y="694"/>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1" name="Rectangle 30">
                <a:extLst>
                  <a:ext uri="{FF2B5EF4-FFF2-40B4-BE49-F238E27FC236}">
                    <a16:creationId xmlns:a16="http://schemas.microsoft.com/office/drawing/2014/main" id="{D4E9C6EA-B17F-4B3D-A096-B87D0F7518BE}"/>
                  </a:ext>
                </a:extLst>
              </p:cNvPr>
              <p:cNvSpPr>
                <a:spLocks noChangeArrowheads="1"/>
              </p:cNvSpPr>
              <p:nvPr/>
            </p:nvSpPr>
            <p:spPr bwMode="auto">
              <a:xfrm>
                <a:off x="4164" y="694"/>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3" name="Rectangle 32">
                <a:extLst>
                  <a:ext uri="{FF2B5EF4-FFF2-40B4-BE49-F238E27FC236}">
                    <a16:creationId xmlns:a16="http://schemas.microsoft.com/office/drawing/2014/main" id="{09887107-5AE6-4ACB-BE69-8EECE5DF9E47}"/>
                  </a:ext>
                </a:extLst>
              </p:cNvPr>
              <p:cNvSpPr>
                <a:spLocks noChangeArrowheads="1"/>
              </p:cNvSpPr>
              <p:nvPr/>
            </p:nvSpPr>
            <p:spPr bwMode="auto">
              <a:xfrm>
                <a:off x="4263" y="694"/>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5" name="Rectangle 34">
                <a:extLst>
                  <a:ext uri="{FF2B5EF4-FFF2-40B4-BE49-F238E27FC236}">
                    <a16:creationId xmlns:a16="http://schemas.microsoft.com/office/drawing/2014/main" id="{3C3DAC73-A273-4D3D-84C6-154D8656FD2D}"/>
                  </a:ext>
                </a:extLst>
              </p:cNvPr>
              <p:cNvSpPr>
                <a:spLocks noChangeArrowheads="1"/>
              </p:cNvSpPr>
              <p:nvPr/>
            </p:nvSpPr>
            <p:spPr bwMode="auto">
              <a:xfrm>
                <a:off x="3967" y="821"/>
                <a:ext cx="46" cy="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7" name="Rectangle 36">
                <a:extLst>
                  <a:ext uri="{FF2B5EF4-FFF2-40B4-BE49-F238E27FC236}">
                    <a16:creationId xmlns:a16="http://schemas.microsoft.com/office/drawing/2014/main" id="{50220E7B-C28B-4342-858C-048859127FCF}"/>
                  </a:ext>
                </a:extLst>
              </p:cNvPr>
              <p:cNvSpPr>
                <a:spLocks noChangeArrowheads="1"/>
              </p:cNvSpPr>
              <p:nvPr/>
            </p:nvSpPr>
            <p:spPr bwMode="auto">
              <a:xfrm>
                <a:off x="4066" y="821"/>
                <a:ext cx="46" cy="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8" name="Rectangle 37">
                <a:extLst>
                  <a:ext uri="{FF2B5EF4-FFF2-40B4-BE49-F238E27FC236}">
                    <a16:creationId xmlns:a16="http://schemas.microsoft.com/office/drawing/2014/main" id="{50799F6F-4659-4DEE-9E2F-8DAC242E814B}"/>
                  </a:ext>
                </a:extLst>
              </p:cNvPr>
              <p:cNvSpPr>
                <a:spLocks noChangeArrowheads="1"/>
              </p:cNvSpPr>
              <p:nvPr/>
            </p:nvSpPr>
            <p:spPr bwMode="auto">
              <a:xfrm>
                <a:off x="4164" y="821"/>
                <a:ext cx="46" cy="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9" name="Rectangle 38">
                <a:extLst>
                  <a:ext uri="{FF2B5EF4-FFF2-40B4-BE49-F238E27FC236}">
                    <a16:creationId xmlns:a16="http://schemas.microsoft.com/office/drawing/2014/main" id="{64506344-119E-4DEB-AC13-75166F133082}"/>
                  </a:ext>
                </a:extLst>
              </p:cNvPr>
              <p:cNvSpPr>
                <a:spLocks noChangeArrowheads="1"/>
              </p:cNvSpPr>
              <p:nvPr/>
            </p:nvSpPr>
            <p:spPr bwMode="auto">
              <a:xfrm>
                <a:off x="4263" y="821"/>
                <a:ext cx="46" cy="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0" name="Rectangle 39">
                <a:extLst>
                  <a:ext uri="{FF2B5EF4-FFF2-40B4-BE49-F238E27FC236}">
                    <a16:creationId xmlns:a16="http://schemas.microsoft.com/office/drawing/2014/main" id="{4F9B6060-3D3A-4C8D-8D8F-338661C5E1F8}"/>
                  </a:ext>
                </a:extLst>
              </p:cNvPr>
              <p:cNvSpPr>
                <a:spLocks noChangeArrowheads="1"/>
              </p:cNvSpPr>
              <p:nvPr/>
            </p:nvSpPr>
            <p:spPr bwMode="auto">
              <a:xfrm>
                <a:off x="3967" y="952"/>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1" name="Rectangle 40">
                <a:extLst>
                  <a:ext uri="{FF2B5EF4-FFF2-40B4-BE49-F238E27FC236}">
                    <a16:creationId xmlns:a16="http://schemas.microsoft.com/office/drawing/2014/main" id="{4D908BF1-F956-4CFF-ADFC-9AE7A4A058B2}"/>
                  </a:ext>
                </a:extLst>
              </p:cNvPr>
              <p:cNvSpPr>
                <a:spLocks noChangeArrowheads="1"/>
              </p:cNvSpPr>
              <p:nvPr/>
            </p:nvSpPr>
            <p:spPr bwMode="auto">
              <a:xfrm>
                <a:off x="4066" y="952"/>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2" name="Rectangle 41">
                <a:extLst>
                  <a:ext uri="{FF2B5EF4-FFF2-40B4-BE49-F238E27FC236}">
                    <a16:creationId xmlns:a16="http://schemas.microsoft.com/office/drawing/2014/main" id="{90A406B9-F603-44B3-B15E-3CF766A6C0C1}"/>
                  </a:ext>
                </a:extLst>
              </p:cNvPr>
              <p:cNvSpPr>
                <a:spLocks noChangeArrowheads="1"/>
              </p:cNvSpPr>
              <p:nvPr/>
            </p:nvSpPr>
            <p:spPr bwMode="auto">
              <a:xfrm>
                <a:off x="4164" y="952"/>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3" name="Rectangle 42">
                <a:extLst>
                  <a:ext uri="{FF2B5EF4-FFF2-40B4-BE49-F238E27FC236}">
                    <a16:creationId xmlns:a16="http://schemas.microsoft.com/office/drawing/2014/main" id="{B057F98E-5443-4608-8254-F91508509A7C}"/>
                  </a:ext>
                </a:extLst>
              </p:cNvPr>
              <p:cNvSpPr>
                <a:spLocks noChangeArrowheads="1"/>
              </p:cNvSpPr>
              <p:nvPr/>
            </p:nvSpPr>
            <p:spPr bwMode="auto">
              <a:xfrm>
                <a:off x="4263" y="952"/>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4" name="Rectangle 43">
                <a:extLst>
                  <a:ext uri="{FF2B5EF4-FFF2-40B4-BE49-F238E27FC236}">
                    <a16:creationId xmlns:a16="http://schemas.microsoft.com/office/drawing/2014/main" id="{67B19194-F15D-4B27-B595-C6DC333C8B99}"/>
                  </a:ext>
                </a:extLst>
              </p:cNvPr>
              <p:cNvSpPr>
                <a:spLocks noChangeArrowheads="1"/>
              </p:cNvSpPr>
              <p:nvPr/>
            </p:nvSpPr>
            <p:spPr bwMode="auto">
              <a:xfrm>
                <a:off x="3967" y="1079"/>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5" name="Rectangle 44">
                <a:extLst>
                  <a:ext uri="{FF2B5EF4-FFF2-40B4-BE49-F238E27FC236}">
                    <a16:creationId xmlns:a16="http://schemas.microsoft.com/office/drawing/2014/main" id="{5432D269-66F6-4FB3-BE80-F0B9CB8AECB3}"/>
                  </a:ext>
                </a:extLst>
              </p:cNvPr>
              <p:cNvSpPr>
                <a:spLocks noChangeArrowheads="1"/>
              </p:cNvSpPr>
              <p:nvPr/>
            </p:nvSpPr>
            <p:spPr bwMode="auto">
              <a:xfrm>
                <a:off x="4066" y="1079"/>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6" name="Rectangle 45">
                <a:extLst>
                  <a:ext uri="{FF2B5EF4-FFF2-40B4-BE49-F238E27FC236}">
                    <a16:creationId xmlns:a16="http://schemas.microsoft.com/office/drawing/2014/main" id="{0B7B996C-B048-4394-A5BD-42427BF0467E}"/>
                  </a:ext>
                </a:extLst>
              </p:cNvPr>
              <p:cNvSpPr>
                <a:spLocks noChangeArrowheads="1"/>
              </p:cNvSpPr>
              <p:nvPr/>
            </p:nvSpPr>
            <p:spPr bwMode="auto">
              <a:xfrm>
                <a:off x="4164" y="1079"/>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7" name="Rectangle 46">
                <a:extLst>
                  <a:ext uri="{FF2B5EF4-FFF2-40B4-BE49-F238E27FC236}">
                    <a16:creationId xmlns:a16="http://schemas.microsoft.com/office/drawing/2014/main" id="{E55A1424-E0B7-49F9-9B90-84429C49FB41}"/>
                  </a:ext>
                </a:extLst>
              </p:cNvPr>
              <p:cNvSpPr>
                <a:spLocks noChangeArrowheads="1"/>
              </p:cNvSpPr>
              <p:nvPr/>
            </p:nvSpPr>
            <p:spPr bwMode="auto">
              <a:xfrm>
                <a:off x="4263" y="1079"/>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8" name="Rectangle 47">
                <a:extLst>
                  <a:ext uri="{FF2B5EF4-FFF2-40B4-BE49-F238E27FC236}">
                    <a16:creationId xmlns:a16="http://schemas.microsoft.com/office/drawing/2014/main" id="{B7B65C64-40CF-45B4-B8DD-4A228A7AEB71}"/>
                  </a:ext>
                </a:extLst>
              </p:cNvPr>
              <p:cNvSpPr>
                <a:spLocks noChangeArrowheads="1"/>
              </p:cNvSpPr>
              <p:nvPr/>
            </p:nvSpPr>
            <p:spPr bwMode="auto">
              <a:xfrm>
                <a:off x="3967" y="1210"/>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9" name="Rectangle 48">
                <a:extLst>
                  <a:ext uri="{FF2B5EF4-FFF2-40B4-BE49-F238E27FC236}">
                    <a16:creationId xmlns:a16="http://schemas.microsoft.com/office/drawing/2014/main" id="{8F666AAB-7677-47FA-B8BD-5C36A17F6E04}"/>
                  </a:ext>
                </a:extLst>
              </p:cNvPr>
              <p:cNvSpPr>
                <a:spLocks noChangeArrowheads="1"/>
              </p:cNvSpPr>
              <p:nvPr/>
            </p:nvSpPr>
            <p:spPr bwMode="auto">
              <a:xfrm>
                <a:off x="4066" y="1210"/>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0" name="Rectangle 49">
                <a:extLst>
                  <a:ext uri="{FF2B5EF4-FFF2-40B4-BE49-F238E27FC236}">
                    <a16:creationId xmlns:a16="http://schemas.microsoft.com/office/drawing/2014/main" id="{01757A01-9B78-4784-88E6-E8449124C785}"/>
                  </a:ext>
                </a:extLst>
              </p:cNvPr>
              <p:cNvSpPr>
                <a:spLocks noChangeArrowheads="1"/>
              </p:cNvSpPr>
              <p:nvPr/>
            </p:nvSpPr>
            <p:spPr bwMode="auto">
              <a:xfrm>
                <a:off x="4164" y="1210"/>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1" name="Rectangle 31">
                <a:extLst>
                  <a:ext uri="{FF2B5EF4-FFF2-40B4-BE49-F238E27FC236}">
                    <a16:creationId xmlns:a16="http://schemas.microsoft.com/office/drawing/2014/main" id="{48D24201-5C6B-487F-8A3C-C8EC95B454AF}"/>
                  </a:ext>
                </a:extLst>
              </p:cNvPr>
              <p:cNvSpPr>
                <a:spLocks noChangeArrowheads="1"/>
              </p:cNvSpPr>
              <p:nvPr/>
            </p:nvSpPr>
            <p:spPr bwMode="auto">
              <a:xfrm>
                <a:off x="4263" y="1210"/>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2" name="Rectangle 32">
                <a:extLst>
                  <a:ext uri="{FF2B5EF4-FFF2-40B4-BE49-F238E27FC236}">
                    <a16:creationId xmlns:a16="http://schemas.microsoft.com/office/drawing/2014/main" id="{466D8C84-E31D-4D71-8903-36EE94E3827D}"/>
                  </a:ext>
                </a:extLst>
              </p:cNvPr>
              <p:cNvSpPr>
                <a:spLocks noChangeArrowheads="1"/>
              </p:cNvSpPr>
              <p:nvPr/>
            </p:nvSpPr>
            <p:spPr bwMode="auto">
              <a:xfrm>
                <a:off x="3967" y="1337"/>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3" name="Rectangle 33">
                <a:extLst>
                  <a:ext uri="{FF2B5EF4-FFF2-40B4-BE49-F238E27FC236}">
                    <a16:creationId xmlns:a16="http://schemas.microsoft.com/office/drawing/2014/main" id="{687FD8EF-BA94-4E7A-A02B-60AC2D427AF8}"/>
                  </a:ext>
                </a:extLst>
              </p:cNvPr>
              <p:cNvSpPr>
                <a:spLocks noChangeArrowheads="1"/>
              </p:cNvSpPr>
              <p:nvPr/>
            </p:nvSpPr>
            <p:spPr bwMode="auto">
              <a:xfrm>
                <a:off x="4066" y="1337"/>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4" name="Rectangle 34">
                <a:extLst>
                  <a:ext uri="{FF2B5EF4-FFF2-40B4-BE49-F238E27FC236}">
                    <a16:creationId xmlns:a16="http://schemas.microsoft.com/office/drawing/2014/main" id="{EF8063E0-99F4-4D46-AF2A-A9765D923C0D}"/>
                  </a:ext>
                </a:extLst>
              </p:cNvPr>
              <p:cNvSpPr>
                <a:spLocks noChangeArrowheads="1"/>
              </p:cNvSpPr>
              <p:nvPr/>
            </p:nvSpPr>
            <p:spPr bwMode="auto">
              <a:xfrm>
                <a:off x="4164" y="1337"/>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5" name="Rectangle 35">
                <a:extLst>
                  <a:ext uri="{FF2B5EF4-FFF2-40B4-BE49-F238E27FC236}">
                    <a16:creationId xmlns:a16="http://schemas.microsoft.com/office/drawing/2014/main" id="{BA438163-4604-448E-A573-04C29EF6D9D1}"/>
                  </a:ext>
                </a:extLst>
              </p:cNvPr>
              <p:cNvSpPr>
                <a:spLocks noChangeArrowheads="1"/>
              </p:cNvSpPr>
              <p:nvPr/>
            </p:nvSpPr>
            <p:spPr bwMode="auto">
              <a:xfrm>
                <a:off x="4263" y="1337"/>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6" name="Rectangle 36">
                <a:extLst>
                  <a:ext uri="{FF2B5EF4-FFF2-40B4-BE49-F238E27FC236}">
                    <a16:creationId xmlns:a16="http://schemas.microsoft.com/office/drawing/2014/main" id="{3243F0CB-FCD2-4B42-9AFB-7398BEC893E3}"/>
                  </a:ext>
                </a:extLst>
              </p:cNvPr>
              <p:cNvSpPr>
                <a:spLocks noChangeArrowheads="1"/>
              </p:cNvSpPr>
              <p:nvPr/>
            </p:nvSpPr>
            <p:spPr bwMode="auto">
              <a:xfrm>
                <a:off x="3967" y="1468"/>
                <a:ext cx="46" cy="8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7" name="Rectangle 37">
                <a:extLst>
                  <a:ext uri="{FF2B5EF4-FFF2-40B4-BE49-F238E27FC236}">
                    <a16:creationId xmlns:a16="http://schemas.microsoft.com/office/drawing/2014/main" id="{1B87FB58-DB1C-4E99-9CCB-4A455135CE9B}"/>
                  </a:ext>
                </a:extLst>
              </p:cNvPr>
              <p:cNvSpPr>
                <a:spLocks noChangeArrowheads="1"/>
              </p:cNvSpPr>
              <p:nvPr/>
            </p:nvSpPr>
            <p:spPr bwMode="auto">
              <a:xfrm>
                <a:off x="4066"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8" name="Rectangle 38">
                <a:extLst>
                  <a:ext uri="{FF2B5EF4-FFF2-40B4-BE49-F238E27FC236}">
                    <a16:creationId xmlns:a16="http://schemas.microsoft.com/office/drawing/2014/main" id="{275BA9C4-B32F-4022-904D-553C71DDC1D9}"/>
                  </a:ext>
                </a:extLst>
              </p:cNvPr>
              <p:cNvSpPr>
                <a:spLocks noChangeArrowheads="1"/>
              </p:cNvSpPr>
              <p:nvPr/>
            </p:nvSpPr>
            <p:spPr bwMode="auto">
              <a:xfrm>
                <a:off x="4164" y="1468"/>
                <a:ext cx="46" cy="8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9" name="Rectangle 39">
                <a:extLst>
                  <a:ext uri="{FF2B5EF4-FFF2-40B4-BE49-F238E27FC236}">
                    <a16:creationId xmlns:a16="http://schemas.microsoft.com/office/drawing/2014/main" id="{59911D52-DF2B-4C25-B62A-52EA158C78FE}"/>
                  </a:ext>
                </a:extLst>
              </p:cNvPr>
              <p:cNvSpPr>
                <a:spLocks noChangeArrowheads="1"/>
              </p:cNvSpPr>
              <p:nvPr/>
            </p:nvSpPr>
            <p:spPr bwMode="auto">
              <a:xfrm>
                <a:off x="4263"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0" name="Rectangle 40">
                <a:extLst>
                  <a:ext uri="{FF2B5EF4-FFF2-40B4-BE49-F238E27FC236}">
                    <a16:creationId xmlns:a16="http://schemas.microsoft.com/office/drawing/2014/main" id="{4358EB96-7060-4338-99C3-2A9F31C74631}"/>
                  </a:ext>
                </a:extLst>
              </p:cNvPr>
              <p:cNvSpPr>
                <a:spLocks noChangeArrowheads="1"/>
              </p:cNvSpPr>
              <p:nvPr/>
            </p:nvSpPr>
            <p:spPr bwMode="auto">
              <a:xfrm>
                <a:off x="3630" y="1468"/>
                <a:ext cx="45" cy="8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1" name="Rectangle 41">
                <a:extLst>
                  <a:ext uri="{FF2B5EF4-FFF2-40B4-BE49-F238E27FC236}">
                    <a16:creationId xmlns:a16="http://schemas.microsoft.com/office/drawing/2014/main" id="{7BE45295-4BA7-445C-B954-68712A82CB7B}"/>
                  </a:ext>
                </a:extLst>
              </p:cNvPr>
              <p:cNvSpPr>
                <a:spLocks noChangeArrowheads="1"/>
              </p:cNvSpPr>
              <p:nvPr/>
            </p:nvSpPr>
            <p:spPr bwMode="auto">
              <a:xfrm>
                <a:off x="3728"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2" name="Rectangle 42">
                <a:extLst>
                  <a:ext uri="{FF2B5EF4-FFF2-40B4-BE49-F238E27FC236}">
                    <a16:creationId xmlns:a16="http://schemas.microsoft.com/office/drawing/2014/main" id="{35949702-7941-4EF9-83EA-112707B27696}"/>
                  </a:ext>
                </a:extLst>
              </p:cNvPr>
              <p:cNvSpPr>
                <a:spLocks noChangeArrowheads="1"/>
              </p:cNvSpPr>
              <p:nvPr/>
            </p:nvSpPr>
            <p:spPr bwMode="auto">
              <a:xfrm>
                <a:off x="3830"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3" name="Rectangle 43">
                <a:extLst>
                  <a:ext uri="{FF2B5EF4-FFF2-40B4-BE49-F238E27FC236}">
                    <a16:creationId xmlns:a16="http://schemas.microsoft.com/office/drawing/2014/main" id="{401BA3A7-826C-49F7-9353-1DA6CD540D2B}"/>
                  </a:ext>
                </a:extLst>
              </p:cNvPr>
              <p:cNvSpPr>
                <a:spLocks noChangeArrowheads="1"/>
              </p:cNvSpPr>
              <p:nvPr/>
            </p:nvSpPr>
            <p:spPr bwMode="auto">
              <a:xfrm>
                <a:off x="3630" y="1595"/>
                <a:ext cx="45"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4" name="Rectangle 44">
                <a:extLst>
                  <a:ext uri="{FF2B5EF4-FFF2-40B4-BE49-F238E27FC236}">
                    <a16:creationId xmlns:a16="http://schemas.microsoft.com/office/drawing/2014/main" id="{0A295C39-11E7-42F4-AB85-F346BA93D601}"/>
                  </a:ext>
                </a:extLst>
              </p:cNvPr>
              <p:cNvSpPr>
                <a:spLocks noChangeArrowheads="1"/>
              </p:cNvSpPr>
              <p:nvPr/>
            </p:nvSpPr>
            <p:spPr bwMode="auto">
              <a:xfrm>
                <a:off x="3728" y="1595"/>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5" name="Rectangle 45">
                <a:extLst>
                  <a:ext uri="{FF2B5EF4-FFF2-40B4-BE49-F238E27FC236}">
                    <a16:creationId xmlns:a16="http://schemas.microsoft.com/office/drawing/2014/main" id="{E992A73B-AE33-4D2E-A17A-D7E6DA702FE2}"/>
                  </a:ext>
                </a:extLst>
              </p:cNvPr>
              <p:cNvSpPr>
                <a:spLocks noChangeArrowheads="1"/>
              </p:cNvSpPr>
              <p:nvPr/>
            </p:nvSpPr>
            <p:spPr bwMode="auto">
              <a:xfrm>
                <a:off x="3830" y="1595"/>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6" name="Rectangle 46">
                <a:extLst>
                  <a:ext uri="{FF2B5EF4-FFF2-40B4-BE49-F238E27FC236}">
                    <a16:creationId xmlns:a16="http://schemas.microsoft.com/office/drawing/2014/main" id="{39C10885-2B13-4DC7-919D-D34068E4B66A}"/>
                  </a:ext>
                </a:extLst>
              </p:cNvPr>
              <p:cNvSpPr>
                <a:spLocks noChangeArrowheads="1"/>
              </p:cNvSpPr>
              <p:nvPr/>
            </p:nvSpPr>
            <p:spPr bwMode="auto">
              <a:xfrm>
                <a:off x="3967" y="1595"/>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7" name="Rectangle 47">
                <a:extLst>
                  <a:ext uri="{FF2B5EF4-FFF2-40B4-BE49-F238E27FC236}">
                    <a16:creationId xmlns:a16="http://schemas.microsoft.com/office/drawing/2014/main" id="{1ED833B5-0E46-4207-A7B2-1C5A65D6B46A}"/>
                  </a:ext>
                </a:extLst>
              </p:cNvPr>
              <p:cNvSpPr>
                <a:spLocks noChangeArrowheads="1"/>
              </p:cNvSpPr>
              <p:nvPr/>
            </p:nvSpPr>
            <p:spPr bwMode="auto">
              <a:xfrm>
                <a:off x="4066" y="1595"/>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8" name="Rectangle 48">
                <a:extLst>
                  <a:ext uri="{FF2B5EF4-FFF2-40B4-BE49-F238E27FC236}">
                    <a16:creationId xmlns:a16="http://schemas.microsoft.com/office/drawing/2014/main" id="{955AA179-384A-4514-B0BC-36D871C05ED2}"/>
                  </a:ext>
                </a:extLst>
              </p:cNvPr>
              <p:cNvSpPr>
                <a:spLocks noChangeArrowheads="1"/>
              </p:cNvSpPr>
              <p:nvPr/>
            </p:nvSpPr>
            <p:spPr bwMode="auto">
              <a:xfrm>
                <a:off x="4164" y="1595"/>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9" name="Rectangle 49">
                <a:extLst>
                  <a:ext uri="{FF2B5EF4-FFF2-40B4-BE49-F238E27FC236}">
                    <a16:creationId xmlns:a16="http://schemas.microsoft.com/office/drawing/2014/main" id="{201A4C4A-9980-4212-B6B1-7EB0AA2307BC}"/>
                  </a:ext>
                </a:extLst>
              </p:cNvPr>
              <p:cNvSpPr>
                <a:spLocks noChangeArrowheads="1"/>
              </p:cNvSpPr>
              <p:nvPr/>
            </p:nvSpPr>
            <p:spPr bwMode="auto">
              <a:xfrm>
                <a:off x="4263" y="1595"/>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0" name="Rectangle 50">
                <a:extLst>
                  <a:ext uri="{FF2B5EF4-FFF2-40B4-BE49-F238E27FC236}">
                    <a16:creationId xmlns:a16="http://schemas.microsoft.com/office/drawing/2014/main" id="{420D7AC2-E044-4005-B8A1-452739A270FC}"/>
                  </a:ext>
                </a:extLst>
              </p:cNvPr>
              <p:cNvSpPr>
                <a:spLocks noChangeArrowheads="1"/>
              </p:cNvSpPr>
              <p:nvPr/>
            </p:nvSpPr>
            <p:spPr bwMode="auto">
              <a:xfrm>
                <a:off x="4164" y="521"/>
                <a:ext cx="145" cy="85"/>
              </a:xfrm>
              <a:prstGeom prst="rect">
                <a:avLst/>
              </a:prstGeom>
              <a:solidFill>
                <a:srgbClr val="646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1" name="Rectangle 51">
                <a:extLst>
                  <a:ext uri="{FF2B5EF4-FFF2-40B4-BE49-F238E27FC236}">
                    <a16:creationId xmlns:a16="http://schemas.microsoft.com/office/drawing/2014/main" id="{5EAE7F97-49D4-4F14-864F-F3694036998B}"/>
                  </a:ext>
                </a:extLst>
              </p:cNvPr>
              <p:cNvSpPr>
                <a:spLocks noChangeArrowheads="1"/>
              </p:cNvSpPr>
              <p:nvPr/>
            </p:nvSpPr>
            <p:spPr bwMode="auto">
              <a:xfrm>
                <a:off x="4013" y="466"/>
                <a:ext cx="27" cy="14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pic>
          <p:nvPicPr>
            <p:cNvPr id="86" name="Graphic 85">
              <a:extLst>
                <a:ext uri="{FF2B5EF4-FFF2-40B4-BE49-F238E27FC236}">
                  <a16:creationId xmlns:a16="http://schemas.microsoft.com/office/drawing/2014/main" id="{F991E010-EDF1-43C7-B8D3-7EEFB62437F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42546" y="3304532"/>
              <a:ext cx="661589" cy="661589"/>
            </a:xfrm>
            <a:prstGeom prst="rect">
              <a:avLst/>
            </a:prstGeom>
          </p:spPr>
        </p:pic>
        <p:cxnSp>
          <p:nvCxnSpPr>
            <p:cNvPr id="88" name="Connector: Elbow 87">
              <a:extLst>
                <a:ext uri="{FF2B5EF4-FFF2-40B4-BE49-F238E27FC236}">
                  <a16:creationId xmlns:a16="http://schemas.microsoft.com/office/drawing/2014/main" id="{84C77A63-EEE0-4C74-8BD5-0A9C4E4D0B74}"/>
                </a:ext>
              </a:extLst>
            </p:cNvPr>
            <p:cNvCxnSpPr>
              <a:stCxn id="73" idx="3"/>
              <a:endCxn id="86" idx="1"/>
            </p:cNvCxnSpPr>
            <p:nvPr/>
          </p:nvCxnSpPr>
          <p:spPr>
            <a:xfrm>
              <a:off x="6474997" y="3092153"/>
              <a:ext cx="2267549" cy="543174"/>
            </a:xfrm>
            <a:prstGeom prst="bentConnector3">
              <a:avLst>
                <a:gd name="adj1" fmla="val 41487"/>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8FA0C2B6-0F19-4991-BF3E-B64FE7FEC1BD}"/>
                </a:ext>
              </a:extLst>
            </p:cNvPr>
            <p:cNvSpPr txBox="1"/>
            <p:nvPr/>
          </p:nvSpPr>
          <p:spPr>
            <a:xfrm>
              <a:off x="7317990" y="1818431"/>
              <a:ext cx="1755350" cy="400110"/>
            </a:xfrm>
            <a:prstGeom prst="rect">
              <a:avLst/>
            </a:prstGeom>
            <a:noFill/>
          </p:spPr>
          <p:txBody>
            <a:bodyPr wrap="square">
              <a:spAutoFit/>
            </a:bodyPr>
            <a:lstStyle/>
            <a:p>
              <a:r>
                <a:rPr lang="en-US" sz="2000" dirty="0">
                  <a:solidFill>
                    <a:schemeClr val="tx1"/>
                  </a:solidFill>
                </a:rPr>
                <a:t>Point-to-Site </a:t>
              </a:r>
              <a:endParaRPr lang="en-US" sz="2000" dirty="0"/>
            </a:p>
          </p:txBody>
        </p:sp>
        <p:grpSp>
          <p:nvGrpSpPr>
            <p:cNvPr id="103" name="Group 102">
              <a:extLst>
                <a:ext uri="{FF2B5EF4-FFF2-40B4-BE49-F238E27FC236}">
                  <a16:creationId xmlns:a16="http://schemas.microsoft.com/office/drawing/2014/main" id="{18BD03B4-9F0B-488B-9080-EAB8A9C5A5DC}"/>
                </a:ext>
              </a:extLst>
            </p:cNvPr>
            <p:cNvGrpSpPr/>
            <p:nvPr/>
          </p:nvGrpSpPr>
          <p:grpSpPr>
            <a:xfrm>
              <a:off x="9220043" y="1889441"/>
              <a:ext cx="1256837" cy="650574"/>
              <a:chOff x="8888628" y="3497262"/>
              <a:chExt cx="1256837" cy="650574"/>
            </a:xfrm>
          </p:grpSpPr>
          <p:pic>
            <p:nvPicPr>
              <p:cNvPr id="94" name="Picture 93">
                <a:extLst>
                  <a:ext uri="{FF2B5EF4-FFF2-40B4-BE49-F238E27FC236}">
                    <a16:creationId xmlns:a16="http://schemas.microsoft.com/office/drawing/2014/main" id="{8B237E94-E3C2-49C5-8389-646A95814313}"/>
                  </a:ext>
                </a:extLst>
              </p:cNvPr>
              <p:cNvPicPr>
                <a:picLocks noChangeAspect="1"/>
              </p:cNvPicPr>
              <p:nvPr/>
            </p:nvPicPr>
            <p:blipFill>
              <a:blip r:embed="rId9"/>
              <a:stretch>
                <a:fillRect/>
              </a:stretch>
            </p:blipFill>
            <p:spPr>
              <a:xfrm>
                <a:off x="9320708" y="3497262"/>
                <a:ext cx="824757" cy="562924"/>
              </a:xfrm>
              <a:prstGeom prst="rect">
                <a:avLst/>
              </a:prstGeom>
            </p:spPr>
          </p:pic>
          <p:pic>
            <p:nvPicPr>
              <p:cNvPr id="96" name="Picture 95">
                <a:extLst>
                  <a:ext uri="{FF2B5EF4-FFF2-40B4-BE49-F238E27FC236}">
                    <a16:creationId xmlns:a16="http://schemas.microsoft.com/office/drawing/2014/main" id="{A93833D7-09DC-46AA-AEFF-6A88163A39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8628" y="3533905"/>
                <a:ext cx="524240" cy="613931"/>
              </a:xfrm>
              <a:prstGeom prst="rect">
                <a:avLst/>
              </a:prstGeom>
            </p:spPr>
          </p:pic>
        </p:grpSp>
        <p:cxnSp>
          <p:nvCxnSpPr>
            <p:cNvPr id="98" name="Connector: Elbow 97">
              <a:extLst>
                <a:ext uri="{FF2B5EF4-FFF2-40B4-BE49-F238E27FC236}">
                  <a16:creationId xmlns:a16="http://schemas.microsoft.com/office/drawing/2014/main" id="{EF69B587-A50D-47DD-86C8-B0853358ACFD}"/>
                </a:ext>
              </a:extLst>
            </p:cNvPr>
            <p:cNvCxnSpPr>
              <a:cxnSpLocks/>
              <a:stCxn id="73" idx="3"/>
              <a:endCxn id="96" idx="1"/>
            </p:cNvCxnSpPr>
            <p:nvPr/>
          </p:nvCxnSpPr>
          <p:spPr>
            <a:xfrm flipV="1">
              <a:off x="6474997" y="2233050"/>
              <a:ext cx="2745046" cy="859103"/>
            </a:xfrm>
            <a:prstGeom prst="bentConnector3">
              <a:avLst>
                <a:gd name="adj1" fmla="val 34455"/>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82C4BF66-1BF9-408D-A6BB-5CAEC7D0F8AA}"/>
                </a:ext>
              </a:extLst>
            </p:cNvPr>
            <p:cNvSpPr txBox="1"/>
            <p:nvPr/>
          </p:nvSpPr>
          <p:spPr>
            <a:xfrm>
              <a:off x="7301225" y="3647074"/>
              <a:ext cx="1665511" cy="400110"/>
            </a:xfrm>
            <a:prstGeom prst="rect">
              <a:avLst/>
            </a:prstGeom>
            <a:noFill/>
          </p:spPr>
          <p:txBody>
            <a:bodyPr wrap="square">
              <a:spAutoFit/>
            </a:bodyPr>
            <a:lstStyle/>
            <a:p>
              <a:r>
                <a:rPr lang="en-US" sz="2000" dirty="0">
                  <a:solidFill>
                    <a:schemeClr val="tx1"/>
                  </a:solidFill>
                </a:rPr>
                <a:t>Site-to-Site </a:t>
              </a:r>
              <a:endParaRPr lang="en-US" sz="2000" dirty="0"/>
            </a:p>
          </p:txBody>
        </p:sp>
      </p:grpSp>
      <p:sp>
        <p:nvSpPr>
          <p:cNvPr id="11" name="Freeform: Shape 10">
            <a:extLst>
              <a:ext uri="{FF2B5EF4-FFF2-40B4-BE49-F238E27FC236}">
                <a16:creationId xmlns:a16="http://schemas.microsoft.com/office/drawing/2014/main" id="{79986F28-AA07-40CE-87D6-BC88661A2361}"/>
              </a:ext>
            </a:extLst>
          </p:cNvPr>
          <p:cNvSpPr/>
          <p:nvPr/>
        </p:nvSpPr>
        <p:spPr>
          <a:xfrm>
            <a:off x="449499" y="4795762"/>
            <a:ext cx="3757047" cy="1362637"/>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algn="ctr">
              <a:spcBef>
                <a:spcPts val="1200"/>
              </a:spcBef>
            </a:pPr>
            <a:r>
              <a:rPr lang="en-US" sz="2000" dirty="0">
                <a:solidFill>
                  <a:schemeClr val="tx1"/>
                </a:solidFill>
              </a:rPr>
              <a:t>VNet-to-VNet connections connect Azure virtual networks – VNet peering or custom</a:t>
            </a:r>
          </a:p>
        </p:txBody>
      </p:sp>
      <p:sp>
        <p:nvSpPr>
          <p:cNvPr id="12" name="Freeform: Shape 11">
            <a:extLst>
              <a:ext uri="{FF2B5EF4-FFF2-40B4-BE49-F238E27FC236}">
                <a16:creationId xmlns:a16="http://schemas.microsoft.com/office/drawing/2014/main" id="{53055D80-C25A-40B6-B426-946680177531}"/>
              </a:ext>
            </a:extLst>
          </p:cNvPr>
          <p:cNvSpPr/>
          <p:nvPr/>
        </p:nvSpPr>
        <p:spPr>
          <a:xfrm>
            <a:off x="4339714" y="4795761"/>
            <a:ext cx="3757047" cy="1362637"/>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algn="ctr">
              <a:spcBef>
                <a:spcPts val="1200"/>
              </a:spcBef>
            </a:pPr>
            <a:r>
              <a:rPr lang="en-US" sz="2000" dirty="0">
                <a:solidFill>
                  <a:schemeClr val="tx1"/>
                </a:solidFill>
              </a:rPr>
              <a:t>Point-to-Site (User VPN) connections connect individual devices to Azure virtual networks</a:t>
            </a:r>
          </a:p>
        </p:txBody>
      </p:sp>
      <p:sp>
        <p:nvSpPr>
          <p:cNvPr id="8" name="Freeform: Shape 7">
            <a:extLst>
              <a:ext uri="{FF2B5EF4-FFF2-40B4-BE49-F238E27FC236}">
                <a16:creationId xmlns:a16="http://schemas.microsoft.com/office/drawing/2014/main" id="{D8C96F80-31A9-4368-B1B3-CD285D344AC1}"/>
              </a:ext>
            </a:extLst>
          </p:cNvPr>
          <p:cNvSpPr/>
          <p:nvPr/>
        </p:nvSpPr>
        <p:spPr>
          <a:xfrm>
            <a:off x="8267733" y="4773079"/>
            <a:ext cx="3757047" cy="1362637"/>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algn="ctr">
              <a:spcBef>
                <a:spcPts val="1200"/>
              </a:spcBef>
            </a:pPr>
            <a:r>
              <a:rPr lang="en-US" sz="2000" dirty="0">
                <a:solidFill>
                  <a:schemeClr val="tx1"/>
                </a:solidFill>
              </a:rPr>
              <a:t>Site-to-Site connections connect on-premises datacenters to Azure </a:t>
            </a:r>
            <a:br>
              <a:rPr lang="en-US" sz="2000" dirty="0">
                <a:solidFill>
                  <a:schemeClr val="tx1"/>
                </a:solidFill>
              </a:rPr>
            </a:br>
            <a:r>
              <a:rPr lang="en-US" sz="2000" dirty="0">
                <a:solidFill>
                  <a:schemeClr val="tx1"/>
                </a:solidFill>
              </a:rPr>
              <a:t>virtual networks</a:t>
            </a:r>
          </a:p>
        </p:txBody>
      </p:sp>
      <p:sp>
        <p:nvSpPr>
          <p:cNvPr id="5" name="Rectangle 4">
            <a:extLst>
              <a:ext uri="{FF2B5EF4-FFF2-40B4-BE49-F238E27FC236}">
                <a16:creationId xmlns:a16="http://schemas.microsoft.com/office/drawing/2014/main" id="{76B7D018-6300-4013-9D3C-C3068AF25DC5}"/>
              </a:ext>
              <a:ext uri="{C183D7F6-B498-43B3-948B-1728B52AA6E4}">
                <adec:decorative xmlns:adec="http://schemas.microsoft.com/office/drawing/2017/decorative" val="1"/>
              </a:ext>
            </a:extLst>
          </p:cNvPr>
          <p:cNvSpPr/>
          <p:nvPr/>
        </p:nvSpPr>
        <p:spPr bwMode="auto">
          <a:xfrm>
            <a:off x="427038" y="1192212"/>
            <a:ext cx="11582400" cy="3397251"/>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400" dirty="0">
              <a:gradFill>
                <a:gsLst>
                  <a:gs pos="0">
                    <a:srgbClr val="FFFFFF"/>
                  </a:gs>
                  <a:gs pos="100000">
                    <a:srgbClr val="FFFFFF"/>
                  </a:gs>
                </a:gsLst>
                <a:lin ang="5400000" scaled="0"/>
              </a:gradFill>
              <a:cs typeface="Segoe UI" pitchFamily="34" charset="0"/>
            </a:endParaRPr>
          </a:p>
        </p:txBody>
      </p:sp>
    </p:spTree>
    <p:extLst>
      <p:ext uri="{BB962C8B-B14F-4D97-AF65-F5344CB8AC3E}">
        <p14:creationId xmlns:p14="http://schemas.microsoft.com/office/powerpoint/2010/main" val="1705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84F5-327D-4ABC-9C50-55514C1AC641}"/>
              </a:ext>
            </a:extLst>
          </p:cNvPr>
          <p:cNvSpPr>
            <a:spLocks noGrp="1"/>
          </p:cNvSpPr>
          <p:nvPr>
            <p:ph type="title"/>
          </p:nvPr>
        </p:nvSpPr>
        <p:spPr>
          <a:xfrm>
            <a:off x="465955" y="629091"/>
            <a:ext cx="11531551" cy="418538"/>
          </a:xfrm>
        </p:spPr>
        <p:txBody>
          <a:bodyPr/>
          <a:lstStyle/>
          <a:p>
            <a:r>
              <a:rPr lang="en-US" sz="2856"/>
              <a:t>Point-to-site protocols</a:t>
            </a:r>
            <a:endParaRPr lang="en-US"/>
          </a:p>
        </p:txBody>
      </p:sp>
      <p:sp>
        <p:nvSpPr>
          <p:cNvPr id="5" name="Rectangle 4">
            <a:extLst>
              <a:ext uri="{FF2B5EF4-FFF2-40B4-BE49-F238E27FC236}">
                <a16:creationId xmlns:a16="http://schemas.microsoft.com/office/drawing/2014/main" id="{DCE4520A-D8B5-4E31-8DDE-6598F3B0D078}"/>
              </a:ext>
            </a:extLst>
          </p:cNvPr>
          <p:cNvSpPr/>
          <p:nvPr/>
        </p:nvSpPr>
        <p:spPr>
          <a:xfrm>
            <a:off x="427859" y="1814276"/>
            <a:ext cx="3145109" cy="1308222"/>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spcBef>
                <a:spcPts val="1199"/>
              </a:spcBef>
            </a:pPr>
            <a:r>
              <a:rPr lang="en-US" sz="2000">
                <a:solidFill>
                  <a:prstClr val="black"/>
                </a:solidFill>
                <a:latin typeface="Calibri" panose="020F0502020204030204"/>
              </a:rPr>
              <a:t>OpenVPN® Protocol</a:t>
            </a:r>
          </a:p>
        </p:txBody>
      </p:sp>
      <p:sp>
        <p:nvSpPr>
          <p:cNvPr id="7" name="Rectangle 6">
            <a:extLst>
              <a:ext uri="{FF2B5EF4-FFF2-40B4-BE49-F238E27FC236}">
                <a16:creationId xmlns:a16="http://schemas.microsoft.com/office/drawing/2014/main" id="{D7BD693F-CECA-4944-9855-8CFB6A694833}"/>
              </a:ext>
            </a:extLst>
          </p:cNvPr>
          <p:cNvSpPr/>
          <p:nvPr/>
        </p:nvSpPr>
        <p:spPr>
          <a:xfrm>
            <a:off x="427859" y="3276933"/>
            <a:ext cx="3104684" cy="110639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spcBef>
                <a:spcPts val="1199"/>
              </a:spcBef>
            </a:pPr>
            <a:r>
              <a:rPr lang="sv-SE" sz="2000">
                <a:solidFill>
                  <a:prstClr val="black"/>
                </a:solidFill>
                <a:latin typeface="Calibri" panose="020F0502020204030204"/>
              </a:rPr>
              <a:t>Secure Socket Tunneling Protocol (SSTP)</a:t>
            </a:r>
            <a:endParaRPr lang="en-US" sz="2000">
              <a:solidFill>
                <a:prstClr val="black"/>
              </a:solidFill>
              <a:latin typeface="Calibri" panose="020F0502020204030204"/>
            </a:endParaRPr>
          </a:p>
        </p:txBody>
      </p:sp>
      <p:sp>
        <p:nvSpPr>
          <p:cNvPr id="9" name="Rectangle 8">
            <a:extLst>
              <a:ext uri="{FF2B5EF4-FFF2-40B4-BE49-F238E27FC236}">
                <a16:creationId xmlns:a16="http://schemas.microsoft.com/office/drawing/2014/main" id="{36B24633-9F50-41DA-8738-93ABFC0ED09C}"/>
              </a:ext>
            </a:extLst>
          </p:cNvPr>
          <p:cNvSpPr/>
          <p:nvPr/>
        </p:nvSpPr>
        <p:spPr>
          <a:xfrm>
            <a:off x="427859" y="4537765"/>
            <a:ext cx="3145109" cy="110639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spcBef>
                <a:spcPts val="1199"/>
              </a:spcBef>
            </a:pPr>
            <a:r>
              <a:rPr lang="en-US" sz="2000">
                <a:solidFill>
                  <a:prstClr val="black"/>
                </a:solidFill>
                <a:latin typeface="Calibri" panose="020F0502020204030204"/>
              </a:rPr>
              <a:t>IKEv2 VPN</a:t>
            </a:r>
          </a:p>
        </p:txBody>
      </p:sp>
      <p:sp>
        <p:nvSpPr>
          <p:cNvPr id="14" name="Rectangle 13">
            <a:extLst>
              <a:ext uri="{FF2B5EF4-FFF2-40B4-BE49-F238E27FC236}">
                <a16:creationId xmlns:a16="http://schemas.microsoft.com/office/drawing/2014/main" id="{77BEB3B9-A418-47E7-BAAC-D5E912221369}"/>
              </a:ext>
              <a:ext uri="{C183D7F6-B498-43B3-948B-1728B52AA6E4}">
                <adec:decorative xmlns:adec="http://schemas.microsoft.com/office/drawing/2017/decorative" val="1"/>
              </a:ext>
            </a:extLst>
          </p:cNvPr>
          <p:cNvSpPr/>
          <p:nvPr/>
        </p:nvSpPr>
        <p:spPr bwMode="auto">
          <a:xfrm>
            <a:off x="3838316" y="1814276"/>
            <a:ext cx="8318234" cy="3829886"/>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pic>
        <p:nvPicPr>
          <p:cNvPr id="4" name="Picture 3" descr="Connect from a computer to an Azure VNet - point-to-site connection diagram">
            <a:extLst>
              <a:ext uri="{FF2B5EF4-FFF2-40B4-BE49-F238E27FC236}">
                <a16:creationId xmlns:a16="http://schemas.microsoft.com/office/drawing/2014/main" id="{2EDA285B-2D5C-4880-97CD-0D56BE3B80E1}"/>
              </a:ext>
            </a:extLst>
          </p:cNvPr>
          <p:cNvPicPr>
            <a:picLocks noChangeAspect="1"/>
          </p:cNvPicPr>
          <p:nvPr/>
        </p:nvPicPr>
        <p:blipFill>
          <a:blip r:embed="rId3"/>
          <a:stretch>
            <a:fillRect/>
          </a:stretch>
        </p:blipFill>
        <p:spPr>
          <a:xfrm>
            <a:off x="4106389" y="2098153"/>
            <a:ext cx="7764630" cy="3188760"/>
          </a:xfrm>
          <a:prstGeom prst="rect">
            <a:avLst/>
          </a:prstGeom>
        </p:spPr>
      </p:pic>
    </p:spTree>
    <p:extLst>
      <p:ext uri="{BB962C8B-B14F-4D97-AF65-F5344CB8AC3E}">
        <p14:creationId xmlns:p14="http://schemas.microsoft.com/office/powerpoint/2010/main" val="25739684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147D-90AC-46D9-BCF0-212C967CA4ED}"/>
              </a:ext>
            </a:extLst>
          </p:cNvPr>
          <p:cNvSpPr>
            <a:spLocks noGrp="1"/>
          </p:cNvSpPr>
          <p:nvPr>
            <p:ph type="title"/>
          </p:nvPr>
        </p:nvSpPr>
        <p:spPr/>
        <p:txBody>
          <a:bodyPr/>
          <a:lstStyle/>
          <a:p>
            <a:r>
              <a:rPr lang="en-US"/>
              <a:t>Point-to-site authentication methods</a:t>
            </a:r>
          </a:p>
        </p:txBody>
      </p:sp>
      <p:sp>
        <p:nvSpPr>
          <p:cNvPr id="8" name="Freeform: Shape 7">
            <a:extLst>
              <a:ext uri="{FF2B5EF4-FFF2-40B4-BE49-F238E27FC236}">
                <a16:creationId xmlns:a16="http://schemas.microsoft.com/office/drawing/2014/main" id="{B986FA23-526D-45E2-8318-F7CFE22A2610}"/>
              </a:ext>
            </a:extLst>
          </p:cNvPr>
          <p:cNvSpPr/>
          <p:nvPr/>
        </p:nvSpPr>
        <p:spPr>
          <a:xfrm>
            <a:off x="427859" y="4737558"/>
            <a:ext cx="3756514" cy="1623782"/>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spcBef>
                <a:spcPts val="1199"/>
              </a:spcBef>
            </a:pPr>
            <a:r>
              <a:rPr lang="en-US" sz="2200" dirty="0">
                <a:solidFill>
                  <a:prstClr val="black"/>
                </a:solidFill>
                <a:latin typeface="Calibri" panose="020F0502020204030204"/>
              </a:rPr>
              <a:t>Azure certificate authentication</a:t>
            </a:r>
          </a:p>
        </p:txBody>
      </p:sp>
      <p:sp>
        <p:nvSpPr>
          <p:cNvPr id="10" name="Freeform: Shape 9">
            <a:extLst>
              <a:ext uri="{FF2B5EF4-FFF2-40B4-BE49-F238E27FC236}">
                <a16:creationId xmlns:a16="http://schemas.microsoft.com/office/drawing/2014/main" id="{7B7C7AE4-C9D0-4407-BF2F-EE0DFF420AFA}"/>
              </a:ext>
            </a:extLst>
          </p:cNvPr>
          <p:cNvSpPr/>
          <p:nvPr/>
        </p:nvSpPr>
        <p:spPr>
          <a:xfrm>
            <a:off x="4339981" y="4737558"/>
            <a:ext cx="3756514" cy="1623782"/>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spcBef>
                <a:spcPts val="1199"/>
              </a:spcBef>
            </a:pPr>
            <a:r>
              <a:rPr lang="en-US" sz="2200" dirty="0">
                <a:solidFill>
                  <a:prstClr val="black"/>
                </a:solidFill>
                <a:latin typeface="Calibri" panose="020F0502020204030204"/>
              </a:rPr>
              <a:t>Native Azure Active Directory authentication</a:t>
            </a:r>
          </a:p>
        </p:txBody>
      </p:sp>
      <p:sp>
        <p:nvSpPr>
          <p:cNvPr id="12" name="Freeform: Shape 11">
            <a:extLst>
              <a:ext uri="{FF2B5EF4-FFF2-40B4-BE49-F238E27FC236}">
                <a16:creationId xmlns:a16="http://schemas.microsoft.com/office/drawing/2014/main" id="{C154811D-0936-43C5-B2F5-C82184F35956}"/>
              </a:ext>
            </a:extLst>
          </p:cNvPr>
          <p:cNvSpPr/>
          <p:nvPr/>
        </p:nvSpPr>
        <p:spPr>
          <a:xfrm>
            <a:off x="8252103" y="4737558"/>
            <a:ext cx="3756514" cy="1623782"/>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spcBef>
                <a:spcPts val="1199"/>
              </a:spcBef>
            </a:pPr>
            <a:r>
              <a:rPr lang="en-US" sz="2200" dirty="0">
                <a:solidFill>
                  <a:prstClr val="black"/>
                </a:solidFill>
                <a:latin typeface="Calibri" panose="020F0502020204030204"/>
              </a:rPr>
              <a:t>Active Directory (AD) Domain Server</a:t>
            </a:r>
          </a:p>
        </p:txBody>
      </p:sp>
      <p:pic>
        <p:nvPicPr>
          <p:cNvPr id="13" name="Picture 12" descr="RADIUS authentication of client.">
            <a:extLst>
              <a:ext uri="{FF2B5EF4-FFF2-40B4-BE49-F238E27FC236}">
                <a16:creationId xmlns:a16="http://schemas.microsoft.com/office/drawing/2014/main" id="{47A84690-A66D-4EC0-B28F-3A0EF0BFB0F4}"/>
              </a:ext>
            </a:extLst>
          </p:cNvPr>
          <p:cNvPicPr/>
          <p:nvPr/>
        </p:nvPicPr>
        <p:blipFill>
          <a:blip r:embed="rId3"/>
          <a:stretch>
            <a:fillRect/>
          </a:stretch>
        </p:blipFill>
        <p:spPr bwMode="auto">
          <a:xfrm>
            <a:off x="2926696" y="1616905"/>
            <a:ext cx="7447958" cy="2625526"/>
          </a:xfrm>
          <a:prstGeom prst="rect">
            <a:avLst/>
          </a:prstGeom>
          <a:noFill/>
          <a:ln>
            <a:noFill/>
          </a:ln>
        </p:spPr>
      </p:pic>
      <p:sp>
        <p:nvSpPr>
          <p:cNvPr id="15" name="Rectangle 14">
            <a:extLst>
              <a:ext uri="{FF2B5EF4-FFF2-40B4-BE49-F238E27FC236}">
                <a16:creationId xmlns:a16="http://schemas.microsoft.com/office/drawing/2014/main" id="{84603BB5-A7EA-42ED-8B4F-BBCA646906C7}"/>
              </a:ext>
              <a:ext uri="{C183D7F6-B498-43B3-948B-1728B52AA6E4}">
                <adec:decorative xmlns:adec="http://schemas.microsoft.com/office/drawing/2017/decorative" val="1"/>
              </a:ext>
            </a:extLst>
          </p:cNvPr>
          <p:cNvSpPr/>
          <p:nvPr/>
        </p:nvSpPr>
        <p:spPr bwMode="auto">
          <a:xfrm>
            <a:off x="885733" y="1192540"/>
            <a:ext cx="11270816" cy="330439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5" name="Rectangle 4">
            <a:extLst>
              <a:ext uri="{FF2B5EF4-FFF2-40B4-BE49-F238E27FC236}">
                <a16:creationId xmlns:a16="http://schemas.microsoft.com/office/drawing/2014/main" id="{E79D9B1A-64EE-475E-8D6F-BE28741C6F69}"/>
              </a:ext>
              <a:ext uri="{C183D7F6-B498-43B3-948B-1728B52AA6E4}">
                <adec:decorative xmlns:adec="http://schemas.microsoft.com/office/drawing/2017/decorative" val="1"/>
              </a:ext>
            </a:extLst>
          </p:cNvPr>
          <p:cNvSpPr/>
          <p:nvPr/>
        </p:nvSpPr>
        <p:spPr bwMode="auto">
          <a:xfrm>
            <a:off x="5959181" y="1468306"/>
            <a:ext cx="3868577" cy="1104988"/>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417042015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84F5-327D-4ABC-9C50-55514C1AC641}"/>
              </a:ext>
            </a:extLst>
          </p:cNvPr>
          <p:cNvSpPr>
            <a:spLocks noGrp="1"/>
          </p:cNvSpPr>
          <p:nvPr>
            <p:ph type="title"/>
          </p:nvPr>
        </p:nvSpPr>
        <p:spPr>
          <a:xfrm>
            <a:off x="465955" y="633176"/>
            <a:ext cx="11531551" cy="410369"/>
          </a:xfrm>
        </p:spPr>
        <p:txBody>
          <a:bodyPr/>
          <a:lstStyle/>
          <a:p>
            <a:r>
              <a:rPr lang="en-US"/>
              <a:t>Site-to-site VPN connections</a:t>
            </a:r>
          </a:p>
        </p:txBody>
      </p:sp>
      <p:pic>
        <p:nvPicPr>
          <p:cNvPr id="3" name="Picture 2" descr="Site-to-site VPN Gateway architecture.">
            <a:extLst>
              <a:ext uri="{FF2B5EF4-FFF2-40B4-BE49-F238E27FC236}">
                <a16:creationId xmlns:a16="http://schemas.microsoft.com/office/drawing/2014/main" id="{E6BAA9BC-5E6B-4A8C-B2F6-4A3006357D32}"/>
              </a:ext>
            </a:extLst>
          </p:cNvPr>
          <p:cNvPicPr/>
          <p:nvPr/>
        </p:nvPicPr>
        <p:blipFill>
          <a:blip r:embed="rId3"/>
          <a:stretch>
            <a:fillRect/>
          </a:stretch>
        </p:blipFill>
        <p:spPr bwMode="auto">
          <a:xfrm>
            <a:off x="1638636" y="1575784"/>
            <a:ext cx="8876891" cy="4438070"/>
          </a:xfrm>
          <a:prstGeom prst="rect">
            <a:avLst/>
          </a:prstGeom>
          <a:noFill/>
          <a:ln>
            <a:noFill/>
          </a:ln>
        </p:spPr>
      </p:pic>
    </p:spTree>
    <p:extLst>
      <p:ext uri="{BB962C8B-B14F-4D97-AF65-F5344CB8AC3E}">
        <p14:creationId xmlns:p14="http://schemas.microsoft.com/office/powerpoint/2010/main" val="284192942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1DCB-EACE-415F-83EC-0934277E2AB6}"/>
              </a:ext>
            </a:extLst>
          </p:cNvPr>
          <p:cNvSpPr>
            <a:spLocks noGrp="1"/>
          </p:cNvSpPr>
          <p:nvPr>
            <p:ph type="title"/>
          </p:nvPr>
        </p:nvSpPr>
        <p:spPr/>
        <p:txBody>
          <a:bodyPr/>
          <a:lstStyle/>
          <a:p>
            <a:r>
              <a:rPr lang="en-US" dirty="0"/>
              <a:t>Demonstration – VPN gateways</a:t>
            </a:r>
          </a:p>
        </p:txBody>
      </p:sp>
      <p:pic>
        <p:nvPicPr>
          <p:cNvPr id="44" name="Picture 43" descr="Icon of a magnifying glass with a arrow pointing forward">
            <a:extLst>
              <a:ext uri="{FF2B5EF4-FFF2-40B4-BE49-F238E27FC236}">
                <a16:creationId xmlns:a16="http://schemas.microsoft.com/office/drawing/2014/main" id="{B60A4740-EC33-4077-B6FE-522E2D630568}"/>
              </a:ext>
            </a:extLst>
          </p:cNvPr>
          <p:cNvPicPr>
            <a:picLocks noChangeAspect="1"/>
          </p:cNvPicPr>
          <p:nvPr/>
        </p:nvPicPr>
        <p:blipFill>
          <a:blip r:embed="rId3"/>
          <a:stretch>
            <a:fillRect/>
          </a:stretch>
        </p:blipFill>
        <p:spPr>
          <a:xfrm>
            <a:off x="465138" y="1389062"/>
            <a:ext cx="1046988" cy="1046988"/>
          </a:xfrm>
          <a:prstGeom prst="rect">
            <a:avLst/>
          </a:prstGeom>
        </p:spPr>
      </p:pic>
      <p:sp>
        <p:nvSpPr>
          <p:cNvPr id="63" name="Rectangle 62">
            <a:extLst>
              <a:ext uri="{FF2B5EF4-FFF2-40B4-BE49-F238E27FC236}">
                <a16:creationId xmlns:a16="http://schemas.microsoft.com/office/drawing/2014/main" id="{01B09ADC-96C0-4985-8BEA-AD1A52FA74CB}"/>
              </a:ext>
            </a:extLst>
          </p:cNvPr>
          <p:cNvSpPr/>
          <p:nvPr/>
        </p:nvSpPr>
        <p:spPr bwMode="auto">
          <a:xfrm>
            <a:off x="1701799" y="1727128"/>
            <a:ext cx="10198101"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pPr>
            <a:r>
              <a:rPr lang="en-US" sz="2400" dirty="0">
                <a:solidFill>
                  <a:schemeClr val="tx1"/>
                </a:solidFill>
              </a:rPr>
              <a:t>Explore the Gateway subnet blade</a:t>
            </a:r>
          </a:p>
        </p:txBody>
      </p:sp>
      <p:cxnSp>
        <p:nvCxnSpPr>
          <p:cNvPr id="73" name="Straight Connector 72">
            <a:extLst>
              <a:ext uri="{FF2B5EF4-FFF2-40B4-BE49-F238E27FC236}">
                <a16:creationId xmlns:a16="http://schemas.microsoft.com/office/drawing/2014/main" id="{BAB1E212-BC14-4D37-B1FA-8B09B9FBCF33}"/>
              </a:ext>
              <a:ext uri="{C183D7F6-B498-43B3-948B-1728B52AA6E4}">
                <adec:decorative xmlns:adec="http://schemas.microsoft.com/office/drawing/2017/decorative" val="1"/>
              </a:ext>
            </a:extLst>
          </p:cNvPr>
          <p:cNvCxnSpPr>
            <a:cxnSpLocks/>
          </p:cNvCxnSpPr>
          <p:nvPr/>
        </p:nvCxnSpPr>
        <p:spPr>
          <a:xfrm>
            <a:off x="1701799" y="2545365"/>
            <a:ext cx="1025398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87" name="Picture 86" descr="Icon of a magnifying glass with circles in hierarchical order">
            <a:extLst>
              <a:ext uri="{FF2B5EF4-FFF2-40B4-BE49-F238E27FC236}">
                <a16:creationId xmlns:a16="http://schemas.microsoft.com/office/drawing/2014/main" id="{6BEA67CE-81C1-49F0-B5FF-CA229CC92615}"/>
              </a:ext>
            </a:extLst>
          </p:cNvPr>
          <p:cNvPicPr>
            <a:picLocks noChangeAspect="1"/>
          </p:cNvPicPr>
          <p:nvPr/>
        </p:nvPicPr>
        <p:blipFill>
          <a:blip r:embed="rId4"/>
          <a:stretch>
            <a:fillRect/>
          </a:stretch>
        </p:blipFill>
        <p:spPr>
          <a:xfrm>
            <a:off x="465138" y="2656204"/>
            <a:ext cx="1046988" cy="1046988"/>
          </a:xfrm>
          <a:prstGeom prst="rect">
            <a:avLst/>
          </a:prstGeom>
        </p:spPr>
      </p:pic>
      <p:sp>
        <p:nvSpPr>
          <p:cNvPr id="90" name="Rectangle 89">
            <a:extLst>
              <a:ext uri="{FF2B5EF4-FFF2-40B4-BE49-F238E27FC236}">
                <a16:creationId xmlns:a16="http://schemas.microsoft.com/office/drawing/2014/main" id="{136A63B6-FE69-4A6F-BADB-3790DC088189}"/>
              </a:ext>
            </a:extLst>
          </p:cNvPr>
          <p:cNvSpPr/>
          <p:nvPr/>
        </p:nvSpPr>
        <p:spPr bwMode="auto">
          <a:xfrm>
            <a:off x="1701799" y="2994270"/>
            <a:ext cx="10198101"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pPr>
            <a:r>
              <a:rPr lang="en-US" sz="2400" dirty="0">
                <a:solidFill>
                  <a:schemeClr val="tx1"/>
                </a:solidFill>
              </a:rPr>
              <a:t>Explore the Connected Devices blade</a:t>
            </a:r>
          </a:p>
        </p:txBody>
      </p:sp>
      <p:cxnSp>
        <p:nvCxnSpPr>
          <p:cNvPr id="97" name="Straight Connector 96">
            <a:extLst>
              <a:ext uri="{FF2B5EF4-FFF2-40B4-BE49-F238E27FC236}">
                <a16:creationId xmlns:a16="http://schemas.microsoft.com/office/drawing/2014/main" id="{613BA471-060D-486A-A664-FA2E66A02805}"/>
              </a:ext>
              <a:ext uri="{C183D7F6-B498-43B3-948B-1728B52AA6E4}">
                <adec:decorative xmlns:adec="http://schemas.microsoft.com/office/drawing/2017/decorative" val="1"/>
              </a:ext>
            </a:extLst>
          </p:cNvPr>
          <p:cNvCxnSpPr>
            <a:cxnSpLocks/>
          </p:cNvCxnSpPr>
          <p:nvPr/>
        </p:nvCxnSpPr>
        <p:spPr>
          <a:xfrm>
            <a:off x="1701799" y="3812507"/>
            <a:ext cx="1025398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06" name="Picture 105" descr="Icon of a magnifying glass and two people">
            <a:extLst>
              <a:ext uri="{FF2B5EF4-FFF2-40B4-BE49-F238E27FC236}">
                <a16:creationId xmlns:a16="http://schemas.microsoft.com/office/drawing/2014/main" id="{D197C753-B422-40F3-A932-97876D5FBC5A}"/>
              </a:ext>
            </a:extLst>
          </p:cNvPr>
          <p:cNvPicPr>
            <a:picLocks noChangeAspect="1"/>
          </p:cNvPicPr>
          <p:nvPr/>
        </p:nvPicPr>
        <p:blipFill>
          <a:blip r:embed="rId5"/>
          <a:stretch>
            <a:fillRect/>
          </a:stretch>
        </p:blipFill>
        <p:spPr>
          <a:xfrm>
            <a:off x="465138" y="3921822"/>
            <a:ext cx="1046988" cy="1046988"/>
          </a:xfrm>
          <a:prstGeom prst="rect">
            <a:avLst/>
          </a:prstGeom>
        </p:spPr>
      </p:pic>
      <p:sp>
        <p:nvSpPr>
          <p:cNvPr id="108" name="Rectangle 107">
            <a:extLst>
              <a:ext uri="{FF2B5EF4-FFF2-40B4-BE49-F238E27FC236}">
                <a16:creationId xmlns:a16="http://schemas.microsoft.com/office/drawing/2014/main" id="{14C2BBB5-8755-4E8C-990D-EA90FEF4D4AC}"/>
              </a:ext>
            </a:extLst>
          </p:cNvPr>
          <p:cNvSpPr/>
          <p:nvPr/>
        </p:nvSpPr>
        <p:spPr bwMode="auto">
          <a:xfrm>
            <a:off x="1701799" y="4261412"/>
            <a:ext cx="10198101"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pPr>
            <a:r>
              <a:rPr lang="en-US" sz="2400" dirty="0">
                <a:solidFill>
                  <a:schemeClr val="tx1"/>
                </a:solidFill>
              </a:rPr>
              <a:t>Explore adding a virtual network gateway</a:t>
            </a:r>
          </a:p>
        </p:txBody>
      </p:sp>
      <p:cxnSp>
        <p:nvCxnSpPr>
          <p:cNvPr id="112" name="Straight Connector 111">
            <a:extLst>
              <a:ext uri="{FF2B5EF4-FFF2-40B4-BE49-F238E27FC236}">
                <a16:creationId xmlns:a16="http://schemas.microsoft.com/office/drawing/2014/main" id="{EB095D68-EA40-4388-A2F0-A5309441D762}"/>
              </a:ext>
              <a:ext uri="{C183D7F6-B498-43B3-948B-1728B52AA6E4}">
                <adec:decorative xmlns:adec="http://schemas.microsoft.com/office/drawing/2017/decorative" val="1"/>
              </a:ext>
            </a:extLst>
          </p:cNvPr>
          <p:cNvCxnSpPr>
            <a:cxnSpLocks/>
          </p:cNvCxnSpPr>
          <p:nvPr/>
        </p:nvCxnSpPr>
        <p:spPr>
          <a:xfrm>
            <a:off x="1701799" y="5079649"/>
            <a:ext cx="1025398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16" name="Picture 115" descr="Icon of a magnifying glass and a plus sign">
            <a:extLst>
              <a:ext uri="{FF2B5EF4-FFF2-40B4-BE49-F238E27FC236}">
                <a16:creationId xmlns:a16="http://schemas.microsoft.com/office/drawing/2014/main" id="{6A0F2132-FE48-4A7E-83D8-23B27F68388E}"/>
              </a:ext>
            </a:extLst>
          </p:cNvPr>
          <p:cNvPicPr>
            <a:picLocks noChangeAspect="1"/>
          </p:cNvPicPr>
          <p:nvPr/>
        </p:nvPicPr>
        <p:blipFill>
          <a:blip r:embed="rId6"/>
          <a:stretch>
            <a:fillRect/>
          </a:stretch>
        </p:blipFill>
        <p:spPr>
          <a:xfrm>
            <a:off x="465138" y="5188965"/>
            <a:ext cx="1046988" cy="1046988"/>
          </a:xfrm>
          <a:prstGeom prst="rect">
            <a:avLst/>
          </a:prstGeom>
        </p:spPr>
      </p:pic>
      <p:sp>
        <p:nvSpPr>
          <p:cNvPr id="117" name="Rectangle 116">
            <a:extLst>
              <a:ext uri="{FF2B5EF4-FFF2-40B4-BE49-F238E27FC236}">
                <a16:creationId xmlns:a16="http://schemas.microsoft.com/office/drawing/2014/main" id="{024DAB3F-6B9B-4B5C-A6B6-BFAC0390B263}"/>
              </a:ext>
            </a:extLst>
          </p:cNvPr>
          <p:cNvSpPr/>
          <p:nvPr/>
        </p:nvSpPr>
        <p:spPr bwMode="auto">
          <a:xfrm>
            <a:off x="1701799" y="5528555"/>
            <a:ext cx="10198101"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pPr>
            <a:r>
              <a:rPr lang="en-US" sz="2400" dirty="0">
                <a:solidFill>
                  <a:schemeClr val="tx1"/>
                </a:solidFill>
              </a:rPr>
              <a:t>Explore adding a connection between the virtual networks</a:t>
            </a:r>
          </a:p>
        </p:txBody>
      </p:sp>
    </p:spTree>
    <p:extLst>
      <p:ext uri="{BB962C8B-B14F-4D97-AF65-F5344CB8AC3E}">
        <p14:creationId xmlns:p14="http://schemas.microsoft.com/office/powerpoint/2010/main" val="33457018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CECF43-A5B3-4EBA-84DE-4A669251E787}"/>
              </a:ext>
              <a:ext uri="{C183D7F6-B498-43B3-948B-1728B52AA6E4}">
                <adec:decorative xmlns:adec="http://schemas.microsoft.com/office/drawing/2017/decorative" val="0"/>
              </a:ext>
            </a:extLst>
          </p:cNvPr>
          <p:cNvSpPr>
            <a:spLocks noGrp="1"/>
          </p:cNvSpPr>
          <p:nvPr>
            <p:ph type="title"/>
          </p:nvPr>
        </p:nvSpPr>
        <p:spPr/>
        <p:txBody>
          <a:bodyPr/>
          <a:lstStyle/>
          <a:p>
            <a:r>
              <a:rPr lang="en-US" dirty="0"/>
              <a:t>Plan Virtual Networks</a:t>
            </a:r>
          </a:p>
        </p:txBody>
      </p:sp>
      <p:grpSp>
        <p:nvGrpSpPr>
          <p:cNvPr id="2" name="Group 1" descr="A virtual network has subnets and connects to on-premises and virtual networks. ">
            <a:extLst>
              <a:ext uri="{FF2B5EF4-FFF2-40B4-BE49-F238E27FC236}">
                <a16:creationId xmlns:a16="http://schemas.microsoft.com/office/drawing/2014/main" id="{B272DFE8-1AE3-4A24-BB31-4C425D3CFC1D}"/>
              </a:ext>
            </a:extLst>
          </p:cNvPr>
          <p:cNvGrpSpPr/>
          <p:nvPr/>
        </p:nvGrpSpPr>
        <p:grpSpPr>
          <a:xfrm>
            <a:off x="1691181" y="1481959"/>
            <a:ext cx="8104459" cy="3103150"/>
            <a:chOff x="1438934" y="3914453"/>
            <a:chExt cx="5979008" cy="2373331"/>
          </a:xfrm>
        </p:grpSpPr>
        <p:sp>
          <p:nvSpPr>
            <p:cNvPr id="11" name="Rectangle 10">
              <a:extLst>
                <a:ext uri="{FF2B5EF4-FFF2-40B4-BE49-F238E27FC236}">
                  <a16:creationId xmlns:a16="http://schemas.microsoft.com/office/drawing/2014/main" id="{ED1A22FB-3218-45DB-9C1E-355DF9DBB251}"/>
                </a:ext>
              </a:extLst>
            </p:cNvPr>
            <p:cNvSpPr/>
            <p:nvPr/>
          </p:nvSpPr>
          <p:spPr>
            <a:xfrm>
              <a:off x="1489566" y="3963863"/>
              <a:ext cx="3785063" cy="2323921"/>
            </a:xfrm>
            <a:prstGeom prst="rect">
              <a:avLst/>
            </a:prstGeom>
            <a:solidFill>
              <a:srgbClr val="44546A">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245DBDA-D26F-4554-95F2-15A0BCE64A44}"/>
                </a:ext>
              </a:extLst>
            </p:cNvPr>
            <p:cNvSpPr/>
            <p:nvPr/>
          </p:nvSpPr>
          <p:spPr>
            <a:xfrm>
              <a:off x="1984222" y="4470849"/>
              <a:ext cx="2892829" cy="1662545"/>
            </a:xfrm>
            <a:prstGeom prst="rect">
              <a:avLst/>
            </a:prstGeom>
            <a:solidFill>
              <a:srgbClr val="E7E6E6"/>
            </a:solidFill>
            <a:ln w="12700" cap="flat" cmpd="sng" algn="ctr">
              <a:solidFill>
                <a:sysClr val="windowText" lastClr="000000"/>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DB04DCB-3541-4CC8-8096-0C7A73B01867}"/>
                </a:ext>
              </a:extLst>
            </p:cNvPr>
            <p:cNvSpPr txBox="1"/>
            <p:nvPr/>
          </p:nvSpPr>
          <p:spPr>
            <a:xfrm>
              <a:off x="2484536" y="5711032"/>
              <a:ext cx="177164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Virtual Machines</a:t>
              </a:r>
            </a:p>
          </p:txBody>
        </p:sp>
        <p:grpSp>
          <p:nvGrpSpPr>
            <p:cNvPr id="16" name="Group 15">
              <a:extLst>
                <a:ext uri="{FF2B5EF4-FFF2-40B4-BE49-F238E27FC236}">
                  <a16:creationId xmlns:a16="http://schemas.microsoft.com/office/drawing/2014/main" id="{86A90234-A9FD-4FA4-AF6A-D268762B091E}"/>
                </a:ext>
              </a:extLst>
            </p:cNvPr>
            <p:cNvGrpSpPr/>
            <p:nvPr/>
          </p:nvGrpSpPr>
          <p:grpSpPr>
            <a:xfrm>
              <a:off x="3556116" y="4833183"/>
              <a:ext cx="1002118" cy="798085"/>
              <a:chOff x="7563034" y="1853676"/>
              <a:chExt cx="1002118" cy="798085"/>
            </a:xfrm>
          </p:grpSpPr>
          <p:grpSp>
            <p:nvGrpSpPr>
              <p:cNvPr id="17" name="Group 16">
                <a:extLst>
                  <a:ext uri="{FF2B5EF4-FFF2-40B4-BE49-F238E27FC236}">
                    <a16:creationId xmlns:a16="http://schemas.microsoft.com/office/drawing/2014/main" id="{35B3842C-27B8-4021-97AC-2A22F0C36306}"/>
                  </a:ext>
                </a:extLst>
              </p:cNvPr>
              <p:cNvGrpSpPr>
                <a:grpSpLocks noChangeAspect="1"/>
              </p:cNvGrpSpPr>
              <p:nvPr/>
            </p:nvGrpSpPr>
            <p:grpSpPr>
              <a:xfrm>
                <a:off x="7563034" y="1853676"/>
                <a:ext cx="416425" cy="798085"/>
                <a:chOff x="9191145" y="3741535"/>
                <a:chExt cx="774393" cy="2092980"/>
              </a:xfrm>
            </p:grpSpPr>
            <p:grpSp>
              <p:nvGrpSpPr>
                <p:cNvPr id="20" name="Group 19">
                  <a:extLst>
                    <a:ext uri="{FF2B5EF4-FFF2-40B4-BE49-F238E27FC236}">
                      <a16:creationId xmlns:a16="http://schemas.microsoft.com/office/drawing/2014/main" id="{9F33091F-FE67-4955-88CB-3510168332A0}"/>
                    </a:ext>
                  </a:extLst>
                </p:cNvPr>
                <p:cNvGrpSpPr>
                  <a:grpSpLocks noChangeAspect="1"/>
                </p:cNvGrpSpPr>
                <p:nvPr/>
              </p:nvGrpSpPr>
              <p:grpSpPr>
                <a:xfrm>
                  <a:off x="9191145" y="3741535"/>
                  <a:ext cx="774393" cy="2092980"/>
                  <a:chOff x="6576174" y="3760259"/>
                  <a:chExt cx="1081539" cy="2764684"/>
                </a:xfrm>
              </p:grpSpPr>
              <p:grpSp>
                <p:nvGrpSpPr>
                  <p:cNvPr id="24" name="Group 23">
                    <a:extLst>
                      <a:ext uri="{FF2B5EF4-FFF2-40B4-BE49-F238E27FC236}">
                        <a16:creationId xmlns:a16="http://schemas.microsoft.com/office/drawing/2014/main" id="{9FF195F2-AB75-40EE-A6BE-CA3DB575D87A}"/>
                      </a:ext>
                    </a:extLst>
                  </p:cNvPr>
                  <p:cNvGrpSpPr/>
                  <p:nvPr/>
                </p:nvGrpSpPr>
                <p:grpSpPr>
                  <a:xfrm>
                    <a:off x="6576174" y="3760259"/>
                    <a:ext cx="1081539" cy="2764684"/>
                    <a:chOff x="6576174" y="3760259"/>
                    <a:chExt cx="1081539" cy="2764684"/>
                  </a:xfrm>
                </p:grpSpPr>
                <p:grpSp>
                  <p:nvGrpSpPr>
                    <p:cNvPr id="26" name="Group 25">
                      <a:extLst>
                        <a:ext uri="{FF2B5EF4-FFF2-40B4-BE49-F238E27FC236}">
                          <a16:creationId xmlns:a16="http://schemas.microsoft.com/office/drawing/2014/main" id="{92BCDB64-F94C-4117-ADA0-212C0C25B03D}"/>
                        </a:ext>
                      </a:extLst>
                    </p:cNvPr>
                    <p:cNvGrpSpPr/>
                    <p:nvPr/>
                  </p:nvGrpSpPr>
                  <p:grpSpPr>
                    <a:xfrm>
                      <a:off x="6576174" y="3760259"/>
                      <a:ext cx="1081539" cy="2764684"/>
                      <a:chOff x="5365826" y="3709999"/>
                      <a:chExt cx="1074023" cy="2853208"/>
                    </a:xfrm>
                  </p:grpSpPr>
                  <p:sp>
                    <p:nvSpPr>
                      <p:cNvPr id="36" name="Rectangle 35">
                        <a:extLst>
                          <a:ext uri="{FF2B5EF4-FFF2-40B4-BE49-F238E27FC236}">
                            <a16:creationId xmlns:a16="http://schemas.microsoft.com/office/drawing/2014/main" id="{73E1C3F2-1226-4660-99FC-836501A2AD59}"/>
                          </a:ext>
                        </a:extLst>
                      </p:cNvPr>
                      <p:cNvSpPr/>
                      <p:nvPr/>
                    </p:nvSpPr>
                    <p:spPr bwMode="auto">
                      <a:xfrm>
                        <a:off x="5365826" y="3709999"/>
                        <a:ext cx="1074023" cy="2853208"/>
                      </a:xfrm>
                      <a:prstGeom prst="rect">
                        <a:avLst/>
                      </a:prstGeom>
                      <a:solidFill>
                        <a:srgbClr val="FFFFFF">
                          <a:alpha val="69804"/>
                        </a:srgbClr>
                      </a:solidFill>
                      <a:ln w="12700"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37" name="Rectangle 36">
                        <a:extLst>
                          <a:ext uri="{FF2B5EF4-FFF2-40B4-BE49-F238E27FC236}">
                            <a16:creationId xmlns:a16="http://schemas.microsoft.com/office/drawing/2014/main" id="{00823CEA-0B13-4FC9-900A-C5BE444E2C39}"/>
                          </a:ext>
                        </a:extLst>
                      </p:cNvPr>
                      <p:cNvSpPr/>
                      <p:nvPr/>
                    </p:nvSpPr>
                    <p:spPr bwMode="auto">
                      <a:xfrm>
                        <a:off x="5478169" y="4034937"/>
                        <a:ext cx="849330"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38" name="Rectangle 37">
                        <a:extLst>
                          <a:ext uri="{FF2B5EF4-FFF2-40B4-BE49-F238E27FC236}">
                            <a16:creationId xmlns:a16="http://schemas.microsoft.com/office/drawing/2014/main" id="{977775E8-AF4E-40A5-8442-7E224A8C066B}"/>
                          </a:ext>
                        </a:extLst>
                      </p:cNvPr>
                      <p:cNvSpPr/>
                      <p:nvPr/>
                    </p:nvSpPr>
                    <p:spPr bwMode="auto">
                      <a:xfrm>
                        <a:off x="5478170" y="4215859"/>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 </a:t>
                        </a:r>
                      </a:p>
                    </p:txBody>
                  </p:sp>
                  <p:sp>
                    <p:nvSpPr>
                      <p:cNvPr id="39" name="Rectangle 38">
                        <a:extLst>
                          <a:ext uri="{FF2B5EF4-FFF2-40B4-BE49-F238E27FC236}">
                            <a16:creationId xmlns:a16="http://schemas.microsoft.com/office/drawing/2014/main" id="{7E96C21D-DE99-48BB-90F7-8136D156419C}"/>
                          </a:ext>
                        </a:extLst>
                      </p:cNvPr>
                      <p:cNvSpPr/>
                      <p:nvPr/>
                    </p:nvSpPr>
                    <p:spPr bwMode="auto">
                      <a:xfrm>
                        <a:off x="5478170" y="4398739"/>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0" name="Rectangle 39">
                        <a:extLst>
                          <a:ext uri="{FF2B5EF4-FFF2-40B4-BE49-F238E27FC236}">
                            <a16:creationId xmlns:a16="http://schemas.microsoft.com/office/drawing/2014/main" id="{0F1E03A8-5778-4331-B9A0-5011D54B5232}"/>
                          </a:ext>
                        </a:extLst>
                      </p:cNvPr>
                      <p:cNvSpPr/>
                      <p:nvPr/>
                    </p:nvSpPr>
                    <p:spPr bwMode="auto">
                      <a:xfrm>
                        <a:off x="5478170" y="4764122"/>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1" name="Rectangle 40">
                        <a:extLst>
                          <a:ext uri="{FF2B5EF4-FFF2-40B4-BE49-F238E27FC236}">
                            <a16:creationId xmlns:a16="http://schemas.microsoft.com/office/drawing/2014/main" id="{59519EF3-A12C-4828-855E-51833107D177}"/>
                          </a:ext>
                        </a:extLst>
                      </p:cNvPr>
                      <p:cNvSpPr/>
                      <p:nvPr/>
                    </p:nvSpPr>
                    <p:spPr bwMode="auto">
                      <a:xfrm>
                        <a:off x="5478171" y="4947002"/>
                        <a:ext cx="849330"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2" name="Rectangle 41">
                        <a:extLst>
                          <a:ext uri="{FF2B5EF4-FFF2-40B4-BE49-F238E27FC236}">
                            <a16:creationId xmlns:a16="http://schemas.microsoft.com/office/drawing/2014/main" id="{E2A93760-7ADF-4954-94F7-39584794AA4D}"/>
                          </a:ext>
                        </a:extLst>
                      </p:cNvPr>
                      <p:cNvSpPr/>
                      <p:nvPr/>
                    </p:nvSpPr>
                    <p:spPr bwMode="auto">
                      <a:xfrm>
                        <a:off x="5478171" y="5131673"/>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 </a:t>
                        </a:r>
                      </a:p>
                    </p:txBody>
                  </p:sp>
                  <p:sp>
                    <p:nvSpPr>
                      <p:cNvPr id="43" name="Rectangle 42">
                        <a:extLst>
                          <a:ext uri="{FF2B5EF4-FFF2-40B4-BE49-F238E27FC236}">
                            <a16:creationId xmlns:a16="http://schemas.microsoft.com/office/drawing/2014/main" id="{F7F7D77F-4528-4CDB-AD0F-9EA481FA7F59}"/>
                          </a:ext>
                        </a:extLst>
                      </p:cNvPr>
                      <p:cNvSpPr/>
                      <p:nvPr/>
                    </p:nvSpPr>
                    <p:spPr bwMode="auto">
                      <a:xfrm>
                        <a:off x="5478171" y="5313426"/>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4" name="Rectangle 43">
                        <a:extLst>
                          <a:ext uri="{FF2B5EF4-FFF2-40B4-BE49-F238E27FC236}">
                            <a16:creationId xmlns:a16="http://schemas.microsoft.com/office/drawing/2014/main" id="{57543689-5309-4005-A2E3-0C7AEF86239F}"/>
                          </a:ext>
                        </a:extLst>
                      </p:cNvPr>
                      <p:cNvSpPr/>
                      <p:nvPr/>
                    </p:nvSpPr>
                    <p:spPr bwMode="auto">
                      <a:xfrm>
                        <a:off x="5478170" y="5496306"/>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5" name="Freeform 34">
                        <a:extLst>
                          <a:ext uri="{FF2B5EF4-FFF2-40B4-BE49-F238E27FC236}">
                            <a16:creationId xmlns:a16="http://schemas.microsoft.com/office/drawing/2014/main" id="{1D66EF7A-D6B4-4A89-B0C6-E23D301EAF09}"/>
                          </a:ext>
                        </a:extLst>
                      </p:cNvPr>
                      <p:cNvSpPr>
                        <a:spLocks/>
                      </p:cNvSpPr>
                      <p:nvPr/>
                    </p:nvSpPr>
                    <p:spPr bwMode="auto">
                      <a:xfrm>
                        <a:off x="5478170" y="3943870"/>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 name="Freeform 35">
                        <a:extLst>
                          <a:ext uri="{FF2B5EF4-FFF2-40B4-BE49-F238E27FC236}">
                            <a16:creationId xmlns:a16="http://schemas.microsoft.com/office/drawing/2014/main" id="{F309CDB0-583B-4958-8B29-E59E50320DDB}"/>
                          </a:ext>
                        </a:extLst>
                      </p:cNvPr>
                      <p:cNvSpPr>
                        <a:spLocks/>
                      </p:cNvSpPr>
                      <p:nvPr/>
                    </p:nvSpPr>
                    <p:spPr bwMode="auto">
                      <a:xfrm>
                        <a:off x="5478170" y="3906755"/>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Freeform 36">
                        <a:extLst>
                          <a:ext uri="{FF2B5EF4-FFF2-40B4-BE49-F238E27FC236}">
                            <a16:creationId xmlns:a16="http://schemas.microsoft.com/office/drawing/2014/main" id="{090F9837-5F4F-4C4B-A73B-B310DDF0E859}"/>
                          </a:ext>
                        </a:extLst>
                      </p:cNvPr>
                      <p:cNvSpPr>
                        <a:spLocks/>
                      </p:cNvSpPr>
                      <p:nvPr/>
                    </p:nvSpPr>
                    <p:spPr bwMode="auto">
                      <a:xfrm>
                        <a:off x="5478170" y="3870644"/>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Freeform 37">
                        <a:extLst>
                          <a:ext uri="{FF2B5EF4-FFF2-40B4-BE49-F238E27FC236}">
                            <a16:creationId xmlns:a16="http://schemas.microsoft.com/office/drawing/2014/main" id="{EA9EB62C-9A78-47FB-9BBA-F9A4ED19DB1D}"/>
                          </a:ext>
                        </a:extLst>
                      </p:cNvPr>
                      <p:cNvSpPr>
                        <a:spLocks/>
                      </p:cNvSpPr>
                      <p:nvPr/>
                    </p:nvSpPr>
                    <p:spPr bwMode="auto">
                      <a:xfrm>
                        <a:off x="5478170" y="3834533"/>
                        <a:ext cx="299923" cy="13040"/>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 name="Freeform 34">
                        <a:extLst>
                          <a:ext uri="{FF2B5EF4-FFF2-40B4-BE49-F238E27FC236}">
                            <a16:creationId xmlns:a16="http://schemas.microsoft.com/office/drawing/2014/main" id="{8A4FE913-A6AA-4964-9264-419DA56ECB9C}"/>
                          </a:ext>
                        </a:extLst>
                      </p:cNvPr>
                      <p:cNvSpPr>
                        <a:spLocks/>
                      </p:cNvSpPr>
                      <p:nvPr/>
                    </p:nvSpPr>
                    <p:spPr bwMode="auto">
                      <a:xfrm flipH="1">
                        <a:off x="6027579" y="3943869"/>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Freeform 35">
                        <a:extLst>
                          <a:ext uri="{FF2B5EF4-FFF2-40B4-BE49-F238E27FC236}">
                            <a16:creationId xmlns:a16="http://schemas.microsoft.com/office/drawing/2014/main" id="{429AA64E-DA56-413E-A796-C044B358D2E0}"/>
                          </a:ext>
                        </a:extLst>
                      </p:cNvPr>
                      <p:cNvSpPr>
                        <a:spLocks/>
                      </p:cNvSpPr>
                      <p:nvPr/>
                    </p:nvSpPr>
                    <p:spPr bwMode="auto">
                      <a:xfrm flipH="1">
                        <a:off x="6027579" y="3906753"/>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 name="Freeform 36">
                        <a:extLst>
                          <a:ext uri="{FF2B5EF4-FFF2-40B4-BE49-F238E27FC236}">
                            <a16:creationId xmlns:a16="http://schemas.microsoft.com/office/drawing/2014/main" id="{F63A230A-08F8-498C-86CA-16554D04DB43}"/>
                          </a:ext>
                        </a:extLst>
                      </p:cNvPr>
                      <p:cNvSpPr>
                        <a:spLocks/>
                      </p:cNvSpPr>
                      <p:nvPr/>
                    </p:nvSpPr>
                    <p:spPr bwMode="auto">
                      <a:xfrm flipH="1">
                        <a:off x="6027579" y="3870643"/>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Freeform 37">
                        <a:extLst>
                          <a:ext uri="{FF2B5EF4-FFF2-40B4-BE49-F238E27FC236}">
                            <a16:creationId xmlns:a16="http://schemas.microsoft.com/office/drawing/2014/main" id="{1E9D322E-3483-464F-BB3B-525E36D8BBA0}"/>
                          </a:ext>
                        </a:extLst>
                      </p:cNvPr>
                      <p:cNvSpPr>
                        <a:spLocks/>
                      </p:cNvSpPr>
                      <p:nvPr/>
                    </p:nvSpPr>
                    <p:spPr bwMode="auto">
                      <a:xfrm flipH="1">
                        <a:off x="6027579" y="3834532"/>
                        <a:ext cx="299923" cy="13040"/>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Rectangle 42">
                        <a:extLst>
                          <a:ext uri="{FF2B5EF4-FFF2-40B4-BE49-F238E27FC236}">
                            <a16:creationId xmlns:a16="http://schemas.microsoft.com/office/drawing/2014/main" id="{20663CA8-84A6-4560-A85B-D8F9BCE987CB}"/>
                          </a:ext>
                        </a:extLst>
                      </p:cNvPr>
                      <p:cNvSpPr>
                        <a:spLocks noChangeArrowheads="1"/>
                      </p:cNvSpPr>
                      <p:nvPr/>
                    </p:nvSpPr>
                    <p:spPr bwMode="auto">
                      <a:xfrm>
                        <a:off x="5480021" y="5797778"/>
                        <a:ext cx="868674" cy="13040"/>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7" name="Freeform 8">
                      <a:extLst>
                        <a:ext uri="{FF2B5EF4-FFF2-40B4-BE49-F238E27FC236}">
                          <a16:creationId xmlns:a16="http://schemas.microsoft.com/office/drawing/2014/main" id="{7479DB76-3ABA-4ECF-9F29-50AD6995A961}"/>
                        </a:ext>
                      </a:extLst>
                    </p:cNvPr>
                    <p:cNvSpPr>
                      <a:spLocks/>
                    </p:cNvSpPr>
                    <p:nvPr/>
                  </p:nvSpPr>
                  <p:spPr bwMode="auto">
                    <a:xfrm>
                      <a:off x="7317062" y="4126258"/>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 name="Freeform 8">
                      <a:extLst>
                        <a:ext uri="{FF2B5EF4-FFF2-40B4-BE49-F238E27FC236}">
                          <a16:creationId xmlns:a16="http://schemas.microsoft.com/office/drawing/2014/main" id="{426C0450-7A4B-4DC0-97E5-4B0B43EF29DD}"/>
                        </a:ext>
                      </a:extLst>
                    </p:cNvPr>
                    <p:cNvSpPr>
                      <a:spLocks/>
                    </p:cNvSpPr>
                    <p:nvPr/>
                  </p:nvSpPr>
                  <p:spPr bwMode="auto">
                    <a:xfrm>
                      <a:off x="7317062" y="4304332"/>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 name="Freeform 8">
                      <a:extLst>
                        <a:ext uri="{FF2B5EF4-FFF2-40B4-BE49-F238E27FC236}">
                          <a16:creationId xmlns:a16="http://schemas.microsoft.com/office/drawing/2014/main" id="{83C212D5-0AA2-4D5D-965B-7CE99E39F623}"/>
                        </a:ext>
                      </a:extLst>
                    </p:cNvPr>
                    <p:cNvSpPr>
                      <a:spLocks/>
                    </p:cNvSpPr>
                    <p:nvPr/>
                  </p:nvSpPr>
                  <p:spPr bwMode="auto">
                    <a:xfrm>
                      <a:off x="7317062" y="4490080"/>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 name="Freeform 8">
                      <a:extLst>
                        <a:ext uri="{FF2B5EF4-FFF2-40B4-BE49-F238E27FC236}">
                          <a16:creationId xmlns:a16="http://schemas.microsoft.com/office/drawing/2014/main" id="{91E8DD33-C284-4D10-9AC7-414BA6C7A18A}"/>
                        </a:ext>
                      </a:extLst>
                    </p:cNvPr>
                    <p:cNvSpPr>
                      <a:spLocks/>
                    </p:cNvSpPr>
                    <p:nvPr/>
                  </p:nvSpPr>
                  <p:spPr bwMode="auto">
                    <a:xfrm>
                      <a:off x="7320696" y="4666368"/>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 name="Freeform 8">
                      <a:extLst>
                        <a:ext uri="{FF2B5EF4-FFF2-40B4-BE49-F238E27FC236}">
                          <a16:creationId xmlns:a16="http://schemas.microsoft.com/office/drawing/2014/main" id="{45C49118-C1DE-4F5B-A4F9-DEF49E992AC1}"/>
                        </a:ext>
                      </a:extLst>
                    </p:cNvPr>
                    <p:cNvSpPr>
                      <a:spLocks/>
                    </p:cNvSpPr>
                    <p:nvPr/>
                  </p:nvSpPr>
                  <p:spPr bwMode="auto">
                    <a:xfrm>
                      <a:off x="7320696" y="4846841"/>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 name="Freeform 8">
                      <a:extLst>
                        <a:ext uri="{FF2B5EF4-FFF2-40B4-BE49-F238E27FC236}">
                          <a16:creationId xmlns:a16="http://schemas.microsoft.com/office/drawing/2014/main" id="{57E130A2-3724-439C-85C1-FDCF28D0D18E}"/>
                        </a:ext>
                      </a:extLst>
                    </p:cNvPr>
                    <p:cNvSpPr>
                      <a:spLocks/>
                    </p:cNvSpPr>
                    <p:nvPr/>
                  </p:nvSpPr>
                  <p:spPr bwMode="auto">
                    <a:xfrm>
                      <a:off x="7320696" y="5017519"/>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 name="Freeform 8">
                      <a:extLst>
                        <a:ext uri="{FF2B5EF4-FFF2-40B4-BE49-F238E27FC236}">
                          <a16:creationId xmlns:a16="http://schemas.microsoft.com/office/drawing/2014/main" id="{0E9E8427-C7F6-4CB6-85E3-7EBF913936BC}"/>
                        </a:ext>
                      </a:extLst>
                    </p:cNvPr>
                    <p:cNvSpPr>
                      <a:spLocks/>
                    </p:cNvSpPr>
                    <p:nvPr/>
                  </p:nvSpPr>
                  <p:spPr bwMode="auto">
                    <a:xfrm>
                      <a:off x="7320696" y="5207178"/>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 name="Freeform 8">
                      <a:extLst>
                        <a:ext uri="{FF2B5EF4-FFF2-40B4-BE49-F238E27FC236}">
                          <a16:creationId xmlns:a16="http://schemas.microsoft.com/office/drawing/2014/main" id="{F20CF64E-8E9E-47BF-825A-788A43C53003}"/>
                        </a:ext>
                      </a:extLst>
                    </p:cNvPr>
                    <p:cNvSpPr>
                      <a:spLocks/>
                    </p:cNvSpPr>
                    <p:nvPr/>
                  </p:nvSpPr>
                  <p:spPr bwMode="auto">
                    <a:xfrm>
                      <a:off x="7317062" y="5384981"/>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Freeform 8">
                      <a:extLst>
                        <a:ext uri="{FF2B5EF4-FFF2-40B4-BE49-F238E27FC236}">
                          <a16:creationId xmlns:a16="http://schemas.microsoft.com/office/drawing/2014/main" id="{2FA0CC7A-099F-475E-8813-5E48CA4FD8CD}"/>
                        </a:ext>
                      </a:extLst>
                    </p:cNvPr>
                    <p:cNvSpPr>
                      <a:spLocks/>
                    </p:cNvSpPr>
                    <p:nvPr/>
                  </p:nvSpPr>
                  <p:spPr bwMode="auto">
                    <a:xfrm>
                      <a:off x="7320696" y="5553271"/>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5" name="Rectangle 24">
                    <a:extLst>
                      <a:ext uri="{FF2B5EF4-FFF2-40B4-BE49-F238E27FC236}">
                        <a16:creationId xmlns:a16="http://schemas.microsoft.com/office/drawing/2014/main" id="{879F7338-3A36-47A5-9D52-12BF45FD6617}"/>
                      </a:ext>
                    </a:extLst>
                  </p:cNvPr>
                  <p:cNvSpPr/>
                  <p:nvPr/>
                </p:nvSpPr>
                <p:spPr bwMode="auto">
                  <a:xfrm>
                    <a:off x="6689300" y="4605702"/>
                    <a:ext cx="855274" cy="177206"/>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21" name="Rectangle 42">
                  <a:extLst>
                    <a:ext uri="{FF2B5EF4-FFF2-40B4-BE49-F238E27FC236}">
                      <a16:creationId xmlns:a16="http://schemas.microsoft.com/office/drawing/2014/main" id="{A3FB83F2-EB52-4DBB-B78B-1B4A1278A0F9}"/>
                    </a:ext>
                  </a:extLst>
                </p:cNvPr>
                <p:cNvSpPr>
                  <a:spLocks noChangeArrowheads="1"/>
                </p:cNvSpPr>
                <p:nvPr/>
              </p:nvSpPr>
              <p:spPr bwMode="auto">
                <a:xfrm>
                  <a:off x="9273483" y="5413375"/>
                  <a:ext cx="626332" cy="9566"/>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Rectangle 42">
                  <a:extLst>
                    <a:ext uri="{FF2B5EF4-FFF2-40B4-BE49-F238E27FC236}">
                      <a16:creationId xmlns:a16="http://schemas.microsoft.com/office/drawing/2014/main" id="{DB5C8F4E-BAB1-4424-AC34-CC847CE97B0D}"/>
                    </a:ext>
                  </a:extLst>
                </p:cNvPr>
                <p:cNvSpPr>
                  <a:spLocks noChangeArrowheads="1"/>
                </p:cNvSpPr>
                <p:nvPr/>
              </p:nvSpPr>
              <p:spPr bwMode="auto">
                <a:xfrm>
                  <a:off x="9273483" y="5549431"/>
                  <a:ext cx="626332" cy="9566"/>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Rectangle 42">
                  <a:extLst>
                    <a:ext uri="{FF2B5EF4-FFF2-40B4-BE49-F238E27FC236}">
                      <a16:creationId xmlns:a16="http://schemas.microsoft.com/office/drawing/2014/main" id="{1A25D5AC-67D8-4E99-B8D8-994F3B43194D}"/>
                    </a:ext>
                  </a:extLst>
                </p:cNvPr>
                <p:cNvSpPr>
                  <a:spLocks noChangeArrowheads="1"/>
                </p:cNvSpPr>
                <p:nvPr/>
              </p:nvSpPr>
              <p:spPr bwMode="auto">
                <a:xfrm>
                  <a:off x="9281420" y="5683350"/>
                  <a:ext cx="626332" cy="9566"/>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pic>
            <p:nvPicPr>
              <p:cNvPr id="18" name="Picture 17">
                <a:extLst>
                  <a:ext uri="{FF2B5EF4-FFF2-40B4-BE49-F238E27FC236}">
                    <a16:creationId xmlns:a16="http://schemas.microsoft.com/office/drawing/2014/main" id="{D61F7322-24A4-42B7-85BF-27669BC13C30}"/>
                  </a:ext>
                </a:extLst>
              </p:cNvPr>
              <p:cNvPicPr>
                <a:picLocks noChangeAspect="1"/>
              </p:cNvPicPr>
              <p:nvPr/>
            </p:nvPicPr>
            <p:blipFill>
              <a:blip r:embed="rId3"/>
              <a:stretch>
                <a:fillRect/>
              </a:stretch>
            </p:blipFill>
            <p:spPr>
              <a:xfrm>
                <a:off x="7767172" y="2098177"/>
                <a:ext cx="354359" cy="228857"/>
              </a:xfrm>
              <a:prstGeom prst="rect">
                <a:avLst/>
              </a:prstGeom>
            </p:spPr>
          </p:pic>
          <p:sp>
            <p:nvSpPr>
              <p:cNvPr id="19" name="Rectangle 18">
                <a:extLst>
                  <a:ext uri="{FF2B5EF4-FFF2-40B4-BE49-F238E27FC236}">
                    <a16:creationId xmlns:a16="http://schemas.microsoft.com/office/drawing/2014/main" id="{D9754935-3203-489D-8EC8-FB0D3159BAE4}"/>
                  </a:ext>
                </a:extLst>
              </p:cNvPr>
              <p:cNvSpPr/>
              <p:nvPr/>
            </p:nvSpPr>
            <p:spPr>
              <a:xfrm>
                <a:off x="8050267" y="2022363"/>
                <a:ext cx="5148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NIC</a:t>
                </a:r>
              </a:p>
            </p:txBody>
          </p:sp>
        </p:grpSp>
        <p:sp>
          <p:nvSpPr>
            <p:cNvPr id="54" name="Rectangle 53">
              <a:extLst>
                <a:ext uri="{FF2B5EF4-FFF2-40B4-BE49-F238E27FC236}">
                  <a16:creationId xmlns:a16="http://schemas.microsoft.com/office/drawing/2014/main" id="{32749BD8-002B-449C-8F2F-8359FF990BD3}"/>
                </a:ext>
              </a:extLst>
            </p:cNvPr>
            <p:cNvSpPr/>
            <p:nvPr/>
          </p:nvSpPr>
          <p:spPr>
            <a:xfrm>
              <a:off x="1922507" y="4431655"/>
              <a:ext cx="8470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Subnet</a:t>
              </a:r>
            </a:p>
          </p:txBody>
        </p:sp>
        <p:sp>
          <p:nvSpPr>
            <p:cNvPr id="55" name="Rectangle 54">
              <a:extLst>
                <a:ext uri="{FF2B5EF4-FFF2-40B4-BE49-F238E27FC236}">
                  <a16:creationId xmlns:a16="http://schemas.microsoft.com/office/drawing/2014/main" id="{7560462A-04ED-4776-9603-5B9695651962}"/>
                </a:ext>
              </a:extLst>
            </p:cNvPr>
            <p:cNvSpPr/>
            <p:nvPr/>
          </p:nvSpPr>
          <p:spPr>
            <a:xfrm>
              <a:off x="1438934" y="3944066"/>
              <a:ext cx="16737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Virtual Network</a:t>
              </a:r>
            </a:p>
          </p:txBody>
        </p:sp>
        <p:grpSp>
          <p:nvGrpSpPr>
            <p:cNvPr id="56" name="Group 55">
              <a:extLst>
                <a:ext uri="{FF2B5EF4-FFF2-40B4-BE49-F238E27FC236}">
                  <a16:creationId xmlns:a16="http://schemas.microsoft.com/office/drawing/2014/main" id="{5BEB202C-4354-42A3-89D7-45553A5EF87F}"/>
                </a:ext>
              </a:extLst>
            </p:cNvPr>
            <p:cNvGrpSpPr/>
            <p:nvPr/>
          </p:nvGrpSpPr>
          <p:grpSpPr>
            <a:xfrm>
              <a:off x="2434521" y="4841746"/>
              <a:ext cx="1002118" cy="798085"/>
              <a:chOff x="7563034" y="1853676"/>
              <a:chExt cx="1002118" cy="798085"/>
            </a:xfrm>
          </p:grpSpPr>
          <p:grpSp>
            <p:nvGrpSpPr>
              <p:cNvPr id="57" name="Group 56">
                <a:extLst>
                  <a:ext uri="{FF2B5EF4-FFF2-40B4-BE49-F238E27FC236}">
                    <a16:creationId xmlns:a16="http://schemas.microsoft.com/office/drawing/2014/main" id="{D35EC841-EE2D-4FC3-B069-791AC24EC43A}"/>
                  </a:ext>
                </a:extLst>
              </p:cNvPr>
              <p:cNvGrpSpPr>
                <a:grpSpLocks noChangeAspect="1"/>
              </p:cNvGrpSpPr>
              <p:nvPr/>
            </p:nvGrpSpPr>
            <p:grpSpPr>
              <a:xfrm>
                <a:off x="7563034" y="1853676"/>
                <a:ext cx="416425" cy="798085"/>
                <a:chOff x="9191145" y="3741535"/>
                <a:chExt cx="774393" cy="2092980"/>
              </a:xfrm>
            </p:grpSpPr>
            <p:grpSp>
              <p:nvGrpSpPr>
                <p:cNvPr id="60" name="Group 59">
                  <a:extLst>
                    <a:ext uri="{FF2B5EF4-FFF2-40B4-BE49-F238E27FC236}">
                      <a16:creationId xmlns:a16="http://schemas.microsoft.com/office/drawing/2014/main" id="{724CE315-5655-4073-971E-EEEAA3215EF0}"/>
                    </a:ext>
                  </a:extLst>
                </p:cNvPr>
                <p:cNvGrpSpPr>
                  <a:grpSpLocks noChangeAspect="1"/>
                </p:cNvGrpSpPr>
                <p:nvPr/>
              </p:nvGrpSpPr>
              <p:grpSpPr>
                <a:xfrm>
                  <a:off x="9191145" y="3741535"/>
                  <a:ext cx="774393" cy="2092980"/>
                  <a:chOff x="6576174" y="3760259"/>
                  <a:chExt cx="1081539" cy="2764684"/>
                </a:xfrm>
              </p:grpSpPr>
              <p:grpSp>
                <p:nvGrpSpPr>
                  <p:cNvPr id="64" name="Group 63">
                    <a:extLst>
                      <a:ext uri="{FF2B5EF4-FFF2-40B4-BE49-F238E27FC236}">
                        <a16:creationId xmlns:a16="http://schemas.microsoft.com/office/drawing/2014/main" id="{915F9323-1D51-4F14-BDB0-8A52D5107B02}"/>
                      </a:ext>
                    </a:extLst>
                  </p:cNvPr>
                  <p:cNvGrpSpPr/>
                  <p:nvPr/>
                </p:nvGrpSpPr>
                <p:grpSpPr>
                  <a:xfrm>
                    <a:off x="6576174" y="3760259"/>
                    <a:ext cx="1081539" cy="2764684"/>
                    <a:chOff x="6576174" y="3760259"/>
                    <a:chExt cx="1081539" cy="2764684"/>
                  </a:xfrm>
                </p:grpSpPr>
                <p:grpSp>
                  <p:nvGrpSpPr>
                    <p:cNvPr id="66" name="Group 65">
                      <a:extLst>
                        <a:ext uri="{FF2B5EF4-FFF2-40B4-BE49-F238E27FC236}">
                          <a16:creationId xmlns:a16="http://schemas.microsoft.com/office/drawing/2014/main" id="{35F275B0-75CA-4955-A8A6-48717027969A}"/>
                        </a:ext>
                      </a:extLst>
                    </p:cNvPr>
                    <p:cNvGrpSpPr/>
                    <p:nvPr/>
                  </p:nvGrpSpPr>
                  <p:grpSpPr>
                    <a:xfrm>
                      <a:off x="6576174" y="3760259"/>
                      <a:ext cx="1081539" cy="2764684"/>
                      <a:chOff x="5365826" y="3709999"/>
                      <a:chExt cx="1074023" cy="2853208"/>
                    </a:xfrm>
                  </p:grpSpPr>
                  <p:sp>
                    <p:nvSpPr>
                      <p:cNvPr id="76" name="Rectangle 75">
                        <a:extLst>
                          <a:ext uri="{FF2B5EF4-FFF2-40B4-BE49-F238E27FC236}">
                            <a16:creationId xmlns:a16="http://schemas.microsoft.com/office/drawing/2014/main" id="{0C708256-D4C3-44D4-8E19-FEA11F14CBD9}"/>
                          </a:ext>
                        </a:extLst>
                      </p:cNvPr>
                      <p:cNvSpPr/>
                      <p:nvPr/>
                    </p:nvSpPr>
                    <p:spPr bwMode="auto">
                      <a:xfrm>
                        <a:off x="5365826" y="3709999"/>
                        <a:ext cx="1074023" cy="2853208"/>
                      </a:xfrm>
                      <a:prstGeom prst="rect">
                        <a:avLst/>
                      </a:prstGeom>
                      <a:solidFill>
                        <a:srgbClr val="FFFFFF">
                          <a:alpha val="69804"/>
                        </a:srgbClr>
                      </a:solidFill>
                      <a:ln w="12700"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7" name="Rectangle 76">
                        <a:extLst>
                          <a:ext uri="{FF2B5EF4-FFF2-40B4-BE49-F238E27FC236}">
                            <a16:creationId xmlns:a16="http://schemas.microsoft.com/office/drawing/2014/main" id="{8340B444-043F-4D0E-8538-C2326272350B}"/>
                          </a:ext>
                        </a:extLst>
                      </p:cNvPr>
                      <p:cNvSpPr/>
                      <p:nvPr/>
                    </p:nvSpPr>
                    <p:spPr bwMode="auto">
                      <a:xfrm>
                        <a:off x="5478169" y="4034937"/>
                        <a:ext cx="849330"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8" name="Rectangle 77">
                        <a:extLst>
                          <a:ext uri="{FF2B5EF4-FFF2-40B4-BE49-F238E27FC236}">
                            <a16:creationId xmlns:a16="http://schemas.microsoft.com/office/drawing/2014/main" id="{61735650-E527-40D7-9D3A-2950CAFD29CD}"/>
                          </a:ext>
                        </a:extLst>
                      </p:cNvPr>
                      <p:cNvSpPr/>
                      <p:nvPr/>
                    </p:nvSpPr>
                    <p:spPr bwMode="auto">
                      <a:xfrm>
                        <a:off x="5478170" y="4215859"/>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 </a:t>
                        </a:r>
                      </a:p>
                    </p:txBody>
                  </p:sp>
                  <p:sp>
                    <p:nvSpPr>
                      <p:cNvPr id="79" name="Rectangle 78">
                        <a:extLst>
                          <a:ext uri="{FF2B5EF4-FFF2-40B4-BE49-F238E27FC236}">
                            <a16:creationId xmlns:a16="http://schemas.microsoft.com/office/drawing/2014/main" id="{FF14015A-0CE7-489A-B092-98606E484CC6}"/>
                          </a:ext>
                        </a:extLst>
                      </p:cNvPr>
                      <p:cNvSpPr/>
                      <p:nvPr/>
                    </p:nvSpPr>
                    <p:spPr bwMode="auto">
                      <a:xfrm>
                        <a:off x="5478170" y="4398739"/>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80" name="Rectangle 79">
                        <a:extLst>
                          <a:ext uri="{FF2B5EF4-FFF2-40B4-BE49-F238E27FC236}">
                            <a16:creationId xmlns:a16="http://schemas.microsoft.com/office/drawing/2014/main" id="{538258F9-6A2C-469C-BD1F-42A83727B294}"/>
                          </a:ext>
                        </a:extLst>
                      </p:cNvPr>
                      <p:cNvSpPr/>
                      <p:nvPr/>
                    </p:nvSpPr>
                    <p:spPr bwMode="auto">
                      <a:xfrm>
                        <a:off x="5478170" y="4764122"/>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81" name="Rectangle 80">
                        <a:extLst>
                          <a:ext uri="{FF2B5EF4-FFF2-40B4-BE49-F238E27FC236}">
                            <a16:creationId xmlns:a16="http://schemas.microsoft.com/office/drawing/2014/main" id="{944D3A8A-F008-4E29-A293-FFAC47BCBF22}"/>
                          </a:ext>
                        </a:extLst>
                      </p:cNvPr>
                      <p:cNvSpPr/>
                      <p:nvPr/>
                    </p:nvSpPr>
                    <p:spPr bwMode="auto">
                      <a:xfrm>
                        <a:off x="5478171" y="4947002"/>
                        <a:ext cx="849330"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82" name="Rectangle 81">
                        <a:extLst>
                          <a:ext uri="{FF2B5EF4-FFF2-40B4-BE49-F238E27FC236}">
                            <a16:creationId xmlns:a16="http://schemas.microsoft.com/office/drawing/2014/main" id="{00E792CB-ACC2-47A2-AACF-DDF7262AAE3F}"/>
                          </a:ext>
                        </a:extLst>
                      </p:cNvPr>
                      <p:cNvSpPr/>
                      <p:nvPr/>
                    </p:nvSpPr>
                    <p:spPr bwMode="auto">
                      <a:xfrm>
                        <a:off x="5478171" y="5131673"/>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 </a:t>
                        </a:r>
                      </a:p>
                    </p:txBody>
                  </p:sp>
                  <p:sp>
                    <p:nvSpPr>
                      <p:cNvPr id="83" name="Rectangle 82">
                        <a:extLst>
                          <a:ext uri="{FF2B5EF4-FFF2-40B4-BE49-F238E27FC236}">
                            <a16:creationId xmlns:a16="http://schemas.microsoft.com/office/drawing/2014/main" id="{B0BF506F-C57C-4461-BC0B-0FAA281E8C9F}"/>
                          </a:ext>
                        </a:extLst>
                      </p:cNvPr>
                      <p:cNvSpPr/>
                      <p:nvPr/>
                    </p:nvSpPr>
                    <p:spPr bwMode="auto">
                      <a:xfrm>
                        <a:off x="5478171" y="5313426"/>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84" name="Rectangle 83">
                        <a:extLst>
                          <a:ext uri="{FF2B5EF4-FFF2-40B4-BE49-F238E27FC236}">
                            <a16:creationId xmlns:a16="http://schemas.microsoft.com/office/drawing/2014/main" id="{7D43C5D7-02A4-4433-BCA4-19363A4E4201}"/>
                          </a:ext>
                        </a:extLst>
                      </p:cNvPr>
                      <p:cNvSpPr/>
                      <p:nvPr/>
                    </p:nvSpPr>
                    <p:spPr bwMode="auto">
                      <a:xfrm>
                        <a:off x="5478170" y="5496306"/>
                        <a:ext cx="849331" cy="182880"/>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85" name="Freeform 34">
                        <a:extLst>
                          <a:ext uri="{FF2B5EF4-FFF2-40B4-BE49-F238E27FC236}">
                            <a16:creationId xmlns:a16="http://schemas.microsoft.com/office/drawing/2014/main" id="{645CA46F-F785-49D1-B400-8A4D957ACB9C}"/>
                          </a:ext>
                        </a:extLst>
                      </p:cNvPr>
                      <p:cNvSpPr>
                        <a:spLocks/>
                      </p:cNvSpPr>
                      <p:nvPr/>
                    </p:nvSpPr>
                    <p:spPr bwMode="auto">
                      <a:xfrm>
                        <a:off x="5478170" y="3943870"/>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6" name="Freeform 35">
                        <a:extLst>
                          <a:ext uri="{FF2B5EF4-FFF2-40B4-BE49-F238E27FC236}">
                            <a16:creationId xmlns:a16="http://schemas.microsoft.com/office/drawing/2014/main" id="{63BFCC21-F5C7-4216-9457-33795B6C50D1}"/>
                          </a:ext>
                        </a:extLst>
                      </p:cNvPr>
                      <p:cNvSpPr>
                        <a:spLocks/>
                      </p:cNvSpPr>
                      <p:nvPr/>
                    </p:nvSpPr>
                    <p:spPr bwMode="auto">
                      <a:xfrm>
                        <a:off x="5478170" y="3906755"/>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7" name="Freeform 36">
                        <a:extLst>
                          <a:ext uri="{FF2B5EF4-FFF2-40B4-BE49-F238E27FC236}">
                            <a16:creationId xmlns:a16="http://schemas.microsoft.com/office/drawing/2014/main" id="{62C713DB-513F-432B-96F5-8B41A796BF93}"/>
                          </a:ext>
                        </a:extLst>
                      </p:cNvPr>
                      <p:cNvSpPr>
                        <a:spLocks/>
                      </p:cNvSpPr>
                      <p:nvPr/>
                    </p:nvSpPr>
                    <p:spPr bwMode="auto">
                      <a:xfrm>
                        <a:off x="5478170" y="3870644"/>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8" name="Freeform 37">
                        <a:extLst>
                          <a:ext uri="{FF2B5EF4-FFF2-40B4-BE49-F238E27FC236}">
                            <a16:creationId xmlns:a16="http://schemas.microsoft.com/office/drawing/2014/main" id="{ABC1F08B-61A3-4D81-A519-A30458137C06}"/>
                          </a:ext>
                        </a:extLst>
                      </p:cNvPr>
                      <p:cNvSpPr>
                        <a:spLocks/>
                      </p:cNvSpPr>
                      <p:nvPr/>
                    </p:nvSpPr>
                    <p:spPr bwMode="auto">
                      <a:xfrm>
                        <a:off x="5478170" y="3834533"/>
                        <a:ext cx="299923" cy="13040"/>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 name="Freeform 34">
                        <a:extLst>
                          <a:ext uri="{FF2B5EF4-FFF2-40B4-BE49-F238E27FC236}">
                            <a16:creationId xmlns:a16="http://schemas.microsoft.com/office/drawing/2014/main" id="{C0B65951-561C-49B7-931C-0AC397622372}"/>
                          </a:ext>
                        </a:extLst>
                      </p:cNvPr>
                      <p:cNvSpPr>
                        <a:spLocks/>
                      </p:cNvSpPr>
                      <p:nvPr/>
                    </p:nvSpPr>
                    <p:spPr bwMode="auto">
                      <a:xfrm flipH="1">
                        <a:off x="6027579" y="3943869"/>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0" name="Freeform 35">
                        <a:extLst>
                          <a:ext uri="{FF2B5EF4-FFF2-40B4-BE49-F238E27FC236}">
                            <a16:creationId xmlns:a16="http://schemas.microsoft.com/office/drawing/2014/main" id="{1778506B-A4F6-43DF-9E2F-BCFBFDF311C7}"/>
                          </a:ext>
                        </a:extLst>
                      </p:cNvPr>
                      <p:cNvSpPr>
                        <a:spLocks/>
                      </p:cNvSpPr>
                      <p:nvPr/>
                    </p:nvSpPr>
                    <p:spPr bwMode="auto">
                      <a:xfrm flipH="1">
                        <a:off x="6027579" y="3906753"/>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1" name="Freeform 36">
                        <a:extLst>
                          <a:ext uri="{FF2B5EF4-FFF2-40B4-BE49-F238E27FC236}">
                            <a16:creationId xmlns:a16="http://schemas.microsoft.com/office/drawing/2014/main" id="{BA463852-F7FA-4160-AB00-BA6DCC4A657B}"/>
                          </a:ext>
                        </a:extLst>
                      </p:cNvPr>
                      <p:cNvSpPr>
                        <a:spLocks/>
                      </p:cNvSpPr>
                      <p:nvPr/>
                    </p:nvSpPr>
                    <p:spPr bwMode="auto">
                      <a:xfrm flipH="1">
                        <a:off x="6027579" y="3870643"/>
                        <a:ext cx="299923" cy="14043"/>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2" name="Freeform 37">
                        <a:extLst>
                          <a:ext uri="{FF2B5EF4-FFF2-40B4-BE49-F238E27FC236}">
                            <a16:creationId xmlns:a16="http://schemas.microsoft.com/office/drawing/2014/main" id="{7BEAB276-1FB7-4AE4-B6C2-4B9F188841DC}"/>
                          </a:ext>
                        </a:extLst>
                      </p:cNvPr>
                      <p:cNvSpPr>
                        <a:spLocks/>
                      </p:cNvSpPr>
                      <p:nvPr/>
                    </p:nvSpPr>
                    <p:spPr bwMode="auto">
                      <a:xfrm flipH="1">
                        <a:off x="6027579" y="3834532"/>
                        <a:ext cx="299923" cy="13040"/>
                      </a:xfrm>
                      <a:custGeom>
                        <a:avLst/>
                        <a:gdLst>
                          <a:gd name="T0" fmla="*/ 64 w 65"/>
                          <a:gd name="T1" fmla="*/ 3 h 3"/>
                          <a:gd name="T2" fmla="*/ 2 w 65"/>
                          <a:gd name="T3" fmla="*/ 3 h 3"/>
                          <a:gd name="T4" fmla="*/ 0 w 65"/>
                          <a:gd name="T5" fmla="*/ 2 h 3"/>
                          <a:gd name="T6" fmla="*/ 2 w 65"/>
                          <a:gd name="T7" fmla="*/ 0 h 3"/>
                          <a:gd name="T8" fmla="*/ 64 w 65"/>
                          <a:gd name="T9" fmla="*/ 0 h 3"/>
                          <a:gd name="T10" fmla="*/ 65 w 65"/>
                          <a:gd name="T11" fmla="*/ 2 h 3"/>
                          <a:gd name="T12" fmla="*/ 64 w 6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5" h="3">
                            <a:moveTo>
                              <a:pt x="64" y="3"/>
                            </a:moveTo>
                            <a:cubicBezTo>
                              <a:pt x="2" y="3"/>
                              <a:pt x="2" y="3"/>
                              <a:pt x="2" y="3"/>
                            </a:cubicBezTo>
                            <a:cubicBezTo>
                              <a:pt x="1" y="3"/>
                              <a:pt x="0" y="2"/>
                              <a:pt x="0" y="2"/>
                            </a:cubicBezTo>
                            <a:cubicBezTo>
                              <a:pt x="0" y="1"/>
                              <a:pt x="1" y="0"/>
                              <a:pt x="2" y="0"/>
                            </a:cubicBezTo>
                            <a:cubicBezTo>
                              <a:pt x="64" y="0"/>
                              <a:pt x="64" y="0"/>
                              <a:pt x="64" y="0"/>
                            </a:cubicBezTo>
                            <a:cubicBezTo>
                              <a:pt x="65" y="0"/>
                              <a:pt x="65" y="1"/>
                              <a:pt x="65" y="2"/>
                            </a:cubicBezTo>
                            <a:cubicBezTo>
                              <a:pt x="65" y="2"/>
                              <a:pt x="65" y="3"/>
                              <a:pt x="64" y="3"/>
                            </a:cubicBezTo>
                            <a:close/>
                          </a:path>
                        </a:pathLst>
                      </a:custGeom>
                      <a:solidFill>
                        <a:sysClr val="window" lastClr="FFFFFF">
                          <a:lumMod val="75000"/>
                        </a:sysClr>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3" name="Rectangle 42">
                        <a:extLst>
                          <a:ext uri="{FF2B5EF4-FFF2-40B4-BE49-F238E27FC236}">
                            <a16:creationId xmlns:a16="http://schemas.microsoft.com/office/drawing/2014/main" id="{8FC31C71-9AE4-4DFC-ACB5-BE3AD8E20899}"/>
                          </a:ext>
                        </a:extLst>
                      </p:cNvPr>
                      <p:cNvSpPr>
                        <a:spLocks noChangeArrowheads="1"/>
                      </p:cNvSpPr>
                      <p:nvPr/>
                    </p:nvSpPr>
                    <p:spPr bwMode="auto">
                      <a:xfrm>
                        <a:off x="5480021" y="5797778"/>
                        <a:ext cx="868674" cy="13040"/>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67" name="Freeform 8">
                      <a:extLst>
                        <a:ext uri="{FF2B5EF4-FFF2-40B4-BE49-F238E27FC236}">
                          <a16:creationId xmlns:a16="http://schemas.microsoft.com/office/drawing/2014/main" id="{5D482F69-947F-45BF-9CC2-D19A3684E7B5}"/>
                        </a:ext>
                      </a:extLst>
                    </p:cNvPr>
                    <p:cNvSpPr>
                      <a:spLocks/>
                    </p:cNvSpPr>
                    <p:nvPr/>
                  </p:nvSpPr>
                  <p:spPr bwMode="auto">
                    <a:xfrm>
                      <a:off x="7317062" y="4126258"/>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8" name="Freeform 8">
                      <a:extLst>
                        <a:ext uri="{FF2B5EF4-FFF2-40B4-BE49-F238E27FC236}">
                          <a16:creationId xmlns:a16="http://schemas.microsoft.com/office/drawing/2014/main" id="{4BB5DC1D-583F-42F8-B092-ECF207142762}"/>
                        </a:ext>
                      </a:extLst>
                    </p:cNvPr>
                    <p:cNvSpPr>
                      <a:spLocks/>
                    </p:cNvSpPr>
                    <p:nvPr/>
                  </p:nvSpPr>
                  <p:spPr bwMode="auto">
                    <a:xfrm>
                      <a:off x="7317062" y="4304332"/>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9" name="Freeform 8">
                      <a:extLst>
                        <a:ext uri="{FF2B5EF4-FFF2-40B4-BE49-F238E27FC236}">
                          <a16:creationId xmlns:a16="http://schemas.microsoft.com/office/drawing/2014/main" id="{D633AEB9-16D4-412B-9C55-2EA6C13742A5}"/>
                        </a:ext>
                      </a:extLst>
                    </p:cNvPr>
                    <p:cNvSpPr>
                      <a:spLocks/>
                    </p:cNvSpPr>
                    <p:nvPr/>
                  </p:nvSpPr>
                  <p:spPr bwMode="auto">
                    <a:xfrm>
                      <a:off x="7317062" y="4490080"/>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0" name="Freeform 8">
                      <a:extLst>
                        <a:ext uri="{FF2B5EF4-FFF2-40B4-BE49-F238E27FC236}">
                          <a16:creationId xmlns:a16="http://schemas.microsoft.com/office/drawing/2014/main" id="{24548291-2BC6-4DDF-84C9-EBD3572CAD99}"/>
                        </a:ext>
                      </a:extLst>
                    </p:cNvPr>
                    <p:cNvSpPr>
                      <a:spLocks/>
                    </p:cNvSpPr>
                    <p:nvPr/>
                  </p:nvSpPr>
                  <p:spPr bwMode="auto">
                    <a:xfrm>
                      <a:off x="7320696" y="4666368"/>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1" name="Freeform 8">
                      <a:extLst>
                        <a:ext uri="{FF2B5EF4-FFF2-40B4-BE49-F238E27FC236}">
                          <a16:creationId xmlns:a16="http://schemas.microsoft.com/office/drawing/2014/main" id="{8269FE88-6CAF-41DB-8F27-C854A4101585}"/>
                        </a:ext>
                      </a:extLst>
                    </p:cNvPr>
                    <p:cNvSpPr>
                      <a:spLocks/>
                    </p:cNvSpPr>
                    <p:nvPr/>
                  </p:nvSpPr>
                  <p:spPr bwMode="auto">
                    <a:xfrm>
                      <a:off x="7320696" y="4846841"/>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2" name="Freeform 8">
                      <a:extLst>
                        <a:ext uri="{FF2B5EF4-FFF2-40B4-BE49-F238E27FC236}">
                          <a16:creationId xmlns:a16="http://schemas.microsoft.com/office/drawing/2014/main" id="{6F735A54-6C90-492F-A029-3E84D6ED1A16}"/>
                        </a:ext>
                      </a:extLst>
                    </p:cNvPr>
                    <p:cNvSpPr>
                      <a:spLocks/>
                    </p:cNvSpPr>
                    <p:nvPr/>
                  </p:nvSpPr>
                  <p:spPr bwMode="auto">
                    <a:xfrm>
                      <a:off x="7320696" y="5017519"/>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 name="Freeform 8">
                      <a:extLst>
                        <a:ext uri="{FF2B5EF4-FFF2-40B4-BE49-F238E27FC236}">
                          <a16:creationId xmlns:a16="http://schemas.microsoft.com/office/drawing/2014/main" id="{D0A9219E-C667-4E6B-B7A8-723D036B41A8}"/>
                        </a:ext>
                      </a:extLst>
                    </p:cNvPr>
                    <p:cNvSpPr>
                      <a:spLocks/>
                    </p:cNvSpPr>
                    <p:nvPr/>
                  </p:nvSpPr>
                  <p:spPr bwMode="auto">
                    <a:xfrm>
                      <a:off x="7320696" y="5207178"/>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4" name="Freeform 8">
                      <a:extLst>
                        <a:ext uri="{FF2B5EF4-FFF2-40B4-BE49-F238E27FC236}">
                          <a16:creationId xmlns:a16="http://schemas.microsoft.com/office/drawing/2014/main" id="{11C55257-A500-4E93-927C-33C950288100}"/>
                        </a:ext>
                      </a:extLst>
                    </p:cNvPr>
                    <p:cNvSpPr>
                      <a:spLocks/>
                    </p:cNvSpPr>
                    <p:nvPr/>
                  </p:nvSpPr>
                  <p:spPr bwMode="auto">
                    <a:xfrm>
                      <a:off x="7317062" y="5384981"/>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5" name="Freeform 8">
                      <a:extLst>
                        <a:ext uri="{FF2B5EF4-FFF2-40B4-BE49-F238E27FC236}">
                          <a16:creationId xmlns:a16="http://schemas.microsoft.com/office/drawing/2014/main" id="{733FD628-E0F0-4030-A5A1-35D729EBEAEA}"/>
                        </a:ext>
                      </a:extLst>
                    </p:cNvPr>
                    <p:cNvSpPr>
                      <a:spLocks/>
                    </p:cNvSpPr>
                    <p:nvPr/>
                  </p:nvSpPr>
                  <p:spPr bwMode="auto">
                    <a:xfrm>
                      <a:off x="7320696" y="5553271"/>
                      <a:ext cx="188580" cy="64198"/>
                    </a:xfrm>
                    <a:custGeom>
                      <a:avLst/>
                      <a:gdLst>
                        <a:gd name="T0" fmla="*/ 41 w 41"/>
                        <a:gd name="T1" fmla="*/ 0 h 14"/>
                        <a:gd name="T2" fmla="*/ 6 w 41"/>
                        <a:gd name="T3" fmla="*/ 0 h 14"/>
                        <a:gd name="T4" fmla="*/ 0 w 41"/>
                        <a:gd name="T5" fmla="*/ 7 h 14"/>
                        <a:gd name="T6" fmla="*/ 6 w 41"/>
                        <a:gd name="T7" fmla="*/ 14 h 14"/>
                        <a:gd name="T8" fmla="*/ 41 w 41"/>
                        <a:gd name="T9" fmla="*/ 14 h 14"/>
                        <a:gd name="T10" fmla="*/ 41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41" y="0"/>
                          </a:moveTo>
                          <a:cubicBezTo>
                            <a:pt x="6" y="0"/>
                            <a:pt x="6" y="0"/>
                            <a:pt x="6" y="0"/>
                          </a:cubicBezTo>
                          <a:cubicBezTo>
                            <a:pt x="3" y="0"/>
                            <a:pt x="0" y="3"/>
                            <a:pt x="0" y="7"/>
                          </a:cubicBezTo>
                          <a:cubicBezTo>
                            <a:pt x="0" y="11"/>
                            <a:pt x="3" y="14"/>
                            <a:pt x="6" y="14"/>
                          </a:cubicBezTo>
                          <a:cubicBezTo>
                            <a:pt x="41" y="14"/>
                            <a:pt x="41" y="14"/>
                            <a:pt x="41" y="14"/>
                          </a:cubicBezTo>
                          <a:lnTo>
                            <a:pt x="41" y="0"/>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65" name="Rectangle 64">
                    <a:extLst>
                      <a:ext uri="{FF2B5EF4-FFF2-40B4-BE49-F238E27FC236}">
                        <a16:creationId xmlns:a16="http://schemas.microsoft.com/office/drawing/2014/main" id="{57C3E625-395B-42AD-9820-588E235CFF62}"/>
                      </a:ext>
                    </a:extLst>
                  </p:cNvPr>
                  <p:cNvSpPr/>
                  <p:nvPr/>
                </p:nvSpPr>
                <p:spPr bwMode="auto">
                  <a:xfrm>
                    <a:off x="6689300" y="4605702"/>
                    <a:ext cx="855274" cy="177206"/>
                  </a:xfrm>
                  <a:prstGeom prst="rect">
                    <a:avLst/>
                  </a:prstGeom>
                  <a:noFill/>
                  <a:ln w="952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61" name="Rectangle 42">
                  <a:extLst>
                    <a:ext uri="{FF2B5EF4-FFF2-40B4-BE49-F238E27FC236}">
                      <a16:creationId xmlns:a16="http://schemas.microsoft.com/office/drawing/2014/main" id="{E97802A9-2226-4DEE-B66B-247E6498C994}"/>
                    </a:ext>
                  </a:extLst>
                </p:cNvPr>
                <p:cNvSpPr>
                  <a:spLocks noChangeArrowheads="1"/>
                </p:cNvSpPr>
                <p:nvPr/>
              </p:nvSpPr>
              <p:spPr bwMode="auto">
                <a:xfrm>
                  <a:off x="9273483" y="5413375"/>
                  <a:ext cx="626332" cy="9566"/>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 name="Rectangle 42">
                  <a:extLst>
                    <a:ext uri="{FF2B5EF4-FFF2-40B4-BE49-F238E27FC236}">
                      <a16:creationId xmlns:a16="http://schemas.microsoft.com/office/drawing/2014/main" id="{B1F4ACC2-C904-4145-9430-362F12E70328}"/>
                    </a:ext>
                  </a:extLst>
                </p:cNvPr>
                <p:cNvSpPr>
                  <a:spLocks noChangeArrowheads="1"/>
                </p:cNvSpPr>
                <p:nvPr/>
              </p:nvSpPr>
              <p:spPr bwMode="auto">
                <a:xfrm>
                  <a:off x="9273483" y="5549431"/>
                  <a:ext cx="626332" cy="9566"/>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 name="Rectangle 42">
                  <a:extLst>
                    <a:ext uri="{FF2B5EF4-FFF2-40B4-BE49-F238E27FC236}">
                      <a16:creationId xmlns:a16="http://schemas.microsoft.com/office/drawing/2014/main" id="{06BD0AF4-B28D-4DD8-AEFF-6E6D90ADE78B}"/>
                    </a:ext>
                  </a:extLst>
                </p:cNvPr>
                <p:cNvSpPr>
                  <a:spLocks noChangeArrowheads="1"/>
                </p:cNvSpPr>
                <p:nvPr/>
              </p:nvSpPr>
              <p:spPr bwMode="auto">
                <a:xfrm>
                  <a:off x="9281420" y="5683350"/>
                  <a:ext cx="626332" cy="9566"/>
                </a:xfrm>
                <a:prstGeom prst="rect">
                  <a:avLst/>
                </a:prstGeom>
                <a:solidFill>
                  <a:sysClr val="windowText" lastClr="000000"/>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57">
                <a:extLst>
                  <a:ext uri="{FF2B5EF4-FFF2-40B4-BE49-F238E27FC236}">
                    <a16:creationId xmlns:a16="http://schemas.microsoft.com/office/drawing/2014/main" id="{DFD535D4-C8A5-497E-9071-4F5854523C01}"/>
                  </a:ext>
                </a:extLst>
              </p:cNvPr>
              <p:cNvPicPr>
                <a:picLocks noChangeAspect="1"/>
              </p:cNvPicPr>
              <p:nvPr/>
            </p:nvPicPr>
            <p:blipFill>
              <a:blip r:embed="rId3"/>
              <a:stretch>
                <a:fillRect/>
              </a:stretch>
            </p:blipFill>
            <p:spPr>
              <a:xfrm>
                <a:off x="7767172" y="2098177"/>
                <a:ext cx="354359" cy="228857"/>
              </a:xfrm>
              <a:prstGeom prst="rect">
                <a:avLst/>
              </a:prstGeom>
            </p:spPr>
          </p:pic>
          <p:sp>
            <p:nvSpPr>
              <p:cNvPr id="59" name="Rectangle 58">
                <a:extLst>
                  <a:ext uri="{FF2B5EF4-FFF2-40B4-BE49-F238E27FC236}">
                    <a16:creationId xmlns:a16="http://schemas.microsoft.com/office/drawing/2014/main" id="{F8C40BC4-EEB0-459E-BBE9-6957B5BF5B99}"/>
                  </a:ext>
                </a:extLst>
              </p:cNvPr>
              <p:cNvSpPr/>
              <p:nvPr/>
            </p:nvSpPr>
            <p:spPr>
              <a:xfrm>
                <a:off x="8050267" y="2022363"/>
                <a:ext cx="5148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NIC</a:t>
                </a:r>
              </a:p>
            </p:txBody>
          </p:sp>
        </p:grpSp>
        <p:grpSp>
          <p:nvGrpSpPr>
            <p:cNvPr id="94" name="Group 93">
              <a:extLst>
                <a:ext uri="{FF2B5EF4-FFF2-40B4-BE49-F238E27FC236}">
                  <a16:creationId xmlns:a16="http://schemas.microsoft.com/office/drawing/2014/main" id="{F6B86030-FE81-4FEB-85B8-6F15B86EC541}"/>
                </a:ext>
              </a:extLst>
            </p:cNvPr>
            <p:cNvGrpSpPr/>
            <p:nvPr/>
          </p:nvGrpSpPr>
          <p:grpSpPr>
            <a:xfrm>
              <a:off x="5872894" y="3914453"/>
              <a:ext cx="1375889" cy="1204379"/>
              <a:chOff x="6674278" y="4377743"/>
              <a:chExt cx="1375889" cy="1532200"/>
            </a:xfrm>
          </p:grpSpPr>
          <p:sp>
            <p:nvSpPr>
              <p:cNvPr id="95" name="Rectangle 94">
                <a:extLst>
                  <a:ext uri="{FF2B5EF4-FFF2-40B4-BE49-F238E27FC236}">
                    <a16:creationId xmlns:a16="http://schemas.microsoft.com/office/drawing/2014/main" id="{FE1481AA-11B2-42E9-9E4A-A91CF96215F7}"/>
                  </a:ext>
                </a:extLst>
              </p:cNvPr>
              <p:cNvSpPr/>
              <p:nvPr/>
            </p:nvSpPr>
            <p:spPr>
              <a:xfrm>
                <a:off x="6674278" y="5540611"/>
                <a:ext cx="137588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On-premises</a:t>
                </a:r>
              </a:p>
            </p:txBody>
          </p:sp>
          <p:grpSp>
            <p:nvGrpSpPr>
              <p:cNvPr id="96" name="Group 95">
                <a:extLst>
                  <a:ext uri="{FF2B5EF4-FFF2-40B4-BE49-F238E27FC236}">
                    <a16:creationId xmlns:a16="http://schemas.microsoft.com/office/drawing/2014/main" id="{60B64B5B-9A61-4C24-9017-68B9BFD9986D}"/>
                  </a:ext>
                </a:extLst>
              </p:cNvPr>
              <p:cNvGrpSpPr>
                <a:grpSpLocks noChangeAspect="1"/>
              </p:cNvGrpSpPr>
              <p:nvPr/>
            </p:nvGrpSpPr>
            <p:grpSpPr bwMode="auto">
              <a:xfrm>
                <a:off x="6969122" y="4377743"/>
                <a:ext cx="700277" cy="1231867"/>
                <a:chOff x="3600" y="469"/>
                <a:chExt cx="768" cy="1351"/>
              </a:xfrm>
            </p:grpSpPr>
            <p:sp>
              <p:nvSpPr>
                <p:cNvPr id="97" name="AutoShape 7">
                  <a:extLst>
                    <a:ext uri="{FF2B5EF4-FFF2-40B4-BE49-F238E27FC236}">
                      <a16:creationId xmlns:a16="http://schemas.microsoft.com/office/drawing/2014/main" id="{F907D22D-A1CD-4225-8F25-19A898A2654B}"/>
                    </a:ext>
                  </a:extLst>
                </p:cNvPr>
                <p:cNvSpPr>
                  <a:spLocks noChangeAspect="1" noChangeArrowheads="1" noTextEdit="1"/>
                </p:cNvSpPr>
                <p:nvPr/>
              </p:nvSpPr>
              <p:spPr bwMode="auto">
                <a:xfrm>
                  <a:off x="3600" y="469"/>
                  <a:ext cx="768" cy="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D9DB2FCB-74A0-42E5-A137-17407514B6D0}"/>
                    </a:ext>
                  </a:extLst>
                </p:cNvPr>
                <p:cNvSpPr>
                  <a:spLocks noChangeArrowheads="1"/>
                </p:cNvSpPr>
                <p:nvPr/>
              </p:nvSpPr>
              <p:spPr bwMode="auto">
                <a:xfrm>
                  <a:off x="3597" y="1386"/>
                  <a:ext cx="541" cy="431"/>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9" name="Freeform 135">
                  <a:extLst>
                    <a:ext uri="{FF2B5EF4-FFF2-40B4-BE49-F238E27FC236}">
                      <a16:creationId xmlns:a16="http://schemas.microsoft.com/office/drawing/2014/main" id="{8E41C064-2BBE-41DC-9DD6-FABDFA65998C}"/>
                    </a:ext>
                  </a:extLst>
                </p:cNvPr>
                <p:cNvSpPr>
                  <a:spLocks/>
                </p:cNvSpPr>
                <p:nvPr/>
              </p:nvSpPr>
              <p:spPr bwMode="auto">
                <a:xfrm>
                  <a:off x="3908" y="606"/>
                  <a:ext cx="460" cy="1211"/>
                </a:xfrm>
                <a:custGeom>
                  <a:avLst/>
                  <a:gdLst>
                    <a:gd name="T0" fmla="*/ 0 w 460"/>
                    <a:gd name="T1" fmla="*/ 0 h 1211"/>
                    <a:gd name="T2" fmla="*/ 460 w 460"/>
                    <a:gd name="T3" fmla="*/ 0 h 1211"/>
                    <a:gd name="T4" fmla="*/ 460 w 460"/>
                    <a:gd name="T5" fmla="*/ 1211 h 1211"/>
                    <a:gd name="T6" fmla="*/ 0 w 460"/>
                    <a:gd name="T7" fmla="*/ 1211 h 1211"/>
                    <a:gd name="T8" fmla="*/ 0 w 460"/>
                    <a:gd name="T9" fmla="*/ 790 h 1211"/>
                    <a:gd name="T10" fmla="*/ 0 w 460"/>
                    <a:gd name="T11" fmla="*/ 0 h 1211"/>
                  </a:gdLst>
                  <a:ahLst/>
                  <a:cxnLst>
                    <a:cxn ang="0">
                      <a:pos x="T0" y="T1"/>
                    </a:cxn>
                    <a:cxn ang="0">
                      <a:pos x="T2" y="T3"/>
                    </a:cxn>
                    <a:cxn ang="0">
                      <a:pos x="T4" y="T5"/>
                    </a:cxn>
                    <a:cxn ang="0">
                      <a:pos x="T6" y="T7"/>
                    </a:cxn>
                    <a:cxn ang="0">
                      <a:pos x="T8" y="T9"/>
                    </a:cxn>
                    <a:cxn ang="0">
                      <a:pos x="T10" y="T11"/>
                    </a:cxn>
                  </a:cxnLst>
                  <a:rect l="0" t="0" r="r" b="b"/>
                  <a:pathLst>
                    <a:path w="460" h="1211">
                      <a:moveTo>
                        <a:pt x="0" y="0"/>
                      </a:moveTo>
                      <a:lnTo>
                        <a:pt x="460" y="0"/>
                      </a:lnTo>
                      <a:lnTo>
                        <a:pt x="460" y="1211"/>
                      </a:lnTo>
                      <a:lnTo>
                        <a:pt x="0" y="1211"/>
                      </a:lnTo>
                      <a:lnTo>
                        <a:pt x="0" y="790"/>
                      </a:lnTo>
                      <a:lnTo>
                        <a:pt x="0" y="0"/>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0" name="Freeform 136">
                  <a:extLst>
                    <a:ext uri="{FF2B5EF4-FFF2-40B4-BE49-F238E27FC236}">
                      <a16:creationId xmlns:a16="http://schemas.microsoft.com/office/drawing/2014/main" id="{309E02A6-5982-40E2-BB3E-55770F5F32D8}"/>
                    </a:ext>
                  </a:extLst>
                </p:cNvPr>
                <p:cNvSpPr>
                  <a:spLocks/>
                </p:cNvSpPr>
                <p:nvPr/>
              </p:nvSpPr>
              <p:spPr bwMode="auto">
                <a:xfrm>
                  <a:off x="3597" y="1396"/>
                  <a:ext cx="311" cy="421"/>
                </a:xfrm>
                <a:custGeom>
                  <a:avLst/>
                  <a:gdLst>
                    <a:gd name="T0" fmla="*/ 0 w 311"/>
                    <a:gd name="T1" fmla="*/ 421 h 421"/>
                    <a:gd name="T2" fmla="*/ 311 w 311"/>
                    <a:gd name="T3" fmla="*/ 421 h 421"/>
                    <a:gd name="T4" fmla="*/ 311 w 311"/>
                    <a:gd name="T5" fmla="*/ 0 h 421"/>
                    <a:gd name="T6" fmla="*/ 0 w 311"/>
                    <a:gd name="T7" fmla="*/ 421 h 421"/>
                  </a:gdLst>
                  <a:ahLst/>
                  <a:cxnLst>
                    <a:cxn ang="0">
                      <a:pos x="T0" y="T1"/>
                    </a:cxn>
                    <a:cxn ang="0">
                      <a:pos x="T2" y="T3"/>
                    </a:cxn>
                    <a:cxn ang="0">
                      <a:pos x="T4" y="T5"/>
                    </a:cxn>
                    <a:cxn ang="0">
                      <a:pos x="T6" y="T7"/>
                    </a:cxn>
                  </a:cxnLst>
                  <a:rect l="0" t="0" r="r" b="b"/>
                  <a:pathLst>
                    <a:path w="311" h="421">
                      <a:moveTo>
                        <a:pt x="0" y="421"/>
                      </a:moveTo>
                      <a:lnTo>
                        <a:pt x="311" y="421"/>
                      </a:lnTo>
                      <a:lnTo>
                        <a:pt x="311" y="0"/>
                      </a:lnTo>
                      <a:lnTo>
                        <a:pt x="0" y="421"/>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E806D932-2891-4566-9F96-10F8B82CF8F4}"/>
                    </a:ext>
                  </a:extLst>
                </p:cNvPr>
                <p:cNvSpPr>
                  <a:spLocks noChangeArrowheads="1"/>
                </p:cNvSpPr>
                <p:nvPr/>
              </p:nvSpPr>
              <p:spPr bwMode="auto">
                <a:xfrm>
                  <a:off x="3967" y="694"/>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5F7BE7DE-E490-461A-BAC7-E000790A87EF}"/>
                    </a:ext>
                  </a:extLst>
                </p:cNvPr>
                <p:cNvSpPr>
                  <a:spLocks noChangeArrowheads="1"/>
                </p:cNvSpPr>
                <p:nvPr/>
              </p:nvSpPr>
              <p:spPr bwMode="auto">
                <a:xfrm>
                  <a:off x="4066" y="694"/>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33ABBCB8-C63A-4507-90EE-E13428409A35}"/>
                    </a:ext>
                  </a:extLst>
                </p:cNvPr>
                <p:cNvSpPr>
                  <a:spLocks noChangeArrowheads="1"/>
                </p:cNvSpPr>
                <p:nvPr/>
              </p:nvSpPr>
              <p:spPr bwMode="auto">
                <a:xfrm>
                  <a:off x="4164" y="694"/>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2F60FF72-4ECA-4AFF-87D0-889F49A1CCFA}"/>
                    </a:ext>
                  </a:extLst>
                </p:cNvPr>
                <p:cNvSpPr>
                  <a:spLocks noChangeArrowheads="1"/>
                </p:cNvSpPr>
                <p:nvPr/>
              </p:nvSpPr>
              <p:spPr bwMode="auto">
                <a:xfrm>
                  <a:off x="4263" y="694"/>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ECED562F-505F-489A-9EC0-9BCB605F3CE2}"/>
                    </a:ext>
                  </a:extLst>
                </p:cNvPr>
                <p:cNvSpPr>
                  <a:spLocks noChangeArrowheads="1"/>
                </p:cNvSpPr>
                <p:nvPr/>
              </p:nvSpPr>
              <p:spPr bwMode="auto">
                <a:xfrm>
                  <a:off x="3967" y="821"/>
                  <a:ext cx="46" cy="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6AC14F31-82A8-488D-8D0A-35F233D37810}"/>
                    </a:ext>
                  </a:extLst>
                </p:cNvPr>
                <p:cNvSpPr>
                  <a:spLocks noChangeArrowheads="1"/>
                </p:cNvSpPr>
                <p:nvPr/>
              </p:nvSpPr>
              <p:spPr bwMode="auto">
                <a:xfrm>
                  <a:off x="4066" y="821"/>
                  <a:ext cx="46" cy="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300570C7-0842-4F5E-B572-8EE176B1AF28}"/>
                    </a:ext>
                  </a:extLst>
                </p:cNvPr>
                <p:cNvSpPr>
                  <a:spLocks noChangeArrowheads="1"/>
                </p:cNvSpPr>
                <p:nvPr/>
              </p:nvSpPr>
              <p:spPr bwMode="auto">
                <a:xfrm>
                  <a:off x="4164" y="821"/>
                  <a:ext cx="46" cy="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61BCA33F-1722-4BD2-9DE6-EA4589F66279}"/>
                    </a:ext>
                  </a:extLst>
                </p:cNvPr>
                <p:cNvSpPr>
                  <a:spLocks noChangeArrowheads="1"/>
                </p:cNvSpPr>
                <p:nvPr/>
              </p:nvSpPr>
              <p:spPr bwMode="auto">
                <a:xfrm>
                  <a:off x="4263" y="821"/>
                  <a:ext cx="46" cy="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5CAC0AF9-6077-40DB-9C48-F8C43C36E465}"/>
                    </a:ext>
                  </a:extLst>
                </p:cNvPr>
                <p:cNvSpPr>
                  <a:spLocks noChangeArrowheads="1"/>
                </p:cNvSpPr>
                <p:nvPr/>
              </p:nvSpPr>
              <p:spPr bwMode="auto">
                <a:xfrm>
                  <a:off x="3967" y="952"/>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157C0648-217A-43C6-B61B-1C29655EB5FB}"/>
                    </a:ext>
                  </a:extLst>
                </p:cNvPr>
                <p:cNvSpPr>
                  <a:spLocks noChangeArrowheads="1"/>
                </p:cNvSpPr>
                <p:nvPr/>
              </p:nvSpPr>
              <p:spPr bwMode="auto">
                <a:xfrm>
                  <a:off x="4066" y="952"/>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0E030755-A58F-496D-93BC-E7BE201177CB}"/>
                    </a:ext>
                  </a:extLst>
                </p:cNvPr>
                <p:cNvSpPr>
                  <a:spLocks noChangeArrowheads="1"/>
                </p:cNvSpPr>
                <p:nvPr/>
              </p:nvSpPr>
              <p:spPr bwMode="auto">
                <a:xfrm>
                  <a:off x="4164" y="952"/>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8830BF3A-C47B-4EA2-98C6-19862DDDD821}"/>
                    </a:ext>
                  </a:extLst>
                </p:cNvPr>
                <p:cNvSpPr>
                  <a:spLocks noChangeArrowheads="1"/>
                </p:cNvSpPr>
                <p:nvPr/>
              </p:nvSpPr>
              <p:spPr bwMode="auto">
                <a:xfrm>
                  <a:off x="4263" y="952"/>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D95E60DC-852C-45F0-8A35-49C99062A573}"/>
                    </a:ext>
                  </a:extLst>
                </p:cNvPr>
                <p:cNvSpPr>
                  <a:spLocks noChangeArrowheads="1"/>
                </p:cNvSpPr>
                <p:nvPr/>
              </p:nvSpPr>
              <p:spPr bwMode="auto">
                <a:xfrm>
                  <a:off x="3967" y="1079"/>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D3AEC032-8C94-4034-98DA-3484AEA2F014}"/>
                    </a:ext>
                  </a:extLst>
                </p:cNvPr>
                <p:cNvSpPr>
                  <a:spLocks noChangeArrowheads="1"/>
                </p:cNvSpPr>
                <p:nvPr/>
              </p:nvSpPr>
              <p:spPr bwMode="auto">
                <a:xfrm>
                  <a:off x="4066" y="1079"/>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A095065E-2159-4BA5-91A5-E6094E01B033}"/>
                    </a:ext>
                  </a:extLst>
                </p:cNvPr>
                <p:cNvSpPr>
                  <a:spLocks noChangeArrowheads="1"/>
                </p:cNvSpPr>
                <p:nvPr/>
              </p:nvSpPr>
              <p:spPr bwMode="auto">
                <a:xfrm>
                  <a:off x="4164" y="1079"/>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9F577CFF-0EA6-4F41-A7CF-CC3F7DAB31BA}"/>
                    </a:ext>
                  </a:extLst>
                </p:cNvPr>
                <p:cNvSpPr>
                  <a:spLocks noChangeArrowheads="1"/>
                </p:cNvSpPr>
                <p:nvPr/>
              </p:nvSpPr>
              <p:spPr bwMode="auto">
                <a:xfrm>
                  <a:off x="4263" y="1079"/>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BF609758-DC4F-4012-8B7C-3B419278C60A}"/>
                    </a:ext>
                  </a:extLst>
                </p:cNvPr>
                <p:cNvSpPr>
                  <a:spLocks noChangeArrowheads="1"/>
                </p:cNvSpPr>
                <p:nvPr/>
              </p:nvSpPr>
              <p:spPr bwMode="auto">
                <a:xfrm>
                  <a:off x="3967" y="1210"/>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17560036-B427-40D7-9F21-87476CEB82E5}"/>
                    </a:ext>
                  </a:extLst>
                </p:cNvPr>
                <p:cNvSpPr>
                  <a:spLocks noChangeArrowheads="1"/>
                </p:cNvSpPr>
                <p:nvPr/>
              </p:nvSpPr>
              <p:spPr bwMode="auto">
                <a:xfrm>
                  <a:off x="4066" y="1210"/>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1C97090C-649F-4A3C-BB9C-B63D7A1A4237}"/>
                    </a:ext>
                  </a:extLst>
                </p:cNvPr>
                <p:cNvSpPr>
                  <a:spLocks noChangeArrowheads="1"/>
                </p:cNvSpPr>
                <p:nvPr/>
              </p:nvSpPr>
              <p:spPr bwMode="auto">
                <a:xfrm>
                  <a:off x="4164" y="1210"/>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0" name="Rectangle 31">
                  <a:extLst>
                    <a:ext uri="{FF2B5EF4-FFF2-40B4-BE49-F238E27FC236}">
                      <a16:creationId xmlns:a16="http://schemas.microsoft.com/office/drawing/2014/main" id="{CAB5C8E4-2C8D-4FE5-96BD-E50ADA257FF2}"/>
                    </a:ext>
                  </a:extLst>
                </p:cNvPr>
                <p:cNvSpPr>
                  <a:spLocks noChangeArrowheads="1"/>
                </p:cNvSpPr>
                <p:nvPr/>
              </p:nvSpPr>
              <p:spPr bwMode="auto">
                <a:xfrm>
                  <a:off x="4263" y="1210"/>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1" name="Rectangle 32">
                  <a:extLst>
                    <a:ext uri="{FF2B5EF4-FFF2-40B4-BE49-F238E27FC236}">
                      <a16:creationId xmlns:a16="http://schemas.microsoft.com/office/drawing/2014/main" id="{E1296782-B047-4199-AAA6-0F9F139B5A85}"/>
                    </a:ext>
                  </a:extLst>
                </p:cNvPr>
                <p:cNvSpPr>
                  <a:spLocks noChangeArrowheads="1"/>
                </p:cNvSpPr>
                <p:nvPr/>
              </p:nvSpPr>
              <p:spPr bwMode="auto">
                <a:xfrm>
                  <a:off x="3967" y="1337"/>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2" name="Rectangle 33">
                  <a:extLst>
                    <a:ext uri="{FF2B5EF4-FFF2-40B4-BE49-F238E27FC236}">
                      <a16:creationId xmlns:a16="http://schemas.microsoft.com/office/drawing/2014/main" id="{44312614-0805-450C-BF30-C51ADEB69F1E}"/>
                    </a:ext>
                  </a:extLst>
                </p:cNvPr>
                <p:cNvSpPr>
                  <a:spLocks noChangeArrowheads="1"/>
                </p:cNvSpPr>
                <p:nvPr/>
              </p:nvSpPr>
              <p:spPr bwMode="auto">
                <a:xfrm>
                  <a:off x="4066" y="1337"/>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3" name="Rectangle 34">
                  <a:extLst>
                    <a:ext uri="{FF2B5EF4-FFF2-40B4-BE49-F238E27FC236}">
                      <a16:creationId xmlns:a16="http://schemas.microsoft.com/office/drawing/2014/main" id="{99AB26CB-817B-4AED-AC2A-5A35D98939E7}"/>
                    </a:ext>
                  </a:extLst>
                </p:cNvPr>
                <p:cNvSpPr>
                  <a:spLocks noChangeArrowheads="1"/>
                </p:cNvSpPr>
                <p:nvPr/>
              </p:nvSpPr>
              <p:spPr bwMode="auto">
                <a:xfrm>
                  <a:off x="4164" y="1337"/>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4" name="Rectangle 35">
                  <a:extLst>
                    <a:ext uri="{FF2B5EF4-FFF2-40B4-BE49-F238E27FC236}">
                      <a16:creationId xmlns:a16="http://schemas.microsoft.com/office/drawing/2014/main" id="{9AA2BFD8-1B95-4F11-B515-6E08EF13C6E6}"/>
                    </a:ext>
                  </a:extLst>
                </p:cNvPr>
                <p:cNvSpPr>
                  <a:spLocks noChangeArrowheads="1"/>
                </p:cNvSpPr>
                <p:nvPr/>
              </p:nvSpPr>
              <p:spPr bwMode="auto">
                <a:xfrm>
                  <a:off x="4263" y="1337"/>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5" name="Rectangle 36">
                  <a:extLst>
                    <a:ext uri="{FF2B5EF4-FFF2-40B4-BE49-F238E27FC236}">
                      <a16:creationId xmlns:a16="http://schemas.microsoft.com/office/drawing/2014/main" id="{F1E6B3BA-AC81-445C-BC8E-3AB88FAAD54F}"/>
                    </a:ext>
                  </a:extLst>
                </p:cNvPr>
                <p:cNvSpPr>
                  <a:spLocks noChangeArrowheads="1"/>
                </p:cNvSpPr>
                <p:nvPr/>
              </p:nvSpPr>
              <p:spPr bwMode="auto">
                <a:xfrm>
                  <a:off x="3967" y="1468"/>
                  <a:ext cx="46" cy="8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6" name="Rectangle 37">
                  <a:extLst>
                    <a:ext uri="{FF2B5EF4-FFF2-40B4-BE49-F238E27FC236}">
                      <a16:creationId xmlns:a16="http://schemas.microsoft.com/office/drawing/2014/main" id="{16385391-3F0C-4FA5-AEC6-3DB0A3974C67}"/>
                    </a:ext>
                  </a:extLst>
                </p:cNvPr>
                <p:cNvSpPr>
                  <a:spLocks noChangeArrowheads="1"/>
                </p:cNvSpPr>
                <p:nvPr/>
              </p:nvSpPr>
              <p:spPr bwMode="auto">
                <a:xfrm>
                  <a:off x="4066"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7" name="Rectangle 38">
                  <a:extLst>
                    <a:ext uri="{FF2B5EF4-FFF2-40B4-BE49-F238E27FC236}">
                      <a16:creationId xmlns:a16="http://schemas.microsoft.com/office/drawing/2014/main" id="{4FD2184E-A8DF-4352-A0F0-1F30A486B171}"/>
                    </a:ext>
                  </a:extLst>
                </p:cNvPr>
                <p:cNvSpPr>
                  <a:spLocks noChangeArrowheads="1"/>
                </p:cNvSpPr>
                <p:nvPr/>
              </p:nvSpPr>
              <p:spPr bwMode="auto">
                <a:xfrm>
                  <a:off x="4164" y="1468"/>
                  <a:ext cx="46" cy="8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8" name="Rectangle 39">
                  <a:extLst>
                    <a:ext uri="{FF2B5EF4-FFF2-40B4-BE49-F238E27FC236}">
                      <a16:creationId xmlns:a16="http://schemas.microsoft.com/office/drawing/2014/main" id="{CAA91116-D14A-4011-817E-A85475BEA491}"/>
                    </a:ext>
                  </a:extLst>
                </p:cNvPr>
                <p:cNvSpPr>
                  <a:spLocks noChangeArrowheads="1"/>
                </p:cNvSpPr>
                <p:nvPr/>
              </p:nvSpPr>
              <p:spPr bwMode="auto">
                <a:xfrm>
                  <a:off x="4263"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9" name="Rectangle 40">
                  <a:extLst>
                    <a:ext uri="{FF2B5EF4-FFF2-40B4-BE49-F238E27FC236}">
                      <a16:creationId xmlns:a16="http://schemas.microsoft.com/office/drawing/2014/main" id="{744570C5-D817-4F61-B7FD-3F2808E00517}"/>
                    </a:ext>
                  </a:extLst>
                </p:cNvPr>
                <p:cNvSpPr>
                  <a:spLocks noChangeArrowheads="1"/>
                </p:cNvSpPr>
                <p:nvPr/>
              </p:nvSpPr>
              <p:spPr bwMode="auto">
                <a:xfrm>
                  <a:off x="3630" y="1468"/>
                  <a:ext cx="45" cy="8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0" name="Rectangle 41">
                  <a:extLst>
                    <a:ext uri="{FF2B5EF4-FFF2-40B4-BE49-F238E27FC236}">
                      <a16:creationId xmlns:a16="http://schemas.microsoft.com/office/drawing/2014/main" id="{7666BCBD-69E2-40DA-9530-2753295104B9}"/>
                    </a:ext>
                  </a:extLst>
                </p:cNvPr>
                <p:cNvSpPr>
                  <a:spLocks noChangeArrowheads="1"/>
                </p:cNvSpPr>
                <p:nvPr/>
              </p:nvSpPr>
              <p:spPr bwMode="auto">
                <a:xfrm>
                  <a:off x="3728"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1" name="Rectangle 42">
                  <a:extLst>
                    <a:ext uri="{FF2B5EF4-FFF2-40B4-BE49-F238E27FC236}">
                      <a16:creationId xmlns:a16="http://schemas.microsoft.com/office/drawing/2014/main" id="{220D9718-5027-4B64-BC0E-E275CAE78D55}"/>
                    </a:ext>
                  </a:extLst>
                </p:cNvPr>
                <p:cNvSpPr>
                  <a:spLocks noChangeArrowheads="1"/>
                </p:cNvSpPr>
                <p:nvPr/>
              </p:nvSpPr>
              <p:spPr bwMode="auto">
                <a:xfrm>
                  <a:off x="3830" y="1468"/>
                  <a:ext cx="4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2" name="Rectangle 43">
                  <a:extLst>
                    <a:ext uri="{FF2B5EF4-FFF2-40B4-BE49-F238E27FC236}">
                      <a16:creationId xmlns:a16="http://schemas.microsoft.com/office/drawing/2014/main" id="{F80D5322-4763-46E0-92E6-F391A467111D}"/>
                    </a:ext>
                  </a:extLst>
                </p:cNvPr>
                <p:cNvSpPr>
                  <a:spLocks noChangeArrowheads="1"/>
                </p:cNvSpPr>
                <p:nvPr/>
              </p:nvSpPr>
              <p:spPr bwMode="auto">
                <a:xfrm>
                  <a:off x="3630" y="1595"/>
                  <a:ext cx="45"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3" name="Rectangle 44">
                  <a:extLst>
                    <a:ext uri="{FF2B5EF4-FFF2-40B4-BE49-F238E27FC236}">
                      <a16:creationId xmlns:a16="http://schemas.microsoft.com/office/drawing/2014/main" id="{B03CE041-4568-4D7D-AE08-71D15A713B3F}"/>
                    </a:ext>
                  </a:extLst>
                </p:cNvPr>
                <p:cNvSpPr>
                  <a:spLocks noChangeArrowheads="1"/>
                </p:cNvSpPr>
                <p:nvPr/>
              </p:nvSpPr>
              <p:spPr bwMode="auto">
                <a:xfrm>
                  <a:off x="3728" y="1595"/>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4" name="Rectangle 45">
                  <a:extLst>
                    <a:ext uri="{FF2B5EF4-FFF2-40B4-BE49-F238E27FC236}">
                      <a16:creationId xmlns:a16="http://schemas.microsoft.com/office/drawing/2014/main" id="{48BACCAF-4BE6-4065-8A0A-7D0B04CBDEC4}"/>
                    </a:ext>
                  </a:extLst>
                </p:cNvPr>
                <p:cNvSpPr>
                  <a:spLocks noChangeArrowheads="1"/>
                </p:cNvSpPr>
                <p:nvPr/>
              </p:nvSpPr>
              <p:spPr bwMode="auto">
                <a:xfrm>
                  <a:off x="3830" y="1595"/>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5" name="Rectangle 46">
                  <a:extLst>
                    <a:ext uri="{FF2B5EF4-FFF2-40B4-BE49-F238E27FC236}">
                      <a16:creationId xmlns:a16="http://schemas.microsoft.com/office/drawing/2014/main" id="{DA7F5927-D609-45C4-9035-75826865C7C7}"/>
                    </a:ext>
                  </a:extLst>
                </p:cNvPr>
                <p:cNvSpPr>
                  <a:spLocks noChangeArrowheads="1"/>
                </p:cNvSpPr>
                <p:nvPr/>
              </p:nvSpPr>
              <p:spPr bwMode="auto">
                <a:xfrm>
                  <a:off x="3967" y="1595"/>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6" name="Rectangle 47">
                  <a:extLst>
                    <a:ext uri="{FF2B5EF4-FFF2-40B4-BE49-F238E27FC236}">
                      <a16:creationId xmlns:a16="http://schemas.microsoft.com/office/drawing/2014/main" id="{D1EE42CF-711C-4F2D-B357-2B1B4285EEDE}"/>
                    </a:ext>
                  </a:extLst>
                </p:cNvPr>
                <p:cNvSpPr>
                  <a:spLocks noChangeArrowheads="1"/>
                </p:cNvSpPr>
                <p:nvPr/>
              </p:nvSpPr>
              <p:spPr bwMode="auto">
                <a:xfrm>
                  <a:off x="4066" y="1595"/>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7" name="Rectangle 48">
                  <a:extLst>
                    <a:ext uri="{FF2B5EF4-FFF2-40B4-BE49-F238E27FC236}">
                      <a16:creationId xmlns:a16="http://schemas.microsoft.com/office/drawing/2014/main" id="{8B9227AB-D4E2-48D2-A766-D0CA9F82BF26}"/>
                    </a:ext>
                  </a:extLst>
                </p:cNvPr>
                <p:cNvSpPr>
                  <a:spLocks noChangeArrowheads="1"/>
                </p:cNvSpPr>
                <p:nvPr/>
              </p:nvSpPr>
              <p:spPr bwMode="auto">
                <a:xfrm>
                  <a:off x="4164" y="1595"/>
                  <a:ext cx="4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8" name="Rectangle 49">
                  <a:extLst>
                    <a:ext uri="{FF2B5EF4-FFF2-40B4-BE49-F238E27FC236}">
                      <a16:creationId xmlns:a16="http://schemas.microsoft.com/office/drawing/2014/main" id="{82B3210A-40F8-4099-AA0B-4675DB9FA311}"/>
                    </a:ext>
                  </a:extLst>
                </p:cNvPr>
                <p:cNvSpPr>
                  <a:spLocks noChangeArrowheads="1"/>
                </p:cNvSpPr>
                <p:nvPr/>
              </p:nvSpPr>
              <p:spPr bwMode="auto">
                <a:xfrm>
                  <a:off x="4263" y="1595"/>
                  <a:ext cx="46" cy="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9" name="Rectangle 50">
                  <a:extLst>
                    <a:ext uri="{FF2B5EF4-FFF2-40B4-BE49-F238E27FC236}">
                      <a16:creationId xmlns:a16="http://schemas.microsoft.com/office/drawing/2014/main" id="{01C50267-4AA7-46A1-82BE-B0B63917D059}"/>
                    </a:ext>
                  </a:extLst>
                </p:cNvPr>
                <p:cNvSpPr>
                  <a:spLocks noChangeArrowheads="1"/>
                </p:cNvSpPr>
                <p:nvPr/>
              </p:nvSpPr>
              <p:spPr bwMode="auto">
                <a:xfrm>
                  <a:off x="4164" y="521"/>
                  <a:ext cx="145" cy="85"/>
                </a:xfrm>
                <a:prstGeom prst="rect">
                  <a:avLst/>
                </a:prstGeom>
                <a:solidFill>
                  <a:srgbClr val="646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0" name="Rectangle 51">
                  <a:extLst>
                    <a:ext uri="{FF2B5EF4-FFF2-40B4-BE49-F238E27FC236}">
                      <a16:creationId xmlns:a16="http://schemas.microsoft.com/office/drawing/2014/main" id="{23B1B35E-F17B-43BE-806A-424FCDF90E04}"/>
                    </a:ext>
                  </a:extLst>
                </p:cNvPr>
                <p:cNvSpPr>
                  <a:spLocks noChangeArrowheads="1"/>
                </p:cNvSpPr>
                <p:nvPr/>
              </p:nvSpPr>
              <p:spPr bwMode="auto">
                <a:xfrm>
                  <a:off x="4013" y="466"/>
                  <a:ext cx="27" cy="14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141" name="Rectangle 140">
              <a:extLst>
                <a:ext uri="{FF2B5EF4-FFF2-40B4-BE49-F238E27FC236}">
                  <a16:creationId xmlns:a16="http://schemas.microsoft.com/office/drawing/2014/main" id="{65F62736-A1CF-411F-961D-AE90AD5EC244}"/>
                </a:ext>
              </a:extLst>
            </p:cNvPr>
            <p:cNvSpPr/>
            <p:nvPr/>
          </p:nvSpPr>
          <p:spPr>
            <a:xfrm>
              <a:off x="6164494" y="5410807"/>
              <a:ext cx="1253448" cy="846155"/>
            </a:xfrm>
            <a:prstGeom prst="rect">
              <a:avLst/>
            </a:prstGeom>
            <a:solidFill>
              <a:srgbClr val="44546A">
                <a:lumMod val="20000"/>
                <a:lumOff val="80000"/>
              </a:srgbClr>
            </a:solidFill>
            <a:ln w="6350" cap="flat" cmpd="sng" algn="ctr">
              <a:solidFill>
                <a:sysClr val="windowText" lastClr="000000"/>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Virtual Network(s)</a:t>
              </a:r>
            </a:p>
          </p:txBody>
        </p:sp>
        <p:cxnSp>
          <p:nvCxnSpPr>
            <p:cNvPr id="142" name="Connector: Elbow 141">
              <a:extLst>
                <a:ext uri="{FF2B5EF4-FFF2-40B4-BE49-F238E27FC236}">
                  <a16:creationId xmlns:a16="http://schemas.microsoft.com/office/drawing/2014/main" id="{C214CD69-73BE-412A-9102-B1FB20939C18}"/>
                </a:ext>
              </a:extLst>
            </p:cNvPr>
            <p:cNvCxnSpPr>
              <a:stCxn id="11" idx="3"/>
              <a:endCxn id="97" idx="1"/>
            </p:cNvCxnSpPr>
            <p:nvPr/>
          </p:nvCxnSpPr>
          <p:spPr>
            <a:xfrm flipV="1">
              <a:off x="5274629" y="4398605"/>
              <a:ext cx="893109" cy="727219"/>
            </a:xfrm>
            <a:prstGeom prst="bentConnector3">
              <a:avLst/>
            </a:prstGeom>
            <a:noFill/>
            <a:ln w="6350" cap="flat" cmpd="sng" algn="ctr">
              <a:solidFill>
                <a:sysClr val="windowText" lastClr="000000"/>
              </a:solidFill>
              <a:prstDash val="sysDash"/>
              <a:miter lim="800000"/>
              <a:tailEnd type="triangle"/>
            </a:ln>
            <a:effectLst/>
          </p:spPr>
        </p:cxnSp>
        <p:cxnSp>
          <p:nvCxnSpPr>
            <p:cNvPr id="143" name="Connector: Elbow 142">
              <a:extLst>
                <a:ext uri="{FF2B5EF4-FFF2-40B4-BE49-F238E27FC236}">
                  <a16:creationId xmlns:a16="http://schemas.microsoft.com/office/drawing/2014/main" id="{65AB0913-538B-4FC6-ADAD-25B3F216A35A}"/>
                </a:ext>
              </a:extLst>
            </p:cNvPr>
            <p:cNvCxnSpPr>
              <a:cxnSpLocks/>
              <a:stCxn id="11" idx="3"/>
              <a:endCxn id="141" idx="1"/>
            </p:cNvCxnSpPr>
            <p:nvPr/>
          </p:nvCxnSpPr>
          <p:spPr>
            <a:xfrm>
              <a:off x="5274629" y="5125824"/>
              <a:ext cx="889865" cy="708061"/>
            </a:xfrm>
            <a:prstGeom prst="bentConnector3">
              <a:avLst/>
            </a:prstGeom>
            <a:noFill/>
            <a:ln w="6350" cap="flat" cmpd="sng" algn="ctr">
              <a:solidFill>
                <a:sysClr val="windowText" lastClr="000000"/>
              </a:solidFill>
              <a:prstDash val="sysDash"/>
              <a:miter lim="800000"/>
              <a:tailEnd type="triangle"/>
            </a:ln>
            <a:effectLst/>
          </p:spPr>
        </p:cxnSp>
      </p:grpSp>
      <p:sp>
        <p:nvSpPr>
          <p:cNvPr id="8" name="Rectangle 7">
            <a:extLst>
              <a:ext uri="{FF2B5EF4-FFF2-40B4-BE49-F238E27FC236}">
                <a16:creationId xmlns:a16="http://schemas.microsoft.com/office/drawing/2014/main" id="{2FE2D89F-3864-4D98-9432-9AA601C6370A}"/>
              </a:ext>
            </a:extLst>
          </p:cNvPr>
          <p:cNvSpPr/>
          <p:nvPr/>
        </p:nvSpPr>
        <p:spPr>
          <a:xfrm>
            <a:off x="427037" y="5166451"/>
            <a:ext cx="2829469" cy="11952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Logical representation of your own network</a:t>
            </a:r>
          </a:p>
        </p:txBody>
      </p:sp>
      <p:sp>
        <p:nvSpPr>
          <p:cNvPr id="9" name="Rectangle 8">
            <a:extLst>
              <a:ext uri="{FF2B5EF4-FFF2-40B4-BE49-F238E27FC236}">
                <a16:creationId xmlns:a16="http://schemas.microsoft.com/office/drawing/2014/main" id="{A0A3D8C3-FB8D-435F-B975-864FBE05C79C}"/>
              </a:ext>
            </a:extLst>
          </p:cNvPr>
          <p:cNvSpPr/>
          <p:nvPr/>
        </p:nvSpPr>
        <p:spPr>
          <a:xfrm>
            <a:off x="3357380" y="5166451"/>
            <a:ext cx="2829469" cy="11952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Create a dedicated private cloud-only virtual network</a:t>
            </a:r>
          </a:p>
        </p:txBody>
      </p:sp>
      <p:sp>
        <p:nvSpPr>
          <p:cNvPr id="10" name="Rectangle 9">
            <a:extLst>
              <a:ext uri="{FF2B5EF4-FFF2-40B4-BE49-F238E27FC236}">
                <a16:creationId xmlns:a16="http://schemas.microsoft.com/office/drawing/2014/main" id="{127523E7-5480-4D13-886A-877F5511F3FE}"/>
              </a:ext>
            </a:extLst>
          </p:cNvPr>
          <p:cNvSpPr/>
          <p:nvPr/>
        </p:nvSpPr>
        <p:spPr>
          <a:xfrm>
            <a:off x="6249625" y="5166451"/>
            <a:ext cx="2829469" cy="11952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Securely extend</a:t>
            </a:r>
            <a:br>
              <a:rPr kumimoji="0" lang="en-US" sz="2000" b="0" i="0" u="none" strike="noStrike" kern="1200" cap="none" spc="0" normalizeH="0" baseline="0" noProof="0">
                <a:ln>
                  <a:noFill/>
                </a:ln>
                <a:solidFill>
                  <a:srgbClr val="000000"/>
                </a:solidFill>
                <a:effectLst/>
                <a:uLnTx/>
                <a:uFillTx/>
                <a:latin typeface="Segoe UI"/>
                <a:ea typeface="+mn-ea"/>
                <a:cs typeface="+mn-cs"/>
              </a:rPr>
            </a:br>
            <a:r>
              <a:rPr kumimoji="0" lang="en-US" sz="2000" b="0" i="0" u="none" strike="noStrike" kern="1200" cap="none" spc="0" normalizeH="0" baseline="0" noProof="0">
                <a:ln>
                  <a:noFill/>
                </a:ln>
                <a:solidFill>
                  <a:srgbClr val="000000"/>
                </a:solidFill>
                <a:effectLst/>
                <a:uLnTx/>
                <a:uFillTx/>
                <a:latin typeface="Segoe UI"/>
                <a:ea typeface="+mn-ea"/>
                <a:cs typeface="+mn-cs"/>
              </a:rPr>
              <a:t>your datacenter with virtual networks</a:t>
            </a:r>
          </a:p>
        </p:txBody>
      </p:sp>
      <p:sp>
        <p:nvSpPr>
          <p:cNvPr id="12" name="Rectangle 11">
            <a:extLst>
              <a:ext uri="{FF2B5EF4-FFF2-40B4-BE49-F238E27FC236}">
                <a16:creationId xmlns:a16="http://schemas.microsoft.com/office/drawing/2014/main" id="{A24A0C60-02F3-4501-968C-0E106BDEF086}"/>
              </a:ext>
            </a:extLst>
          </p:cNvPr>
          <p:cNvSpPr/>
          <p:nvPr/>
        </p:nvSpPr>
        <p:spPr>
          <a:xfrm>
            <a:off x="9179968" y="5166451"/>
            <a:ext cx="2829469" cy="11952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Enable hybrid</a:t>
            </a:r>
            <a:br>
              <a:rPr kumimoji="0" lang="en-US" sz="2000" b="0" i="0" u="none" strike="noStrike" kern="1200" cap="none" spc="0" normalizeH="0" baseline="0" noProof="0">
                <a:ln>
                  <a:noFill/>
                </a:ln>
                <a:solidFill>
                  <a:srgbClr val="000000"/>
                </a:solidFill>
                <a:effectLst/>
                <a:uLnTx/>
                <a:uFillTx/>
                <a:latin typeface="Segoe UI"/>
                <a:ea typeface="+mn-ea"/>
                <a:cs typeface="+mn-cs"/>
              </a:rPr>
            </a:br>
            <a:r>
              <a:rPr kumimoji="0" lang="en-US" sz="2000" b="0" i="0" u="none" strike="noStrike" kern="1200" cap="none" spc="0" normalizeH="0" baseline="0" noProof="0">
                <a:ln>
                  <a:noFill/>
                </a:ln>
                <a:solidFill>
                  <a:srgbClr val="000000"/>
                </a:solidFill>
                <a:effectLst/>
                <a:uLnTx/>
                <a:uFillTx/>
                <a:latin typeface="Segoe UI"/>
                <a:ea typeface="+mn-ea"/>
                <a:cs typeface="+mn-cs"/>
              </a:rPr>
              <a:t>cloud scenarios</a:t>
            </a:r>
          </a:p>
        </p:txBody>
      </p:sp>
      <p:sp>
        <p:nvSpPr>
          <p:cNvPr id="5" name="Rectangle 4">
            <a:extLst>
              <a:ext uri="{FF2B5EF4-FFF2-40B4-BE49-F238E27FC236}">
                <a16:creationId xmlns:a16="http://schemas.microsoft.com/office/drawing/2014/main" id="{34C9F17B-B8C1-4AA3-9263-DAC0478B9F60}"/>
              </a:ext>
              <a:ext uri="{C183D7F6-B498-43B3-948B-1728B52AA6E4}">
                <adec:decorative xmlns:adec="http://schemas.microsoft.com/office/drawing/2017/decorative" val="1"/>
              </a:ext>
            </a:extLst>
          </p:cNvPr>
          <p:cNvSpPr/>
          <p:nvPr/>
        </p:nvSpPr>
        <p:spPr bwMode="auto">
          <a:xfrm>
            <a:off x="427038" y="1192213"/>
            <a:ext cx="11582400" cy="3831906"/>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12641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6277-D866-4497-B1B5-33672D0B5973}"/>
              </a:ext>
            </a:extLst>
          </p:cNvPr>
          <p:cNvSpPr>
            <a:spLocks noGrp="1"/>
          </p:cNvSpPr>
          <p:nvPr>
            <p:ph type="title"/>
          </p:nvPr>
        </p:nvSpPr>
        <p:spPr/>
        <p:txBody>
          <a:bodyPr/>
          <a:lstStyle/>
          <a:p>
            <a:r>
              <a:rPr lang="en-US" dirty="0"/>
              <a:t>Create the Gateway Subnet</a:t>
            </a:r>
          </a:p>
        </p:txBody>
      </p:sp>
      <p:sp>
        <p:nvSpPr>
          <p:cNvPr id="8" name="Rectangle 7">
            <a:extLst>
              <a:ext uri="{FF2B5EF4-FFF2-40B4-BE49-F238E27FC236}">
                <a16:creationId xmlns:a16="http://schemas.microsoft.com/office/drawing/2014/main" id="{7F22DA19-40BA-46B2-A454-954C769FD66F}"/>
              </a:ext>
              <a:ext uri="{C183D7F6-B498-43B3-948B-1728B52AA6E4}">
                <adec:decorative xmlns:adec="http://schemas.microsoft.com/office/drawing/2017/decorative" val="0"/>
              </a:ext>
            </a:extLst>
          </p:cNvPr>
          <p:cNvSpPr/>
          <p:nvPr/>
        </p:nvSpPr>
        <p:spPr bwMode="auto">
          <a:xfrm>
            <a:off x="427036" y="1668026"/>
            <a:ext cx="6295311" cy="155269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spcBef>
                <a:spcPts val="1200"/>
              </a:spcBef>
            </a:pPr>
            <a:r>
              <a:rPr lang="en-US" dirty="0">
                <a:solidFill>
                  <a:schemeClr val="tx1"/>
                </a:solidFill>
              </a:rPr>
              <a:t>When you create your gateway subnet, gateway VMs are deployed to the gateway subnet and configured with the required VPN gateway settings</a:t>
            </a:r>
          </a:p>
        </p:txBody>
      </p:sp>
      <p:sp>
        <p:nvSpPr>
          <p:cNvPr id="7" name="Rectangle 6">
            <a:extLst>
              <a:ext uri="{FF2B5EF4-FFF2-40B4-BE49-F238E27FC236}">
                <a16:creationId xmlns:a16="http://schemas.microsoft.com/office/drawing/2014/main" id="{9E8BCB9C-417A-47A6-8068-538C688A70D2}"/>
              </a:ext>
              <a:ext uri="{C183D7F6-B498-43B3-948B-1728B52AA6E4}">
                <adec:decorative xmlns:adec="http://schemas.microsoft.com/office/drawing/2017/decorative" val="0"/>
              </a:ext>
            </a:extLst>
          </p:cNvPr>
          <p:cNvSpPr/>
          <p:nvPr/>
        </p:nvSpPr>
        <p:spPr bwMode="auto">
          <a:xfrm>
            <a:off x="427036" y="3323608"/>
            <a:ext cx="6295311" cy="1054150"/>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spcBef>
                <a:spcPts val="1200"/>
              </a:spcBef>
            </a:pPr>
            <a:r>
              <a:rPr lang="en-US" dirty="0">
                <a:solidFill>
                  <a:schemeClr val="tx1"/>
                </a:solidFill>
              </a:rPr>
              <a:t>The gateway subnet contains the IP addresses; if possible, use a CIDR block of /28 or /27</a:t>
            </a:r>
          </a:p>
        </p:txBody>
      </p:sp>
      <p:sp>
        <p:nvSpPr>
          <p:cNvPr id="10" name="Rectangle 9">
            <a:extLst>
              <a:ext uri="{FF2B5EF4-FFF2-40B4-BE49-F238E27FC236}">
                <a16:creationId xmlns:a16="http://schemas.microsoft.com/office/drawing/2014/main" id="{54D199EC-E1DA-46DE-BAAB-19FC4631499D}"/>
              </a:ext>
              <a:ext uri="{C183D7F6-B498-43B3-948B-1728B52AA6E4}">
                <adec:decorative xmlns:adec="http://schemas.microsoft.com/office/drawing/2017/decorative" val="0"/>
              </a:ext>
            </a:extLst>
          </p:cNvPr>
          <p:cNvSpPr/>
          <p:nvPr/>
        </p:nvSpPr>
        <p:spPr bwMode="auto">
          <a:xfrm>
            <a:off x="427036" y="4480647"/>
            <a:ext cx="6295311" cy="1054150"/>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spcBef>
                <a:spcPts val="1200"/>
              </a:spcBef>
            </a:pPr>
            <a:r>
              <a:rPr lang="en-US" dirty="0">
                <a:solidFill>
                  <a:schemeClr val="tx1"/>
                </a:solidFill>
              </a:rPr>
              <a:t>Never deploy other resources (for example, additional VMs) to the gateway subnet</a:t>
            </a:r>
          </a:p>
        </p:txBody>
      </p:sp>
      <p:graphicFrame>
        <p:nvGraphicFramePr>
          <p:cNvPr id="4" name="Object 3" descr="Screenshot of the gateway subnet. ">
            <a:extLst>
              <a:ext uri="{FF2B5EF4-FFF2-40B4-BE49-F238E27FC236}">
                <a16:creationId xmlns:a16="http://schemas.microsoft.com/office/drawing/2014/main" id="{78DA9B19-AA28-41A0-AF6B-35063AA78097}"/>
              </a:ext>
            </a:extLst>
          </p:cNvPr>
          <p:cNvGraphicFramePr>
            <a:graphicFrameLocks noChangeAspect="1"/>
          </p:cNvGraphicFramePr>
          <p:nvPr/>
        </p:nvGraphicFramePr>
        <p:xfrm>
          <a:off x="7881502" y="999171"/>
          <a:ext cx="3667125" cy="5362575"/>
        </p:xfrm>
        <a:graphic>
          <a:graphicData uri="http://schemas.openxmlformats.org/presentationml/2006/ole">
            <mc:AlternateContent xmlns:mc="http://schemas.openxmlformats.org/markup-compatibility/2006">
              <mc:Choice xmlns:v="urn:schemas-microsoft-com:vml" Requires="v">
                <p:oleObj name="Bitmap Image" r:id="rId2" imgW="3666960" imgH="5362560" progId="Paint.Picture">
                  <p:embed/>
                </p:oleObj>
              </mc:Choice>
              <mc:Fallback>
                <p:oleObj name="Bitmap Image" r:id="rId2" imgW="3666960" imgH="5362560" progId="Paint.Picture">
                  <p:embed/>
                  <p:pic>
                    <p:nvPicPr>
                      <p:cNvPr id="4" name="Object 3" descr="Screenshot of the gateway subnet. ">
                        <a:extLst>
                          <a:ext uri="{FF2B5EF4-FFF2-40B4-BE49-F238E27FC236}">
                            <a16:creationId xmlns:a16="http://schemas.microsoft.com/office/drawing/2014/main" id="{78DA9B19-AA28-41A0-AF6B-35063AA78097}"/>
                          </a:ext>
                        </a:extLst>
                      </p:cNvPr>
                      <p:cNvPicPr/>
                      <p:nvPr/>
                    </p:nvPicPr>
                    <p:blipFill>
                      <a:blip r:embed="rId3"/>
                      <a:stretch>
                        <a:fillRect/>
                      </a:stretch>
                    </p:blipFill>
                    <p:spPr>
                      <a:xfrm>
                        <a:off x="7881502" y="999171"/>
                        <a:ext cx="3667125" cy="53625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C4BA5E6-741F-4788-BAE3-A6F4FE7ED8C7}"/>
              </a:ext>
              <a:ext uri="{C183D7F6-B498-43B3-948B-1728B52AA6E4}">
                <adec:decorative xmlns:adec="http://schemas.microsoft.com/office/drawing/2017/decorative" val="1"/>
              </a:ext>
            </a:extLst>
          </p:cNvPr>
          <p:cNvSpPr/>
          <p:nvPr/>
        </p:nvSpPr>
        <p:spPr bwMode="auto">
          <a:xfrm>
            <a:off x="7096125" y="904352"/>
            <a:ext cx="4913314" cy="5457394"/>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400" dirty="0">
              <a:gradFill>
                <a:gsLst>
                  <a:gs pos="0">
                    <a:srgbClr val="FFFFFF"/>
                  </a:gs>
                  <a:gs pos="100000">
                    <a:srgbClr val="FFFFFF"/>
                  </a:gs>
                </a:gsLst>
                <a:lin ang="5400000" scaled="0"/>
              </a:gradFill>
              <a:cs typeface="Segoe UI" pitchFamily="34" charset="0"/>
            </a:endParaRPr>
          </a:p>
        </p:txBody>
      </p:sp>
    </p:spTree>
    <p:extLst>
      <p:ext uri="{BB962C8B-B14F-4D97-AF65-F5344CB8AC3E}">
        <p14:creationId xmlns:p14="http://schemas.microsoft.com/office/powerpoint/2010/main" val="100304918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AF6A-B26E-4617-BDE4-85264F42D57C}"/>
              </a:ext>
            </a:extLst>
          </p:cNvPr>
          <p:cNvSpPr>
            <a:spLocks noGrp="1"/>
          </p:cNvSpPr>
          <p:nvPr>
            <p:ph type="title"/>
          </p:nvPr>
        </p:nvSpPr>
        <p:spPr/>
        <p:txBody>
          <a:bodyPr/>
          <a:lstStyle/>
          <a:p>
            <a:r>
              <a:rPr lang="en-US" dirty="0"/>
              <a:t>Create the VPN Gateway</a:t>
            </a:r>
          </a:p>
        </p:txBody>
      </p:sp>
      <p:sp>
        <p:nvSpPr>
          <p:cNvPr id="22" name="Rectangle 21">
            <a:extLst>
              <a:ext uri="{FF2B5EF4-FFF2-40B4-BE49-F238E27FC236}">
                <a16:creationId xmlns:a16="http://schemas.microsoft.com/office/drawing/2014/main" id="{9921E24B-FDF8-4856-B01C-40EA70C068C5}"/>
              </a:ext>
              <a:ext uri="{C183D7F6-B498-43B3-948B-1728B52AA6E4}">
                <adec:decorative xmlns:adec="http://schemas.microsoft.com/office/drawing/2017/decorative" val="0"/>
              </a:ext>
            </a:extLst>
          </p:cNvPr>
          <p:cNvSpPr/>
          <p:nvPr/>
        </p:nvSpPr>
        <p:spPr bwMode="auto">
          <a:xfrm>
            <a:off x="546885" y="1629205"/>
            <a:ext cx="5067751" cy="782278"/>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r>
              <a:rPr lang="en-US" dirty="0">
                <a:solidFill>
                  <a:schemeClr val="tx1"/>
                </a:solidFill>
                <a:cs typeface="Segoe UI Semilight"/>
              </a:rPr>
              <a:t>Most VPN Gateways are Route-based</a:t>
            </a:r>
          </a:p>
        </p:txBody>
      </p:sp>
      <p:sp>
        <p:nvSpPr>
          <p:cNvPr id="23" name="Rectangle 22">
            <a:extLst>
              <a:ext uri="{FF2B5EF4-FFF2-40B4-BE49-F238E27FC236}">
                <a16:creationId xmlns:a16="http://schemas.microsoft.com/office/drawing/2014/main" id="{D028A91A-1B7D-40AB-A00D-EF11AA7F1D79}"/>
              </a:ext>
              <a:ext uri="{C183D7F6-B498-43B3-948B-1728B52AA6E4}">
                <adec:decorative xmlns:adec="http://schemas.microsoft.com/office/drawing/2017/decorative" val="0"/>
              </a:ext>
            </a:extLst>
          </p:cNvPr>
          <p:cNvSpPr/>
          <p:nvPr/>
        </p:nvSpPr>
        <p:spPr bwMode="auto">
          <a:xfrm>
            <a:off x="546884" y="2664120"/>
            <a:ext cx="5067751" cy="84821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09728" bIns="91440" numCol="1" spcCol="0" rtlCol="0" fromWordArt="0" anchor="ctr" anchorCtr="0" forceAA="0" compatLnSpc="1">
            <a:prstTxWarp prst="textNoShape">
              <a:avLst/>
            </a:prstTxWarp>
            <a:noAutofit/>
          </a:bodyPr>
          <a:lstStyle/>
          <a:p>
            <a:r>
              <a:rPr lang="en-US" dirty="0">
                <a:solidFill>
                  <a:schemeClr val="tx1"/>
                </a:solidFill>
                <a:cs typeface="Segoe UI Semilight"/>
              </a:rPr>
              <a:t>Your choice of gateway SKU affects the number of connections you can have and the aggregate throughput benchmark</a:t>
            </a:r>
          </a:p>
        </p:txBody>
      </p:sp>
      <p:sp>
        <p:nvSpPr>
          <p:cNvPr id="24" name="Rectangle 23">
            <a:extLst>
              <a:ext uri="{FF2B5EF4-FFF2-40B4-BE49-F238E27FC236}">
                <a16:creationId xmlns:a16="http://schemas.microsoft.com/office/drawing/2014/main" id="{5DAF04D7-D83D-44A6-97B6-1539B3634D27}"/>
              </a:ext>
              <a:ext uri="{C183D7F6-B498-43B3-948B-1728B52AA6E4}">
                <adec:decorative xmlns:adec="http://schemas.microsoft.com/office/drawing/2017/decorative" val="0"/>
              </a:ext>
            </a:extLst>
          </p:cNvPr>
          <p:cNvSpPr/>
          <p:nvPr/>
        </p:nvSpPr>
        <p:spPr bwMode="auto">
          <a:xfrm>
            <a:off x="529703" y="3764970"/>
            <a:ext cx="5067751" cy="782278"/>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lvl="0"/>
            <a:r>
              <a:rPr lang="en-US" dirty="0">
                <a:solidFill>
                  <a:schemeClr val="tx1"/>
                </a:solidFill>
                <a:cs typeface="Segoe UI Semilight"/>
              </a:rPr>
              <a:t>Associate the virtual network that includes the Gateway Subnet – need a public IP address</a:t>
            </a:r>
          </a:p>
        </p:txBody>
      </p:sp>
      <p:sp>
        <p:nvSpPr>
          <p:cNvPr id="21" name="Rectangle 20">
            <a:extLst>
              <a:ext uri="{FF2B5EF4-FFF2-40B4-BE49-F238E27FC236}">
                <a16:creationId xmlns:a16="http://schemas.microsoft.com/office/drawing/2014/main" id="{96A2976D-6A1A-445E-BB96-84A6CC65070C}"/>
              </a:ext>
              <a:ext uri="{C183D7F6-B498-43B3-948B-1728B52AA6E4}">
                <adec:decorative xmlns:adec="http://schemas.microsoft.com/office/drawing/2017/decorative" val="0"/>
              </a:ext>
            </a:extLst>
          </p:cNvPr>
          <p:cNvSpPr/>
          <p:nvPr/>
        </p:nvSpPr>
        <p:spPr bwMode="auto">
          <a:xfrm>
            <a:off x="529703" y="4799885"/>
            <a:ext cx="5067751" cy="78035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r>
              <a:rPr lang="en-US" dirty="0">
                <a:solidFill>
                  <a:schemeClr val="tx1"/>
                </a:solidFill>
                <a:cs typeface="Segoe UI Semilight"/>
              </a:rPr>
              <a:t>It can take up to 45 minutes to provision the VPN gateway</a:t>
            </a:r>
          </a:p>
        </p:txBody>
      </p:sp>
      <p:sp>
        <p:nvSpPr>
          <p:cNvPr id="7" name="Rectangle 6">
            <a:extLst>
              <a:ext uri="{FF2B5EF4-FFF2-40B4-BE49-F238E27FC236}">
                <a16:creationId xmlns:a16="http://schemas.microsoft.com/office/drawing/2014/main" id="{F38EB964-8F6A-4CD5-BAC0-F9F1EE49BCEB}"/>
              </a:ext>
              <a:ext uri="{C183D7F6-B498-43B3-948B-1728B52AA6E4}">
                <adec:decorative xmlns:adec="http://schemas.microsoft.com/office/drawing/2017/decorative" val="1"/>
              </a:ext>
            </a:extLst>
          </p:cNvPr>
          <p:cNvSpPr/>
          <p:nvPr/>
        </p:nvSpPr>
        <p:spPr bwMode="auto">
          <a:xfrm>
            <a:off x="5984240" y="1192213"/>
            <a:ext cx="6025197" cy="505618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400" dirty="0">
              <a:gradFill>
                <a:gsLst>
                  <a:gs pos="0">
                    <a:srgbClr val="FFFFFF"/>
                  </a:gs>
                  <a:gs pos="100000">
                    <a:srgbClr val="FFFFFF"/>
                  </a:gs>
                </a:gsLst>
                <a:lin ang="5400000" scaled="0"/>
              </a:gradFill>
              <a:cs typeface="Segoe UI" pitchFamily="34" charset="0"/>
            </a:endParaRPr>
          </a:p>
        </p:txBody>
      </p:sp>
      <p:pic>
        <p:nvPicPr>
          <p:cNvPr id="9" name="Picture 8" descr="Screenshot of the portal create a virtual network configuration page. ">
            <a:extLst>
              <a:ext uri="{FF2B5EF4-FFF2-40B4-BE49-F238E27FC236}">
                <a16:creationId xmlns:a16="http://schemas.microsoft.com/office/drawing/2014/main" id="{5DEB484B-D793-49F5-87E7-1284B747DE90}"/>
              </a:ext>
            </a:extLst>
          </p:cNvPr>
          <p:cNvPicPr>
            <a:picLocks noChangeAspect="1"/>
          </p:cNvPicPr>
          <p:nvPr/>
        </p:nvPicPr>
        <p:blipFill>
          <a:blip r:embed="rId3"/>
          <a:stretch>
            <a:fillRect/>
          </a:stretch>
        </p:blipFill>
        <p:spPr>
          <a:xfrm>
            <a:off x="6706266" y="1335248"/>
            <a:ext cx="4581144" cy="4821936"/>
          </a:xfrm>
          <a:prstGeom prst="rect">
            <a:avLst/>
          </a:prstGeom>
        </p:spPr>
      </p:pic>
    </p:spTree>
    <p:extLst>
      <p:ext uri="{BB962C8B-B14F-4D97-AF65-F5344CB8AC3E}">
        <p14:creationId xmlns:p14="http://schemas.microsoft.com/office/powerpoint/2010/main" val="380364777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705B-E787-45A1-BD2F-9E25579CF67E}"/>
              </a:ext>
            </a:extLst>
          </p:cNvPr>
          <p:cNvSpPr>
            <a:spLocks noGrp="1"/>
          </p:cNvSpPr>
          <p:nvPr>
            <p:ph type="title"/>
          </p:nvPr>
        </p:nvSpPr>
        <p:spPr/>
        <p:txBody>
          <a:bodyPr/>
          <a:lstStyle/>
          <a:p>
            <a:r>
              <a:rPr lang="en-US" dirty="0"/>
              <a:t>Determine Gateway SKU and Generation</a:t>
            </a:r>
          </a:p>
        </p:txBody>
      </p:sp>
      <p:sp>
        <p:nvSpPr>
          <p:cNvPr id="9" name="Rectangle 8">
            <a:extLst>
              <a:ext uri="{FF2B5EF4-FFF2-40B4-BE49-F238E27FC236}">
                <a16:creationId xmlns:a16="http://schemas.microsoft.com/office/drawing/2014/main" id="{0719889C-6AEF-4E0B-B084-8C2D1485AAA5}"/>
              </a:ext>
              <a:ext uri="{C183D7F6-B498-43B3-948B-1728B52AA6E4}">
                <adec:decorative xmlns:adec="http://schemas.microsoft.com/office/drawing/2017/decorative" val="1"/>
              </a:ext>
            </a:extLst>
          </p:cNvPr>
          <p:cNvSpPr/>
          <p:nvPr/>
        </p:nvSpPr>
        <p:spPr bwMode="auto">
          <a:xfrm>
            <a:off x="427037" y="1653540"/>
            <a:ext cx="3756506" cy="3316081"/>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400" dirty="0">
              <a:gradFill>
                <a:gsLst>
                  <a:gs pos="0">
                    <a:srgbClr val="FFFFFF"/>
                  </a:gs>
                  <a:gs pos="100000">
                    <a:srgbClr val="FFFFFF"/>
                  </a:gs>
                </a:gsLst>
                <a:lin ang="5400000" scaled="0"/>
              </a:gradFill>
              <a:cs typeface="Segoe UI" pitchFamily="34" charset="0"/>
            </a:endParaRPr>
          </a:p>
        </p:txBody>
      </p:sp>
      <p:pic>
        <p:nvPicPr>
          <p:cNvPr id="3" name="Picture 2" descr="Screenshot of a form which you can select an option from SKU and Generation. VpnGw1 and Generation 1 selected respectively">
            <a:extLst>
              <a:ext uri="{FF2B5EF4-FFF2-40B4-BE49-F238E27FC236}">
                <a16:creationId xmlns:a16="http://schemas.microsoft.com/office/drawing/2014/main" id="{BC5A3360-0771-4D1A-B773-25854679120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70020" y="2751815"/>
            <a:ext cx="3470540" cy="1119529"/>
          </a:xfrm>
          <a:prstGeom prst="rect">
            <a:avLst/>
          </a:prstGeom>
        </p:spPr>
      </p:pic>
      <p:sp>
        <p:nvSpPr>
          <p:cNvPr id="7" name="Rectangle 6">
            <a:extLst>
              <a:ext uri="{FF2B5EF4-FFF2-40B4-BE49-F238E27FC236}">
                <a16:creationId xmlns:a16="http://schemas.microsoft.com/office/drawing/2014/main" id="{2E5CAF5A-BC59-4E27-9D9C-575BA8C2A09C}"/>
              </a:ext>
              <a:ext uri="{C183D7F6-B498-43B3-948B-1728B52AA6E4}">
                <adec:decorative xmlns:adec="http://schemas.microsoft.com/office/drawing/2017/decorative" val="1"/>
              </a:ext>
            </a:extLst>
          </p:cNvPr>
          <p:cNvSpPr/>
          <p:nvPr/>
        </p:nvSpPr>
        <p:spPr>
          <a:xfrm>
            <a:off x="4328525" y="1270794"/>
            <a:ext cx="3180450" cy="307777"/>
          </a:xfrm>
          <a:prstGeom prst="rect">
            <a:avLst/>
          </a:prstGeom>
        </p:spPr>
        <p:txBody>
          <a:bodyPr wrap="square" lIns="0" tIns="0" rIns="0" bIns="0">
            <a:spAutoFit/>
          </a:bodyPr>
          <a:lstStyle/>
          <a:p>
            <a:r>
              <a:rPr lang="en-US" sz="2000" dirty="0">
                <a:solidFill>
                  <a:schemeClr val="tx2">
                    <a:lumMod val="50000"/>
                  </a:schemeClr>
                </a:solidFill>
                <a:latin typeface="+mj-lt"/>
              </a:rPr>
              <a:t>Sampling of available SKUs</a:t>
            </a:r>
          </a:p>
        </p:txBody>
      </p:sp>
      <p:graphicFrame>
        <p:nvGraphicFramePr>
          <p:cNvPr id="4" name="Table 3">
            <a:extLst>
              <a:ext uri="{FF2B5EF4-FFF2-40B4-BE49-F238E27FC236}">
                <a16:creationId xmlns:a16="http://schemas.microsoft.com/office/drawing/2014/main" id="{2DE14374-8F94-4B80-819F-499EA1BD3708}"/>
              </a:ext>
              <a:ext uri="{C183D7F6-B498-43B3-948B-1728B52AA6E4}">
                <adec:decorative xmlns:adec="http://schemas.microsoft.com/office/drawing/2017/decorative" val="0"/>
              </a:ext>
            </a:extLst>
          </p:cNvPr>
          <p:cNvGraphicFramePr>
            <a:graphicFrameLocks noGrp="1"/>
          </p:cNvGraphicFramePr>
          <p:nvPr/>
        </p:nvGraphicFramePr>
        <p:xfrm>
          <a:off x="4339986" y="1653541"/>
          <a:ext cx="7669454" cy="3316081"/>
        </p:xfrm>
        <a:graphic>
          <a:graphicData uri="http://schemas.openxmlformats.org/drawingml/2006/table">
            <a:tbl>
              <a:tblPr firstRow="1">
                <a:tableStyleId>{69012ECD-51FC-41F1-AA8D-1B2483CD663E}</a:tableStyleId>
              </a:tblPr>
              <a:tblGrid>
                <a:gridCol w="718615">
                  <a:extLst>
                    <a:ext uri="{9D8B030D-6E8A-4147-A177-3AD203B41FA5}">
                      <a16:colId xmlns:a16="http://schemas.microsoft.com/office/drawing/2014/main" val="1007866674"/>
                    </a:ext>
                  </a:extLst>
                </a:gridCol>
                <a:gridCol w="1692458">
                  <a:extLst>
                    <a:ext uri="{9D8B030D-6E8A-4147-A177-3AD203B41FA5}">
                      <a16:colId xmlns:a16="http://schemas.microsoft.com/office/drawing/2014/main" val="1033762339"/>
                    </a:ext>
                  </a:extLst>
                </a:gridCol>
                <a:gridCol w="1891568">
                  <a:extLst>
                    <a:ext uri="{9D8B030D-6E8A-4147-A177-3AD203B41FA5}">
                      <a16:colId xmlns:a16="http://schemas.microsoft.com/office/drawing/2014/main" val="3445487214"/>
                    </a:ext>
                  </a:extLst>
                </a:gridCol>
                <a:gridCol w="1556699">
                  <a:extLst>
                    <a:ext uri="{9D8B030D-6E8A-4147-A177-3AD203B41FA5}">
                      <a16:colId xmlns:a16="http://schemas.microsoft.com/office/drawing/2014/main" val="3869190408"/>
                    </a:ext>
                  </a:extLst>
                </a:gridCol>
                <a:gridCol w="1810114">
                  <a:extLst>
                    <a:ext uri="{9D8B030D-6E8A-4147-A177-3AD203B41FA5}">
                      <a16:colId xmlns:a16="http://schemas.microsoft.com/office/drawing/2014/main" val="1344639747"/>
                    </a:ext>
                  </a:extLst>
                </a:gridCol>
              </a:tblGrid>
              <a:tr h="654975">
                <a:tc>
                  <a:txBody>
                    <a:bodyPr/>
                    <a:lstStyle/>
                    <a:p>
                      <a:pPr marL="0" marR="156845" algn="l" defTabSz="932742" rtl="0" eaLnBrk="1" latinLnBrk="0" hangingPunct="1"/>
                      <a:r>
                        <a:rPr lang="en-US" sz="1600" b="0" kern="1200" dirty="0">
                          <a:solidFill>
                            <a:schemeClr val="bg1"/>
                          </a:solidFill>
                          <a:effectLst/>
                          <a:latin typeface="+mj-lt"/>
                          <a:ea typeface="+mn-ea"/>
                          <a:cs typeface="Segoe UI Semilight" panose="020B0402040204020203" pitchFamily="34" charset="0"/>
                        </a:rPr>
                        <a:t>Gen</a:t>
                      </a:r>
                    </a:p>
                  </a:txBody>
                  <a:tcPr marT="46733" marB="46733" anchor="ctr">
                    <a:lnL w="6350" cap="flat" cmpd="sng" algn="ctr">
                      <a:solidFill>
                        <a:srgbClr val="243A5E"/>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gn="l" defTabSz="932742" rtl="0" eaLnBrk="1" latinLnBrk="0" hangingPunct="1"/>
                      <a:r>
                        <a:rPr lang="en-US" sz="1600" b="0" kern="1200" dirty="0">
                          <a:solidFill>
                            <a:schemeClr val="bg1"/>
                          </a:solidFill>
                          <a:effectLst/>
                          <a:latin typeface="+mj-lt"/>
                          <a:ea typeface="+mn-ea"/>
                          <a:cs typeface="Segoe UI Semilight" panose="020B0402040204020203" pitchFamily="34" charset="0"/>
                        </a:rPr>
                        <a:t>SKU</a:t>
                      </a:r>
                    </a:p>
                  </a:txBody>
                  <a:tcPr marT="46733" marB="4673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gn="l" defTabSz="932742" rtl="0" eaLnBrk="1" latinLnBrk="0" hangingPunct="1"/>
                      <a:r>
                        <a:rPr lang="en-US" sz="1600" b="0" kern="1200" dirty="0">
                          <a:solidFill>
                            <a:schemeClr val="bg1"/>
                          </a:solidFill>
                          <a:effectLst/>
                          <a:latin typeface="+mj-lt"/>
                          <a:ea typeface="+mn-ea"/>
                          <a:cs typeface="Segoe UI Semilight" panose="020B0402040204020203" pitchFamily="34" charset="0"/>
                        </a:rPr>
                        <a:t>S2S/VNet-to-VNet Tunnels</a:t>
                      </a:r>
                    </a:p>
                  </a:txBody>
                  <a:tcPr marT="46733" marB="4673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gn="l" defTabSz="932742" rtl="0" eaLnBrk="1" latinLnBrk="0" hangingPunct="1"/>
                      <a:r>
                        <a:rPr lang="en-US" sz="1600" b="0" kern="1200" dirty="0">
                          <a:solidFill>
                            <a:schemeClr val="bg1"/>
                          </a:solidFill>
                          <a:effectLst/>
                          <a:latin typeface="+mj-lt"/>
                          <a:ea typeface="+mn-ea"/>
                          <a:cs typeface="Segoe UI Semilight" panose="020B0402040204020203" pitchFamily="34" charset="0"/>
                        </a:rPr>
                        <a:t>P2S IKEv2 Connections</a:t>
                      </a:r>
                    </a:p>
                  </a:txBody>
                  <a:tcPr marT="46733" marB="4673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156845" algn="l" defTabSz="932742" rtl="0" eaLnBrk="1" latinLnBrk="0" hangingPunct="1"/>
                      <a:r>
                        <a:rPr lang="en-US" sz="1600" b="0" kern="1200" dirty="0">
                          <a:solidFill>
                            <a:schemeClr val="bg1"/>
                          </a:solidFill>
                          <a:effectLst/>
                          <a:latin typeface="+mj-lt"/>
                          <a:ea typeface="+mn-ea"/>
                          <a:cs typeface="Segoe UI Semilight" panose="020B0402040204020203" pitchFamily="34" charset="0"/>
                        </a:rPr>
                        <a:t>Throughput Benchmark</a:t>
                      </a:r>
                    </a:p>
                  </a:txBody>
                  <a:tcPr marT="46733" marB="46733" anchor="ctr">
                    <a:lnL w="6350" cap="flat" cmpd="sng" algn="ctr">
                      <a:solidFill>
                        <a:schemeClr val="bg1"/>
                      </a:solidFill>
                      <a:prstDash val="solid"/>
                      <a:round/>
                      <a:headEnd type="none" w="med" len="med"/>
                      <a:tailEnd type="none" w="med" len="med"/>
                    </a:lnL>
                    <a:lnR w="6350" cap="flat" cmpd="sng" algn="ctr">
                      <a:solidFill>
                        <a:srgbClr val="243A5E"/>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extLst>
                  <a:ext uri="{0D108BD9-81ED-4DB2-BD59-A6C34878D82A}">
                    <a16:rowId xmlns:a16="http://schemas.microsoft.com/office/drawing/2014/main" val="737813623"/>
                  </a:ext>
                </a:extLst>
              </a:tr>
              <a:tr h="380158">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1</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VpnGw1/Az</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30</a:t>
                      </a:r>
                    </a:p>
                  </a:txBody>
                  <a:tcPr marT="46733" marB="46733"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250</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650 Mbps</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70391181"/>
                  </a:ext>
                </a:extLst>
              </a:tr>
              <a:tr h="380158">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1</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VpnGw2/Az</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30</a:t>
                      </a:r>
                    </a:p>
                  </a:txBody>
                  <a:tcPr marT="46733" marB="46733"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500</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1.0 Gbps</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51636258"/>
                  </a:ext>
                </a:extLst>
              </a:tr>
              <a:tr h="380158">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2</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VpnGw2/Az</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30</a:t>
                      </a:r>
                    </a:p>
                  </a:txBody>
                  <a:tcPr marT="46733" marB="46733"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500</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1.25 Gbps</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91346628"/>
                  </a:ext>
                </a:extLst>
              </a:tr>
              <a:tr h="380158">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1</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VpnGw3/Az</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30</a:t>
                      </a:r>
                    </a:p>
                  </a:txBody>
                  <a:tcPr marT="46733" marB="46733"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1000</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1.25 Gbps</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93289066"/>
                  </a:ext>
                </a:extLst>
              </a:tr>
              <a:tr h="380158">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2</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VpnGw3/Az</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30</a:t>
                      </a:r>
                    </a:p>
                  </a:txBody>
                  <a:tcPr marT="46733" marB="46733"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1000</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2.5 Gbps</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1337673"/>
                  </a:ext>
                </a:extLst>
              </a:tr>
              <a:tr h="380158">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2</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VpnGw4/Az</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100</a:t>
                      </a:r>
                    </a:p>
                  </a:txBody>
                  <a:tcPr marT="46733" marB="46733"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5000</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5.0 Gbps</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81276128"/>
                  </a:ext>
                </a:extLst>
              </a:tr>
              <a:tr h="380158">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2</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j-lt"/>
                          <a:ea typeface="+mn-ea"/>
                          <a:cs typeface="Segoe UI Semilight" panose="020B0402040204020203" pitchFamily="34" charset="0"/>
                        </a:rPr>
                        <a:t>VpnGw5/Az</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100</a:t>
                      </a:r>
                    </a:p>
                  </a:txBody>
                  <a:tcPr marT="46733" marB="46733"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Max. 10000</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156845" algn="l" defTabSz="932742" rtl="0" eaLnBrk="1" latinLnBrk="0" hangingPunct="1"/>
                      <a:r>
                        <a:rPr lang="en-US" sz="1600" b="0" kern="1200" dirty="0">
                          <a:solidFill>
                            <a:schemeClr val="tx1"/>
                          </a:solidFill>
                          <a:effectLst/>
                          <a:latin typeface="+mn-lt"/>
                          <a:ea typeface="+mn-ea"/>
                          <a:cs typeface="Segoe UI Semilight" panose="020B0402040204020203" pitchFamily="34" charset="0"/>
                        </a:rPr>
                        <a:t>10.0 Gbps</a:t>
                      </a:r>
                    </a:p>
                  </a:txBody>
                  <a:tcPr marT="46733" marB="46733"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2368022"/>
                  </a:ext>
                </a:extLst>
              </a:tr>
            </a:tbl>
          </a:graphicData>
        </a:graphic>
      </p:graphicFrame>
      <p:sp>
        <p:nvSpPr>
          <p:cNvPr id="12" name="Rectangle 11">
            <a:extLst>
              <a:ext uri="{FF2B5EF4-FFF2-40B4-BE49-F238E27FC236}">
                <a16:creationId xmlns:a16="http://schemas.microsoft.com/office/drawing/2014/main" id="{5E66404A-AE65-4104-AB50-BC37277D1DA9}"/>
              </a:ext>
            </a:extLst>
          </p:cNvPr>
          <p:cNvSpPr/>
          <p:nvPr/>
        </p:nvSpPr>
        <p:spPr bwMode="auto">
          <a:xfrm>
            <a:off x="427038" y="5199063"/>
            <a:ext cx="3756506" cy="104933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algn="ctr">
              <a:buSzPct val="90000"/>
            </a:pPr>
            <a:r>
              <a:rPr lang="en-US" sz="2000" dirty="0">
                <a:solidFill>
                  <a:schemeClr val="tx1"/>
                </a:solidFill>
                <a:cs typeface="Segoe UI Semilight"/>
              </a:rPr>
              <a:t>The Gateway SKU </a:t>
            </a:r>
            <a:br>
              <a:rPr lang="en-US" sz="2000" dirty="0">
                <a:solidFill>
                  <a:schemeClr val="tx1"/>
                </a:solidFill>
                <a:cs typeface="Segoe UI Semilight"/>
              </a:rPr>
            </a:br>
            <a:r>
              <a:rPr lang="en-US" sz="2000" dirty="0">
                <a:solidFill>
                  <a:schemeClr val="tx1"/>
                </a:solidFill>
                <a:cs typeface="Segoe UI Semilight"/>
              </a:rPr>
              <a:t>affects the connections </a:t>
            </a:r>
            <a:br>
              <a:rPr lang="en-US" sz="2000" dirty="0">
                <a:solidFill>
                  <a:schemeClr val="tx1"/>
                </a:solidFill>
                <a:cs typeface="Segoe UI Semilight"/>
              </a:rPr>
            </a:br>
            <a:r>
              <a:rPr lang="en-US" sz="2000" dirty="0">
                <a:solidFill>
                  <a:schemeClr val="tx1"/>
                </a:solidFill>
                <a:cs typeface="Segoe UI Semilight"/>
              </a:rPr>
              <a:t>and the throughput</a:t>
            </a:r>
          </a:p>
        </p:txBody>
      </p:sp>
      <p:sp>
        <p:nvSpPr>
          <p:cNvPr id="13" name="Rectangle 12">
            <a:extLst>
              <a:ext uri="{FF2B5EF4-FFF2-40B4-BE49-F238E27FC236}">
                <a16:creationId xmlns:a16="http://schemas.microsoft.com/office/drawing/2014/main" id="{A6917006-CF4C-4835-99E2-113D1BD765CF}"/>
              </a:ext>
            </a:extLst>
          </p:cNvPr>
          <p:cNvSpPr/>
          <p:nvPr/>
        </p:nvSpPr>
        <p:spPr bwMode="auto">
          <a:xfrm>
            <a:off x="4339986" y="5199063"/>
            <a:ext cx="3756506" cy="104933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algn="ctr">
              <a:buSzPct val="90000"/>
            </a:pPr>
            <a:r>
              <a:rPr lang="en-US" sz="2000" dirty="0">
                <a:solidFill>
                  <a:schemeClr val="tx1"/>
                </a:solidFill>
                <a:cs typeface="Segoe UI Semilight"/>
              </a:rPr>
              <a:t>Resizing is allowed </a:t>
            </a:r>
            <a:br>
              <a:rPr lang="en-US" sz="2000" dirty="0">
                <a:solidFill>
                  <a:schemeClr val="tx1"/>
                </a:solidFill>
                <a:cs typeface="Segoe UI Semilight"/>
              </a:rPr>
            </a:br>
            <a:r>
              <a:rPr lang="en-US" sz="2000" dirty="0">
                <a:solidFill>
                  <a:schemeClr val="tx1"/>
                </a:solidFill>
                <a:cs typeface="Segoe UI Semilight"/>
              </a:rPr>
              <a:t>within the generation</a:t>
            </a:r>
          </a:p>
        </p:txBody>
      </p:sp>
      <p:sp>
        <p:nvSpPr>
          <p:cNvPr id="14" name="Rectangle 13">
            <a:extLst>
              <a:ext uri="{FF2B5EF4-FFF2-40B4-BE49-F238E27FC236}">
                <a16:creationId xmlns:a16="http://schemas.microsoft.com/office/drawing/2014/main" id="{5FCAF460-5524-4ADE-828D-110F187A7CC2}"/>
              </a:ext>
            </a:extLst>
          </p:cNvPr>
          <p:cNvSpPr/>
          <p:nvPr/>
        </p:nvSpPr>
        <p:spPr bwMode="auto">
          <a:xfrm>
            <a:off x="8252934" y="5199063"/>
            <a:ext cx="3756506" cy="104933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algn="ctr">
              <a:buSzPct val="90000"/>
            </a:pPr>
            <a:r>
              <a:rPr lang="en-US" sz="2000" dirty="0">
                <a:solidFill>
                  <a:schemeClr val="tx1"/>
                </a:solidFill>
                <a:cs typeface="Segoe UI Semilight"/>
              </a:rPr>
              <a:t>The Basic SKU </a:t>
            </a:r>
            <a:br>
              <a:rPr lang="en-US" sz="2000" dirty="0">
                <a:solidFill>
                  <a:schemeClr val="tx1"/>
                </a:solidFill>
                <a:cs typeface="Segoe UI Semilight"/>
              </a:rPr>
            </a:br>
            <a:r>
              <a:rPr lang="en-US" sz="2000" dirty="0">
                <a:solidFill>
                  <a:schemeClr val="tx1"/>
                </a:solidFill>
                <a:cs typeface="Segoe UI Semilight"/>
              </a:rPr>
              <a:t>(not shown) is legacy </a:t>
            </a:r>
            <a:br>
              <a:rPr lang="en-US" sz="2000" dirty="0">
                <a:solidFill>
                  <a:schemeClr val="tx1"/>
                </a:solidFill>
                <a:cs typeface="Segoe UI Semilight"/>
              </a:rPr>
            </a:br>
            <a:r>
              <a:rPr lang="en-US" sz="2000" dirty="0">
                <a:solidFill>
                  <a:schemeClr val="tx1"/>
                </a:solidFill>
                <a:cs typeface="Segoe UI Semilight"/>
              </a:rPr>
              <a:t>and should not be used</a:t>
            </a:r>
          </a:p>
        </p:txBody>
      </p:sp>
    </p:spTree>
    <p:extLst>
      <p:ext uri="{BB962C8B-B14F-4D97-AF65-F5344CB8AC3E}">
        <p14:creationId xmlns:p14="http://schemas.microsoft.com/office/powerpoint/2010/main" val="41561133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CECF43-A5B3-4EBA-84DE-4A669251E787}"/>
              </a:ext>
              <a:ext uri="{C183D7F6-B498-43B3-948B-1728B52AA6E4}">
                <adec:decorative xmlns:adec="http://schemas.microsoft.com/office/drawing/2017/decorative" val="0"/>
              </a:ext>
            </a:extLst>
          </p:cNvPr>
          <p:cNvSpPr>
            <a:spLocks noGrp="1"/>
          </p:cNvSpPr>
          <p:nvPr>
            <p:ph type="title"/>
          </p:nvPr>
        </p:nvSpPr>
        <p:spPr/>
        <p:txBody>
          <a:bodyPr/>
          <a:lstStyle/>
          <a:p>
            <a:r>
              <a:rPr lang="en-US" dirty="0"/>
              <a:t>Virtual Network address space</a:t>
            </a:r>
          </a:p>
        </p:txBody>
      </p:sp>
      <p:sp>
        <p:nvSpPr>
          <p:cNvPr id="5" name="Rectangle 4">
            <a:extLst>
              <a:ext uri="{FF2B5EF4-FFF2-40B4-BE49-F238E27FC236}">
                <a16:creationId xmlns:a16="http://schemas.microsoft.com/office/drawing/2014/main" id="{34C9F17B-B8C1-4AA3-9263-DAC0478B9F60}"/>
              </a:ext>
              <a:ext uri="{C183D7F6-B498-43B3-948B-1728B52AA6E4}">
                <adec:decorative xmlns:adec="http://schemas.microsoft.com/office/drawing/2017/decorative" val="1"/>
              </a:ext>
            </a:extLst>
          </p:cNvPr>
          <p:cNvSpPr/>
          <p:nvPr/>
        </p:nvSpPr>
        <p:spPr bwMode="auto">
          <a:xfrm>
            <a:off x="427860" y="1192540"/>
            <a:ext cx="11580757" cy="383136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cs typeface="Segoe UI" pitchFamily="34" charset="0"/>
            </a:endParaRPr>
          </a:p>
        </p:txBody>
      </p:sp>
      <p:sp>
        <p:nvSpPr>
          <p:cNvPr id="11" name="TextBox 1">
            <a:extLst>
              <a:ext uri="{FF2B5EF4-FFF2-40B4-BE49-F238E27FC236}">
                <a16:creationId xmlns:a16="http://schemas.microsoft.com/office/drawing/2014/main" id="{0EAF4BE6-957B-448A-AADF-1D0F9A97E2AA}"/>
              </a:ext>
            </a:extLst>
          </p:cNvPr>
          <p:cNvSpPr txBox="1"/>
          <p:nvPr/>
        </p:nvSpPr>
        <p:spPr>
          <a:xfrm>
            <a:off x="660266" y="1297535"/>
            <a:ext cx="5605410" cy="3541189"/>
          </a:xfrm>
          <a:prstGeom prst="rect">
            <a:avLst/>
          </a:prstGeom>
          <a:solidFill>
            <a:schemeClr val="bg1">
              <a:lumMod val="95000"/>
            </a:schemeClr>
          </a:solidFill>
        </p:spPr>
        <p:txBody>
          <a:bodyPr wrap="square" lIns="139891" tIns="93260" rIns="139891" bIns="93260"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2000" b="1"/>
              <a:t>RFC 1918</a:t>
            </a:r>
          </a:p>
          <a:p>
            <a:r>
              <a:rPr lang="en-US" sz="1836">
                <a:latin typeface="Calibri" panose="020F0502020204030204" pitchFamily="34" charset="0"/>
                <a:ea typeface="Calibri" panose="020F0502020204030204" pitchFamily="34" charset="0"/>
                <a:cs typeface="Times New Roman" panose="02020603050405020304" pitchFamily="18" charset="0"/>
              </a:rPr>
              <a:t>10.0.0.0 - 10.255.255.255 (10/8 prefix)</a:t>
            </a:r>
          </a:p>
          <a:p>
            <a:r>
              <a:rPr lang="en-US" sz="1836">
                <a:latin typeface="Calibri" panose="020F0502020204030204" pitchFamily="34" charset="0"/>
                <a:ea typeface="Calibri" panose="020F0502020204030204" pitchFamily="34" charset="0"/>
                <a:cs typeface="Times New Roman" panose="02020603050405020304" pitchFamily="18" charset="0"/>
              </a:rPr>
              <a:t>172.16.0.0 - 172.31.255.255 (172.16/12 prefix)</a:t>
            </a:r>
          </a:p>
          <a:p>
            <a:pPr>
              <a:spcAft>
                <a:spcPts val="1020"/>
              </a:spcAft>
            </a:pPr>
            <a:r>
              <a:rPr lang="en-US" sz="1836">
                <a:latin typeface="Calibri" panose="020F0502020204030204" pitchFamily="34" charset="0"/>
                <a:ea typeface="Calibri" panose="020F0502020204030204" pitchFamily="34" charset="0"/>
                <a:cs typeface="Times New Roman" panose="02020603050405020304" pitchFamily="18" charset="0"/>
              </a:rPr>
              <a:t>192.168.0.0 - 192.168.255.255 (192.168/16 prefix)</a:t>
            </a:r>
          </a:p>
          <a:p>
            <a:pPr>
              <a:spcAft>
                <a:spcPts val="1020"/>
              </a:spcAft>
            </a:pPr>
            <a:r>
              <a:rPr lang="en-US" sz="1836" b="1">
                <a:latin typeface="Calibri" panose="020F0502020204030204" pitchFamily="34" charset="0"/>
                <a:ea typeface="Calibri" panose="020F0502020204030204" pitchFamily="34" charset="0"/>
                <a:cs typeface="Times New Roman" panose="02020603050405020304" pitchFamily="18" charset="0"/>
              </a:rPr>
              <a:t>Azure reserves 5 IP addresses</a:t>
            </a:r>
          </a:p>
          <a:p>
            <a:pPr marL="349724" indent="-349724">
              <a:buFont typeface="Symbol" panose="05050102010706020507" pitchFamily="18" charset="2"/>
              <a:buChar char=""/>
            </a:pPr>
            <a:r>
              <a:rPr lang="en-US" sz="1836">
                <a:latin typeface="Calibri" panose="020F0502020204030204" pitchFamily="34" charset="0"/>
                <a:ea typeface="Calibri" panose="020F0502020204030204" pitchFamily="34" charset="0"/>
                <a:cs typeface="Times New Roman" panose="02020603050405020304" pitchFamily="18" charset="0"/>
              </a:rPr>
              <a:t>x.x.x.0: Network address</a:t>
            </a:r>
          </a:p>
          <a:p>
            <a:pPr marL="349724" indent="-349724">
              <a:buFont typeface="Symbol" panose="05050102010706020507" pitchFamily="18" charset="2"/>
              <a:buChar char=""/>
            </a:pPr>
            <a:r>
              <a:rPr lang="en-US" sz="1836">
                <a:latin typeface="Calibri" panose="020F0502020204030204" pitchFamily="34" charset="0"/>
                <a:ea typeface="Calibri" panose="020F0502020204030204" pitchFamily="34" charset="0"/>
                <a:cs typeface="Times New Roman" panose="02020603050405020304" pitchFamily="18" charset="0"/>
              </a:rPr>
              <a:t>x.x.x.1: Reserved by Azure for the default gateway</a:t>
            </a:r>
          </a:p>
          <a:p>
            <a:pPr marL="349724" indent="-349724">
              <a:buFont typeface="Symbol" panose="05050102010706020507" pitchFamily="18" charset="2"/>
              <a:buChar char=""/>
            </a:pPr>
            <a:r>
              <a:rPr lang="en-US" sz="1836">
                <a:latin typeface="Calibri" panose="020F0502020204030204" pitchFamily="34" charset="0"/>
                <a:ea typeface="Calibri" panose="020F0502020204030204" pitchFamily="34" charset="0"/>
                <a:cs typeface="Times New Roman" panose="02020603050405020304" pitchFamily="18" charset="0"/>
              </a:rPr>
              <a:t>x.x.x.2, x.x.x.3: Reserved by Azure to map the Azure DNS IPs to the VNet space</a:t>
            </a:r>
          </a:p>
          <a:p>
            <a:pPr marL="349724" indent="-349724">
              <a:spcAft>
                <a:spcPts val="1020"/>
              </a:spcAft>
              <a:buFont typeface="Symbol" panose="05050102010706020507" pitchFamily="18" charset="2"/>
              <a:buChar char=""/>
            </a:pPr>
            <a:r>
              <a:rPr lang="en-US" sz="1836">
                <a:latin typeface="Calibri" panose="020F0502020204030204" pitchFamily="34" charset="0"/>
                <a:ea typeface="Calibri" panose="020F0502020204030204" pitchFamily="34" charset="0"/>
                <a:cs typeface="Times New Roman" panose="02020603050405020304" pitchFamily="18" charset="0"/>
              </a:rPr>
              <a:t>x.x.x.255: Network broadcast address</a:t>
            </a:r>
          </a:p>
          <a:p>
            <a:pPr>
              <a:spcAft>
                <a:spcPts val="1020"/>
              </a:spcAft>
            </a:pPr>
            <a:endParaRPr lang="en-US" sz="1836">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
            <a:extLst>
              <a:ext uri="{FF2B5EF4-FFF2-40B4-BE49-F238E27FC236}">
                <a16:creationId xmlns:a16="http://schemas.microsoft.com/office/drawing/2014/main" id="{E5FF261B-978E-44FF-9D47-3DAAE4B7CD4A}"/>
              </a:ext>
            </a:extLst>
          </p:cNvPr>
          <p:cNvSpPr txBox="1"/>
          <p:nvPr/>
        </p:nvSpPr>
        <p:spPr>
          <a:xfrm>
            <a:off x="6437987" y="1297534"/>
            <a:ext cx="5398320" cy="3541189"/>
          </a:xfrm>
          <a:prstGeom prst="rect">
            <a:avLst/>
          </a:prstGeom>
          <a:solidFill>
            <a:schemeClr val="bg1">
              <a:lumMod val="95000"/>
            </a:schemeClr>
          </a:solidFill>
        </p:spPr>
        <p:txBody>
          <a:bodyPr wrap="square" lIns="139891" tIns="93260" rIns="139891" bIns="93260"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97"/>
            <a:r>
              <a:rPr lang="en-US" sz="2000" b="1"/>
              <a:t>Unavailable address ranges: </a:t>
            </a:r>
          </a:p>
          <a:p>
            <a:pPr marL="349724" indent="-349724">
              <a:buFont typeface="Symbol" panose="05050102010706020507" pitchFamily="18" charset="2"/>
              <a:buChar char=""/>
            </a:pPr>
            <a:endParaRPr lang="en-US" sz="1836">
              <a:latin typeface="Calibri" panose="020F0502020204030204" pitchFamily="34" charset="0"/>
              <a:ea typeface="Calibri" panose="020F0502020204030204" pitchFamily="34" charset="0"/>
              <a:cs typeface="Times New Roman" panose="02020603050405020304" pitchFamily="18" charset="0"/>
            </a:endParaRPr>
          </a:p>
          <a:p>
            <a:pPr marL="349724" indent="-349724">
              <a:buFont typeface="Symbol" panose="05050102010706020507" pitchFamily="18" charset="2"/>
              <a:buChar char=""/>
            </a:pPr>
            <a:r>
              <a:rPr lang="en-US" sz="2000"/>
              <a:t>224.0.0.0/4 (Multicast)</a:t>
            </a:r>
          </a:p>
          <a:p>
            <a:pPr marL="349724" indent="-349724">
              <a:buFont typeface="Symbol" panose="05050102010706020507" pitchFamily="18" charset="2"/>
              <a:buChar char=""/>
            </a:pPr>
            <a:r>
              <a:rPr lang="en-US" sz="2000"/>
              <a:t>255.255.255.255/32 (Broadcast)</a:t>
            </a:r>
          </a:p>
          <a:p>
            <a:pPr marL="349724" indent="-349724">
              <a:buFont typeface="Symbol" panose="05050102010706020507" pitchFamily="18" charset="2"/>
              <a:buChar char=""/>
            </a:pPr>
            <a:r>
              <a:rPr lang="en-US" sz="2000"/>
              <a:t>127.0.0.0/8 (Loopback)</a:t>
            </a:r>
          </a:p>
          <a:p>
            <a:pPr marL="349724" indent="-349724">
              <a:buFont typeface="Symbol" panose="05050102010706020507" pitchFamily="18" charset="2"/>
              <a:buChar char=""/>
            </a:pPr>
            <a:r>
              <a:rPr lang="en-US" sz="2000"/>
              <a:t>169.254.0.0/16 (Link-local)</a:t>
            </a:r>
          </a:p>
          <a:p>
            <a:pPr marL="349724" indent="-349724">
              <a:spcAft>
                <a:spcPts val="1020"/>
              </a:spcAft>
              <a:buFont typeface="Symbol" panose="05050102010706020507" pitchFamily="18" charset="2"/>
              <a:buChar char=""/>
            </a:pPr>
            <a:r>
              <a:rPr lang="en-US" sz="2000"/>
              <a:t>168.63.129.16/32 (Internal DNS)</a:t>
            </a:r>
          </a:p>
          <a:p>
            <a:pPr>
              <a:spcBef>
                <a:spcPts val="1224"/>
              </a:spcBef>
            </a:pPr>
            <a:endParaRPr lang="en-US" sz="2448"/>
          </a:p>
        </p:txBody>
      </p:sp>
      <p:sp>
        <p:nvSpPr>
          <p:cNvPr id="8" name="Rectangle 7">
            <a:extLst>
              <a:ext uri="{FF2B5EF4-FFF2-40B4-BE49-F238E27FC236}">
                <a16:creationId xmlns:a16="http://schemas.microsoft.com/office/drawing/2014/main" id="{2FE2D89F-3864-4D98-9432-9AA601C6370A}"/>
              </a:ext>
            </a:extLst>
          </p:cNvPr>
          <p:cNvSpPr/>
          <p:nvPr/>
        </p:nvSpPr>
        <p:spPr>
          <a:xfrm>
            <a:off x="427859" y="5166215"/>
            <a:ext cx="2829068" cy="119512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a:r>
              <a:rPr lang="en-US" sz="2000">
                <a:solidFill>
                  <a:schemeClr val="tx1"/>
                </a:solidFill>
              </a:rPr>
              <a:t>Logical representation of your own network</a:t>
            </a:r>
          </a:p>
        </p:txBody>
      </p:sp>
      <p:sp>
        <p:nvSpPr>
          <p:cNvPr id="9" name="Rectangle 8">
            <a:extLst>
              <a:ext uri="{FF2B5EF4-FFF2-40B4-BE49-F238E27FC236}">
                <a16:creationId xmlns:a16="http://schemas.microsoft.com/office/drawing/2014/main" id="{A0A3D8C3-FB8D-435F-B975-864FBE05C79C}"/>
              </a:ext>
            </a:extLst>
          </p:cNvPr>
          <p:cNvSpPr/>
          <p:nvPr/>
        </p:nvSpPr>
        <p:spPr>
          <a:xfrm>
            <a:off x="3357786" y="5166215"/>
            <a:ext cx="2829068" cy="119512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a:r>
              <a:rPr lang="en-US" sz="2000">
                <a:solidFill>
                  <a:schemeClr val="tx1"/>
                </a:solidFill>
              </a:rPr>
              <a:t>Create a dedicated private cloud-only virtual network</a:t>
            </a:r>
          </a:p>
        </p:txBody>
      </p:sp>
      <p:sp>
        <p:nvSpPr>
          <p:cNvPr id="10" name="Rectangle 9">
            <a:extLst>
              <a:ext uri="{FF2B5EF4-FFF2-40B4-BE49-F238E27FC236}">
                <a16:creationId xmlns:a16="http://schemas.microsoft.com/office/drawing/2014/main" id="{127523E7-5480-4D13-886A-877F5511F3FE}"/>
              </a:ext>
            </a:extLst>
          </p:cNvPr>
          <p:cNvSpPr/>
          <p:nvPr/>
        </p:nvSpPr>
        <p:spPr>
          <a:xfrm>
            <a:off x="6249621" y="5166215"/>
            <a:ext cx="2829068" cy="119512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a:r>
              <a:rPr lang="en-US" sz="2000">
                <a:solidFill>
                  <a:schemeClr val="tx1"/>
                </a:solidFill>
              </a:rPr>
              <a:t>Securely extend</a:t>
            </a:r>
            <a:br>
              <a:rPr lang="en-US" sz="2000">
                <a:solidFill>
                  <a:schemeClr val="tx1"/>
                </a:solidFill>
              </a:rPr>
            </a:br>
            <a:r>
              <a:rPr lang="en-US" sz="2000">
                <a:solidFill>
                  <a:schemeClr val="tx1"/>
                </a:solidFill>
              </a:rPr>
              <a:t>your datacenter with virtual networks</a:t>
            </a:r>
          </a:p>
        </p:txBody>
      </p:sp>
      <p:sp>
        <p:nvSpPr>
          <p:cNvPr id="12" name="Rectangle 11">
            <a:extLst>
              <a:ext uri="{FF2B5EF4-FFF2-40B4-BE49-F238E27FC236}">
                <a16:creationId xmlns:a16="http://schemas.microsoft.com/office/drawing/2014/main" id="{A24A0C60-02F3-4501-968C-0E106BDEF086}"/>
              </a:ext>
            </a:extLst>
          </p:cNvPr>
          <p:cNvSpPr/>
          <p:nvPr/>
        </p:nvSpPr>
        <p:spPr>
          <a:xfrm>
            <a:off x="9179548" y="5166215"/>
            <a:ext cx="2829068" cy="119512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a:r>
              <a:rPr lang="en-US" sz="2000">
                <a:solidFill>
                  <a:schemeClr val="tx1"/>
                </a:solidFill>
              </a:rPr>
              <a:t>Enable hybrid</a:t>
            </a:r>
            <a:br>
              <a:rPr lang="en-US" sz="2000">
                <a:solidFill>
                  <a:schemeClr val="tx1"/>
                </a:solidFill>
              </a:rPr>
            </a:br>
            <a:r>
              <a:rPr lang="en-US" sz="2000">
                <a:solidFill>
                  <a:schemeClr val="tx1"/>
                </a:solidFill>
              </a:rPr>
              <a:t>cloud scenarios</a:t>
            </a:r>
          </a:p>
        </p:txBody>
      </p:sp>
    </p:spTree>
    <p:extLst>
      <p:ext uri="{BB962C8B-B14F-4D97-AF65-F5344CB8AC3E}">
        <p14:creationId xmlns:p14="http://schemas.microsoft.com/office/powerpoint/2010/main" val="147602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Create Subnets</a:t>
            </a:r>
          </a:p>
        </p:txBody>
      </p:sp>
      <p:sp>
        <p:nvSpPr>
          <p:cNvPr id="20" name="Rectangle 19">
            <a:extLst>
              <a:ext uri="{FF2B5EF4-FFF2-40B4-BE49-F238E27FC236}">
                <a16:creationId xmlns:a16="http://schemas.microsoft.com/office/drawing/2014/main" id="{53440C5D-67F0-4C24-9EB1-3BFE242EFB2B}"/>
              </a:ext>
              <a:ext uri="{C183D7F6-B498-43B3-948B-1728B52AA6E4}">
                <adec:decorative xmlns:adec="http://schemas.microsoft.com/office/drawing/2017/decorative" val="1"/>
              </a:ext>
            </a:extLst>
          </p:cNvPr>
          <p:cNvSpPr/>
          <p:nvPr/>
        </p:nvSpPr>
        <p:spPr bwMode="auto">
          <a:xfrm>
            <a:off x="427038" y="1192213"/>
            <a:ext cx="11582400" cy="302815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1" name="Rectangle 20">
            <a:extLst>
              <a:ext uri="{FF2B5EF4-FFF2-40B4-BE49-F238E27FC236}">
                <a16:creationId xmlns:a16="http://schemas.microsoft.com/office/drawing/2014/main" id="{7F7B7EDA-562D-4590-AE2F-F97A7E8A1378}"/>
              </a:ext>
            </a:extLst>
          </p:cNvPr>
          <p:cNvSpPr/>
          <p:nvPr/>
        </p:nvSpPr>
        <p:spPr>
          <a:xfrm>
            <a:off x="427038" y="4648201"/>
            <a:ext cx="2791368" cy="17135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A virtual network can be segmented into one or more subnets</a:t>
            </a:r>
          </a:p>
        </p:txBody>
      </p:sp>
      <p:sp>
        <p:nvSpPr>
          <p:cNvPr id="22" name="Rectangle 21">
            <a:extLst>
              <a:ext uri="{FF2B5EF4-FFF2-40B4-BE49-F238E27FC236}">
                <a16:creationId xmlns:a16="http://schemas.microsoft.com/office/drawing/2014/main" id="{FDD26C2C-9F20-43BD-8385-F040055D6A56}"/>
              </a:ext>
            </a:extLst>
          </p:cNvPr>
          <p:cNvSpPr/>
          <p:nvPr/>
        </p:nvSpPr>
        <p:spPr>
          <a:xfrm>
            <a:off x="3357382" y="4648201"/>
            <a:ext cx="2791368" cy="17135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Subnets provide logical divisions within your network</a:t>
            </a:r>
          </a:p>
        </p:txBody>
      </p:sp>
      <p:sp>
        <p:nvSpPr>
          <p:cNvPr id="23" name="Rectangle 22">
            <a:extLst>
              <a:ext uri="{FF2B5EF4-FFF2-40B4-BE49-F238E27FC236}">
                <a16:creationId xmlns:a16="http://schemas.microsoft.com/office/drawing/2014/main" id="{53A55359-2EC7-44DA-B0D4-793E9D40B4FE}"/>
              </a:ext>
            </a:extLst>
          </p:cNvPr>
          <p:cNvSpPr/>
          <p:nvPr/>
        </p:nvSpPr>
        <p:spPr>
          <a:xfrm>
            <a:off x="6287726" y="4648201"/>
            <a:ext cx="2791368" cy="17135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Subnets can help improve security, increase performance, and make it easier to manage the network</a:t>
            </a:r>
          </a:p>
        </p:txBody>
      </p:sp>
      <p:sp>
        <p:nvSpPr>
          <p:cNvPr id="24" name="Rectangle 23">
            <a:extLst>
              <a:ext uri="{FF2B5EF4-FFF2-40B4-BE49-F238E27FC236}">
                <a16:creationId xmlns:a16="http://schemas.microsoft.com/office/drawing/2014/main" id="{09083D68-4C7B-43F3-926F-83A8CAC417AD}"/>
              </a:ext>
            </a:extLst>
          </p:cNvPr>
          <p:cNvSpPr/>
          <p:nvPr/>
        </p:nvSpPr>
        <p:spPr>
          <a:xfrm>
            <a:off x="9218069" y="4648201"/>
            <a:ext cx="2791368" cy="171354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Each subnet must have a unique address range – cannot overlap with other subnets in the </a:t>
            </a:r>
            <a:r>
              <a:rPr kumimoji="0" lang="en-US" sz="1800" b="0" i="0" u="none" strike="noStrike" kern="1200" cap="none" spc="0" normalizeH="0" baseline="0" noProof="0" dirty="0" err="1">
                <a:ln>
                  <a:noFill/>
                </a:ln>
                <a:solidFill>
                  <a:srgbClr val="000000"/>
                </a:solidFill>
                <a:effectLst/>
                <a:uLnTx/>
                <a:uFillTx/>
                <a:latin typeface="Segoe UI"/>
                <a:ea typeface="+mn-ea"/>
                <a:cs typeface="+mn-cs"/>
              </a:rPr>
              <a:t>vnet</a:t>
            </a:r>
            <a:r>
              <a:rPr kumimoji="0" lang="en-US" sz="1800" b="0" i="0" u="none" strike="noStrike" kern="1200" cap="none" spc="0" normalizeH="0" baseline="0" noProof="0" dirty="0">
                <a:ln>
                  <a:noFill/>
                </a:ln>
                <a:solidFill>
                  <a:srgbClr val="000000"/>
                </a:solidFill>
                <a:effectLst/>
                <a:uLnTx/>
                <a:uFillTx/>
                <a:latin typeface="Segoe UI"/>
                <a:ea typeface="+mn-ea"/>
                <a:cs typeface="+mn-cs"/>
              </a:rPr>
              <a:t> in the subscription </a:t>
            </a:r>
          </a:p>
        </p:txBody>
      </p:sp>
      <p:pic>
        <p:nvPicPr>
          <p:cNvPr id="4" name="Picture 3" descr="Screenshot of adding a subnet page. Several subnets are listed including the AzureBastionSubnet and GatewaySubnet.">
            <a:extLst>
              <a:ext uri="{FF2B5EF4-FFF2-40B4-BE49-F238E27FC236}">
                <a16:creationId xmlns:a16="http://schemas.microsoft.com/office/drawing/2014/main" id="{BCC05A6F-E28D-44E7-AEEC-AC7E9BEBD6F5}"/>
              </a:ext>
            </a:extLst>
          </p:cNvPr>
          <p:cNvPicPr>
            <a:picLocks noChangeAspect="1"/>
          </p:cNvPicPr>
          <p:nvPr/>
        </p:nvPicPr>
        <p:blipFill>
          <a:blip r:embed="rId3"/>
          <a:stretch>
            <a:fillRect/>
          </a:stretch>
        </p:blipFill>
        <p:spPr>
          <a:xfrm>
            <a:off x="1622153" y="1467643"/>
            <a:ext cx="8991600" cy="2752725"/>
          </a:xfrm>
          <a:prstGeom prst="rect">
            <a:avLst/>
          </a:prstGeom>
        </p:spPr>
      </p:pic>
    </p:spTree>
    <p:extLst>
      <p:ext uri="{BB962C8B-B14F-4D97-AF65-F5344CB8AC3E}">
        <p14:creationId xmlns:p14="http://schemas.microsoft.com/office/powerpoint/2010/main" val="204549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Create Virtual Networks</a:t>
            </a:r>
          </a:p>
        </p:txBody>
      </p:sp>
      <p:sp>
        <p:nvSpPr>
          <p:cNvPr id="5" name="Rectangle 4">
            <a:extLst>
              <a:ext uri="{FF2B5EF4-FFF2-40B4-BE49-F238E27FC236}">
                <a16:creationId xmlns:a16="http://schemas.microsoft.com/office/drawing/2014/main" id="{8B366F71-125D-42AF-BC52-5B7E07E5ACB0}"/>
              </a:ext>
            </a:extLst>
          </p:cNvPr>
          <p:cNvSpPr/>
          <p:nvPr/>
        </p:nvSpPr>
        <p:spPr>
          <a:xfrm>
            <a:off x="427035" y="1296956"/>
            <a:ext cx="4348163" cy="102406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Create new virtual networks</a:t>
            </a:r>
            <a:br>
              <a:rPr kumimoji="0" lang="en-US" sz="2200" b="0" i="0" u="none" strike="noStrike" kern="1200" cap="none" spc="0" normalizeH="0" baseline="0" noProof="0">
                <a:ln>
                  <a:noFill/>
                </a:ln>
                <a:solidFill>
                  <a:srgbClr val="000000"/>
                </a:solidFill>
                <a:effectLst/>
                <a:uLnTx/>
                <a:uFillTx/>
                <a:latin typeface="Segoe UI"/>
                <a:ea typeface="+mn-ea"/>
                <a:cs typeface="+mn-cs"/>
              </a:rPr>
            </a:br>
            <a:r>
              <a:rPr kumimoji="0" lang="en-US" sz="2200" b="0" i="0" u="none" strike="noStrike" kern="1200" cap="none" spc="0" normalizeH="0" baseline="0" noProof="0">
                <a:ln>
                  <a:noFill/>
                </a:ln>
                <a:solidFill>
                  <a:srgbClr val="000000"/>
                </a:solidFill>
                <a:effectLst/>
                <a:uLnTx/>
                <a:uFillTx/>
                <a:latin typeface="Segoe UI"/>
                <a:ea typeface="+mn-ea"/>
                <a:cs typeface="+mn-cs"/>
              </a:rPr>
              <a:t>at any time</a:t>
            </a:r>
          </a:p>
        </p:txBody>
      </p:sp>
      <p:sp>
        <p:nvSpPr>
          <p:cNvPr id="6" name="Rectangle 5">
            <a:extLst>
              <a:ext uri="{FF2B5EF4-FFF2-40B4-BE49-F238E27FC236}">
                <a16:creationId xmlns:a16="http://schemas.microsoft.com/office/drawing/2014/main" id="{AEF60C32-CAFD-4EF6-A3F5-3E8974BCDB4C}"/>
              </a:ext>
            </a:extLst>
          </p:cNvPr>
          <p:cNvSpPr/>
          <p:nvPr/>
        </p:nvSpPr>
        <p:spPr>
          <a:xfrm>
            <a:off x="427036" y="2603882"/>
            <a:ext cx="4348163" cy="102406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Add virtual networks when</a:t>
            </a:r>
            <a:br>
              <a:rPr kumimoji="0" lang="en-US" sz="2200" b="0" i="0" u="none" strike="noStrike" kern="1200" cap="none" spc="0" normalizeH="0" baseline="0" noProof="0">
                <a:ln>
                  <a:noFill/>
                </a:ln>
                <a:solidFill>
                  <a:srgbClr val="000000"/>
                </a:solidFill>
                <a:effectLst/>
                <a:uLnTx/>
                <a:uFillTx/>
                <a:latin typeface="Segoe UI"/>
                <a:ea typeface="+mn-ea"/>
                <a:cs typeface="+mn-cs"/>
              </a:rPr>
            </a:br>
            <a:r>
              <a:rPr kumimoji="0" lang="en-US" sz="2200" b="0" i="0" u="none" strike="noStrike" kern="1200" cap="none" spc="0" normalizeH="0" baseline="0" noProof="0">
                <a:ln>
                  <a:noFill/>
                </a:ln>
                <a:solidFill>
                  <a:srgbClr val="000000"/>
                </a:solidFill>
                <a:effectLst/>
                <a:uLnTx/>
                <a:uFillTx/>
                <a:latin typeface="Segoe UI"/>
                <a:ea typeface="+mn-ea"/>
                <a:cs typeface="+mn-cs"/>
              </a:rPr>
              <a:t>you create a virtual machine</a:t>
            </a:r>
          </a:p>
        </p:txBody>
      </p:sp>
      <p:sp>
        <p:nvSpPr>
          <p:cNvPr id="7" name="Rectangle 6">
            <a:extLst>
              <a:ext uri="{FF2B5EF4-FFF2-40B4-BE49-F238E27FC236}">
                <a16:creationId xmlns:a16="http://schemas.microsoft.com/office/drawing/2014/main" id="{86B16058-5ED7-447B-AD8E-E1BF9EA4F30B}"/>
              </a:ext>
            </a:extLst>
          </p:cNvPr>
          <p:cNvSpPr/>
          <p:nvPr/>
        </p:nvSpPr>
        <p:spPr>
          <a:xfrm>
            <a:off x="427035" y="3910808"/>
            <a:ext cx="4348163" cy="102406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Need to define the address space, and at least one subnet</a:t>
            </a:r>
          </a:p>
        </p:txBody>
      </p:sp>
      <p:sp>
        <p:nvSpPr>
          <p:cNvPr id="11" name="Rectangle 10">
            <a:extLst>
              <a:ext uri="{FF2B5EF4-FFF2-40B4-BE49-F238E27FC236}">
                <a16:creationId xmlns:a16="http://schemas.microsoft.com/office/drawing/2014/main" id="{43726846-A9A4-455D-93F8-83D05F7826D1}"/>
              </a:ext>
            </a:extLst>
          </p:cNvPr>
          <p:cNvSpPr/>
          <p:nvPr/>
        </p:nvSpPr>
        <p:spPr>
          <a:xfrm>
            <a:off x="427034" y="5217734"/>
            <a:ext cx="4348163" cy="102406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ctr"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Be careful with overlapping address spaces</a:t>
            </a:r>
          </a:p>
        </p:txBody>
      </p:sp>
      <p:sp>
        <p:nvSpPr>
          <p:cNvPr id="8" name="Rectangle 7">
            <a:extLst>
              <a:ext uri="{FF2B5EF4-FFF2-40B4-BE49-F238E27FC236}">
                <a16:creationId xmlns:a16="http://schemas.microsoft.com/office/drawing/2014/main" id="{B0E6C658-2229-4F73-BB5F-D05565CAAC83}"/>
              </a:ext>
              <a:ext uri="{C183D7F6-B498-43B3-948B-1728B52AA6E4}">
                <adec:decorative xmlns:adec="http://schemas.microsoft.com/office/drawing/2017/decorative" val="1"/>
              </a:ext>
            </a:extLst>
          </p:cNvPr>
          <p:cNvSpPr/>
          <p:nvPr/>
        </p:nvSpPr>
        <p:spPr bwMode="auto">
          <a:xfrm>
            <a:off x="4914902" y="1192212"/>
            <a:ext cx="7094537" cy="5169534"/>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4" name="Picture 4" descr="Screenshot of a webpage on creating a virtual network">
            <a:extLst>
              <a:ext uri="{FF2B5EF4-FFF2-40B4-BE49-F238E27FC236}">
                <a16:creationId xmlns:a16="http://schemas.microsoft.com/office/drawing/2014/main" id="{657580F7-90E5-49BC-B813-1983949A4BCE}"/>
              </a:ext>
            </a:extLst>
          </p:cNvPr>
          <p:cNvPicPr>
            <a:picLocks noChangeAspect="1"/>
          </p:cNvPicPr>
          <p:nvPr/>
        </p:nvPicPr>
        <p:blipFill rotWithShape="1">
          <a:blip r:embed="rId3"/>
          <a:srcRect l="506" t="506" r="506" b="506"/>
          <a:stretch/>
        </p:blipFill>
        <p:spPr>
          <a:xfrm>
            <a:off x="5181600" y="1495677"/>
            <a:ext cx="6561136" cy="4746120"/>
          </a:xfrm>
          <a:prstGeom prst="rect">
            <a:avLst/>
          </a:prstGeom>
          <a:ln>
            <a:noFill/>
          </a:ln>
        </p:spPr>
      </p:pic>
    </p:spTree>
    <p:extLst>
      <p:ext uri="{BB962C8B-B14F-4D97-AF65-F5344CB8AC3E}">
        <p14:creationId xmlns:p14="http://schemas.microsoft.com/office/powerpoint/2010/main" val="28528117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Plan IP Addressing</a:t>
            </a:r>
          </a:p>
        </p:txBody>
      </p:sp>
      <p:sp>
        <p:nvSpPr>
          <p:cNvPr id="7" name="Rectangle 6">
            <a:extLst>
              <a:ext uri="{FF2B5EF4-FFF2-40B4-BE49-F238E27FC236}">
                <a16:creationId xmlns:a16="http://schemas.microsoft.com/office/drawing/2014/main" id="{00864868-18D6-4157-8E60-BD554FEDFF72}"/>
              </a:ext>
              <a:ext uri="{C183D7F6-B498-43B3-948B-1728B52AA6E4}">
                <adec:decorative xmlns:adec="http://schemas.microsoft.com/office/drawing/2017/decorative" val="1"/>
              </a:ext>
            </a:extLst>
          </p:cNvPr>
          <p:cNvSpPr/>
          <p:nvPr/>
        </p:nvSpPr>
        <p:spPr bwMode="auto">
          <a:xfrm>
            <a:off x="427038" y="1248509"/>
            <a:ext cx="10903114" cy="3050930"/>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 name="Rectangle 7">
            <a:extLst>
              <a:ext uri="{FF2B5EF4-FFF2-40B4-BE49-F238E27FC236}">
                <a16:creationId xmlns:a16="http://schemas.microsoft.com/office/drawing/2014/main" id="{13BA1415-396C-42D8-A9F9-1C449E74C8F7}"/>
              </a:ext>
            </a:extLst>
          </p:cNvPr>
          <p:cNvSpPr/>
          <p:nvPr/>
        </p:nvSpPr>
        <p:spPr>
          <a:xfrm>
            <a:off x="427037" y="4460770"/>
            <a:ext cx="5713981" cy="190097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8D3">
                    <a:lumMod val="50000"/>
                  </a:srgbClr>
                </a:solidFill>
                <a:effectLst/>
                <a:uLnTx/>
                <a:uFillTx/>
                <a:latin typeface="Segoe UI Semibold"/>
                <a:ea typeface="+mn-ea"/>
                <a:cs typeface="+mn-cs"/>
              </a:rPr>
              <a:t>Private IP addresses </a:t>
            </a:r>
            <a:r>
              <a:rPr kumimoji="0" lang="en-US" sz="2200" b="0" i="0" u="none" strike="noStrike" kern="1200" cap="none" spc="0" normalizeH="0" baseline="0" noProof="0" dirty="0">
                <a:ln>
                  <a:noFill/>
                </a:ln>
                <a:solidFill>
                  <a:srgbClr val="000000"/>
                </a:solidFill>
                <a:effectLst/>
                <a:uLnTx/>
                <a:uFillTx/>
                <a:latin typeface="Segoe UI"/>
                <a:ea typeface="+mn-ea"/>
                <a:cs typeface="+mn-cs"/>
              </a:rPr>
              <a:t>- used within an</a:t>
            </a:r>
            <a:br>
              <a:rPr kumimoji="0" lang="en-US" sz="2200" b="0" i="0" u="none" strike="noStrike" kern="1200" cap="none" spc="0" normalizeH="0" baseline="0" noProof="0" dirty="0">
                <a:ln>
                  <a:noFill/>
                </a:ln>
                <a:solidFill>
                  <a:srgbClr val="000000"/>
                </a:solidFill>
                <a:effectLst/>
                <a:uLnTx/>
                <a:uFillTx/>
                <a:latin typeface="Segoe UI"/>
                <a:ea typeface="+mn-ea"/>
                <a:cs typeface="+mn-cs"/>
              </a:rPr>
            </a:br>
            <a:r>
              <a:rPr kumimoji="0" lang="en-US" sz="2200" b="0" i="0" u="none" strike="noStrike" kern="1200" cap="none" spc="0" normalizeH="0" baseline="0" noProof="0" dirty="0">
                <a:ln>
                  <a:noFill/>
                </a:ln>
                <a:solidFill>
                  <a:srgbClr val="000000"/>
                </a:solidFill>
                <a:effectLst/>
                <a:uLnTx/>
                <a:uFillTx/>
                <a:latin typeface="Segoe UI"/>
                <a:ea typeface="+mn-ea"/>
                <a:cs typeface="+mn-cs"/>
              </a:rPr>
              <a:t>Azure virtual network (VNet), and your</a:t>
            </a:r>
            <a:br>
              <a:rPr kumimoji="0" lang="en-US" sz="2200" b="0" i="0" u="none" strike="noStrike" kern="1200" cap="none" spc="0" normalizeH="0" baseline="0" noProof="0" dirty="0">
                <a:ln>
                  <a:noFill/>
                </a:ln>
                <a:solidFill>
                  <a:srgbClr val="000000"/>
                </a:solidFill>
                <a:effectLst/>
                <a:uLnTx/>
                <a:uFillTx/>
                <a:latin typeface="Segoe UI"/>
                <a:ea typeface="+mn-ea"/>
                <a:cs typeface="+mn-cs"/>
              </a:rPr>
            </a:br>
            <a:r>
              <a:rPr kumimoji="0" lang="en-US" sz="2200" b="0" i="0" u="none" strike="noStrike" kern="1200" cap="none" spc="0" normalizeH="0" baseline="0" noProof="0" dirty="0">
                <a:ln>
                  <a:noFill/>
                </a:ln>
                <a:solidFill>
                  <a:srgbClr val="000000"/>
                </a:solidFill>
                <a:effectLst/>
                <a:uLnTx/>
                <a:uFillTx/>
                <a:latin typeface="Segoe UI"/>
                <a:ea typeface="+mn-ea"/>
                <a:cs typeface="+mn-cs"/>
              </a:rPr>
              <a:t>on-premises network, when you use a VPN gateway or ExpressRoute circuit to extend your network to Azure</a:t>
            </a:r>
          </a:p>
        </p:txBody>
      </p:sp>
      <p:sp>
        <p:nvSpPr>
          <p:cNvPr id="9" name="Rectangle 8">
            <a:extLst>
              <a:ext uri="{FF2B5EF4-FFF2-40B4-BE49-F238E27FC236}">
                <a16:creationId xmlns:a16="http://schemas.microsoft.com/office/drawing/2014/main" id="{45C429F2-E078-4A30-9DC5-3C91A29B3384}"/>
              </a:ext>
            </a:extLst>
          </p:cNvPr>
          <p:cNvSpPr/>
          <p:nvPr/>
        </p:nvSpPr>
        <p:spPr>
          <a:xfrm>
            <a:off x="6400800" y="4460770"/>
            <a:ext cx="5608637" cy="190097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60" tIns="91440" rIns="137160" bIns="91440" numCol="1" spcCol="1270" anchor="t" anchorCtr="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8D3">
                    <a:lumMod val="50000"/>
                  </a:srgbClr>
                </a:solidFill>
                <a:effectLst/>
                <a:uLnTx/>
                <a:uFillTx/>
                <a:latin typeface="Segoe UI Semibold"/>
                <a:ea typeface="+mn-ea"/>
                <a:cs typeface="+mn-cs"/>
              </a:rPr>
              <a:t>Public IP addresses </a:t>
            </a:r>
            <a:r>
              <a:rPr kumimoji="0" lang="en-US" sz="2200" b="0" i="0" u="none" strike="noStrike" kern="1200" cap="none" spc="0" normalizeH="0" baseline="0" noProof="0" dirty="0">
                <a:ln>
                  <a:noFill/>
                </a:ln>
                <a:solidFill>
                  <a:srgbClr val="000000"/>
                </a:solidFill>
                <a:effectLst/>
                <a:uLnTx/>
                <a:uFillTx/>
                <a:latin typeface="Segoe UI"/>
                <a:ea typeface="+mn-ea"/>
                <a:cs typeface="+mn-cs"/>
              </a:rPr>
              <a:t>- used for communication with the Internet, including Azure public-facing services</a:t>
            </a:r>
          </a:p>
        </p:txBody>
      </p:sp>
      <p:grpSp>
        <p:nvGrpSpPr>
          <p:cNvPr id="38" name="Group 37" descr="Private IP addresses and public IP addresses. ">
            <a:extLst>
              <a:ext uri="{FF2B5EF4-FFF2-40B4-BE49-F238E27FC236}">
                <a16:creationId xmlns:a16="http://schemas.microsoft.com/office/drawing/2014/main" id="{B3418864-369E-415E-8334-3A888E61B78D}"/>
              </a:ext>
            </a:extLst>
          </p:cNvPr>
          <p:cNvGrpSpPr/>
          <p:nvPr/>
        </p:nvGrpSpPr>
        <p:grpSpPr>
          <a:xfrm>
            <a:off x="582207" y="1601879"/>
            <a:ext cx="10464173" cy="1971638"/>
            <a:chOff x="1191799" y="4011435"/>
            <a:chExt cx="8662157" cy="1172095"/>
          </a:xfrm>
        </p:grpSpPr>
        <p:sp>
          <p:nvSpPr>
            <p:cNvPr id="39" name="Rectangle 38">
              <a:extLst>
                <a:ext uri="{FF2B5EF4-FFF2-40B4-BE49-F238E27FC236}">
                  <a16:creationId xmlns:a16="http://schemas.microsoft.com/office/drawing/2014/main" id="{7B43DA87-7594-4956-8088-4578E751D85E}"/>
                </a:ext>
              </a:extLst>
            </p:cNvPr>
            <p:cNvSpPr/>
            <p:nvPr/>
          </p:nvSpPr>
          <p:spPr>
            <a:xfrm>
              <a:off x="5513522" y="4011435"/>
              <a:ext cx="990789" cy="1172095"/>
            </a:xfrm>
            <a:prstGeom prst="rect">
              <a:avLst/>
            </a:prstGeom>
            <a:solidFill>
              <a:schemeClr val="tx2">
                <a:lumMod val="5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Azure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Resource</a:t>
              </a:r>
            </a:p>
          </p:txBody>
        </p:sp>
        <p:sp>
          <p:nvSpPr>
            <p:cNvPr id="40" name="Rectangle 39">
              <a:extLst>
                <a:ext uri="{FF2B5EF4-FFF2-40B4-BE49-F238E27FC236}">
                  <a16:creationId xmlns:a16="http://schemas.microsoft.com/office/drawing/2014/main" id="{2C78D58E-4751-4D4F-B185-7F1ADE5A9844}"/>
                </a:ext>
              </a:extLst>
            </p:cNvPr>
            <p:cNvSpPr/>
            <p:nvPr/>
          </p:nvSpPr>
          <p:spPr>
            <a:xfrm>
              <a:off x="6438537" y="4391302"/>
              <a:ext cx="147233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a:ea typeface="Times New Roman" panose="02020603050405020304" pitchFamily="18" charset="0"/>
                  <a:cs typeface="Segoe UI" panose="020B0502040204020203" pitchFamily="34" charset="0"/>
                </a:rPr>
                <a:t>Public IP address</a:t>
              </a:r>
              <a:endParaRPr kumimoji="0" lang="en-US" sz="1800" b="0" i="0" u="none" strike="noStrike" kern="0" cap="none" spc="0" normalizeH="0" baseline="0" noProof="0" dirty="0">
                <a:ln>
                  <a:noFill/>
                </a:ln>
                <a:solidFill>
                  <a:prstClr val="black"/>
                </a:solidFill>
                <a:effectLst/>
                <a:uLnTx/>
                <a:uFillTx/>
                <a:latin typeface="Segoe UI"/>
                <a:ea typeface="+mn-ea"/>
                <a:cs typeface="Segoe UI" panose="020B0502040204020203" pitchFamily="34" charset="0"/>
              </a:endParaRPr>
            </a:p>
          </p:txBody>
        </p:sp>
        <p:sp>
          <p:nvSpPr>
            <p:cNvPr id="41" name="Rectangle 40">
              <a:extLst>
                <a:ext uri="{FF2B5EF4-FFF2-40B4-BE49-F238E27FC236}">
                  <a16:creationId xmlns:a16="http://schemas.microsoft.com/office/drawing/2014/main" id="{7669C83F-6889-49ED-9A16-D3B559AF1C0E}"/>
                </a:ext>
              </a:extLst>
            </p:cNvPr>
            <p:cNvSpPr/>
            <p:nvPr/>
          </p:nvSpPr>
          <p:spPr>
            <a:xfrm>
              <a:off x="3958122" y="4385054"/>
              <a:ext cx="155539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a:ea typeface="Times New Roman" panose="02020603050405020304" pitchFamily="18" charset="0"/>
                  <a:cs typeface="Segoe UI" panose="020B0502040204020203" pitchFamily="34" charset="0"/>
                </a:rPr>
                <a:t>Private IP address</a:t>
              </a:r>
              <a:endParaRPr kumimoji="0" lang="en-US" sz="1800" b="0" i="0" u="none" strike="noStrike" kern="0" cap="none" spc="0" normalizeH="0" baseline="0" noProof="0" dirty="0">
                <a:ln>
                  <a:noFill/>
                </a:ln>
                <a:solidFill>
                  <a:prstClr val="black"/>
                </a:solidFill>
                <a:effectLst/>
                <a:uLnTx/>
                <a:uFillTx/>
                <a:latin typeface="Segoe UI"/>
                <a:ea typeface="+mn-ea"/>
                <a:cs typeface="Segoe UI" panose="020B0502040204020203" pitchFamily="34" charset="0"/>
              </a:endParaRPr>
            </a:p>
          </p:txBody>
        </p:sp>
        <p:sp>
          <p:nvSpPr>
            <p:cNvPr id="42" name="Rectangle 41">
              <a:extLst>
                <a:ext uri="{FF2B5EF4-FFF2-40B4-BE49-F238E27FC236}">
                  <a16:creationId xmlns:a16="http://schemas.microsoft.com/office/drawing/2014/main" id="{80A60CE2-99AB-4A5C-82CD-257D0D60BBB6}"/>
                </a:ext>
              </a:extLst>
            </p:cNvPr>
            <p:cNvSpPr/>
            <p:nvPr/>
          </p:nvSpPr>
          <p:spPr>
            <a:xfrm>
              <a:off x="1191799" y="4111998"/>
              <a:ext cx="2815120" cy="965771"/>
            </a:xfrm>
            <a:prstGeom prst="rect">
              <a:avLst/>
            </a:prstGeom>
            <a:solidFill>
              <a:sysClr val="window" lastClr="FFFFFF">
                <a:lumMod val="95000"/>
              </a:sys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Segoe UI"/>
                  <a:ea typeface="+mn-ea"/>
                  <a:cs typeface="Segoe UI" panose="020B0502040204020203" pitchFamily="34" charset="0"/>
                </a:rPr>
                <a:t>VNets</a:t>
              </a:r>
              <a:r>
                <a:rPr kumimoji="0" lang="en-US" sz="1800" b="0" i="0" u="none" strike="noStrike" kern="0" cap="none" spc="0" normalizeH="0" baseline="0" noProof="0" dirty="0">
                  <a:ln>
                    <a:noFill/>
                  </a:ln>
                  <a:solidFill>
                    <a:prstClr val="black"/>
                  </a:solidFill>
                  <a:effectLst/>
                  <a:uLnTx/>
                  <a:uFillTx/>
                  <a:latin typeface="Segoe UI"/>
                  <a:ea typeface="+mn-ea"/>
                  <a:cs typeface="Segoe UI" panose="020B0502040204020203" pitchFamily="34" charset="0"/>
                </a:rPr>
                <a:t>, on-premises networks, VPN gateways, ExpressRoute</a:t>
              </a:r>
            </a:p>
          </p:txBody>
        </p:sp>
        <p:cxnSp>
          <p:nvCxnSpPr>
            <p:cNvPr id="43" name="Connector: Elbow 42">
              <a:extLst>
                <a:ext uri="{FF2B5EF4-FFF2-40B4-BE49-F238E27FC236}">
                  <a16:creationId xmlns:a16="http://schemas.microsoft.com/office/drawing/2014/main" id="{CF15CAAB-43AF-4A75-8B1F-1A0DE895E0B3}"/>
                </a:ext>
              </a:extLst>
            </p:cNvPr>
            <p:cNvCxnSpPr>
              <a:cxnSpLocks/>
              <a:stCxn id="39" idx="1"/>
              <a:endCxn id="42" idx="3"/>
            </p:cNvCxnSpPr>
            <p:nvPr/>
          </p:nvCxnSpPr>
          <p:spPr>
            <a:xfrm rot="10800000">
              <a:off x="4006920" y="4594883"/>
              <a:ext cx="1506603" cy="2599"/>
            </a:xfrm>
            <a:prstGeom prst="bentConnector3">
              <a:avLst/>
            </a:prstGeom>
            <a:noFill/>
            <a:ln w="12700" cap="flat" cmpd="sng" algn="ctr">
              <a:solidFill>
                <a:sysClr val="windowText" lastClr="000000"/>
              </a:solidFill>
              <a:prstDash val="dash"/>
              <a:miter lim="800000"/>
              <a:headEnd type="triangle"/>
              <a:tailEnd type="triangle"/>
            </a:ln>
            <a:effectLst/>
          </p:spPr>
        </p:cxnSp>
        <p:cxnSp>
          <p:nvCxnSpPr>
            <p:cNvPr id="44" name="Connector: Elbow 43">
              <a:extLst>
                <a:ext uri="{FF2B5EF4-FFF2-40B4-BE49-F238E27FC236}">
                  <a16:creationId xmlns:a16="http://schemas.microsoft.com/office/drawing/2014/main" id="{709CE6EB-7D51-4237-8664-6D048A695FF6}"/>
                </a:ext>
              </a:extLst>
            </p:cNvPr>
            <p:cNvCxnSpPr>
              <a:cxnSpLocks/>
              <a:stCxn id="39" idx="3"/>
              <a:endCxn id="45" idx="1"/>
            </p:cNvCxnSpPr>
            <p:nvPr/>
          </p:nvCxnSpPr>
          <p:spPr>
            <a:xfrm>
              <a:off x="6504311" y="4597483"/>
              <a:ext cx="1340787" cy="1525"/>
            </a:xfrm>
            <a:prstGeom prst="bentConnector3">
              <a:avLst/>
            </a:prstGeom>
            <a:noFill/>
            <a:ln w="12700" cap="flat" cmpd="sng" algn="ctr">
              <a:solidFill>
                <a:sysClr val="windowText" lastClr="000000"/>
              </a:solidFill>
              <a:prstDash val="dash"/>
              <a:miter lim="800000"/>
              <a:headEnd type="triangle"/>
              <a:tailEnd type="triangle"/>
            </a:ln>
            <a:effectLst/>
          </p:spPr>
        </p:cxnSp>
        <p:sp>
          <p:nvSpPr>
            <p:cNvPr id="45" name="Rectangle 44">
              <a:extLst>
                <a:ext uri="{FF2B5EF4-FFF2-40B4-BE49-F238E27FC236}">
                  <a16:creationId xmlns:a16="http://schemas.microsoft.com/office/drawing/2014/main" id="{F4D1C9B6-775F-47AE-B2AC-550D36DE96BB}"/>
                </a:ext>
              </a:extLst>
            </p:cNvPr>
            <p:cNvSpPr/>
            <p:nvPr/>
          </p:nvSpPr>
          <p:spPr>
            <a:xfrm>
              <a:off x="7845098" y="4081336"/>
              <a:ext cx="2008858" cy="1035343"/>
            </a:xfrm>
            <a:prstGeom prst="rect">
              <a:avLst/>
            </a:prstGeom>
            <a:solidFill>
              <a:sysClr val="window" lastClr="FFFFFF">
                <a:lumMod val="95000"/>
              </a:sys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a:ea typeface="+mn-ea"/>
                  <a:cs typeface="Segoe UI" panose="020B0502040204020203" pitchFamily="34" charset="0"/>
                </a:rPr>
                <a:t>Internet, public-facing services</a:t>
              </a:r>
            </a:p>
          </p:txBody>
        </p:sp>
      </p:grpSp>
    </p:spTree>
    <p:extLst>
      <p:ext uri="{BB962C8B-B14F-4D97-AF65-F5344CB8AC3E}">
        <p14:creationId xmlns:p14="http://schemas.microsoft.com/office/powerpoint/2010/main" val="31291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2.xml><?xml version="1.0" encoding="utf-8"?>
<a:theme xmlns:a="http://schemas.openxmlformats.org/drawingml/2006/main" name="1_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3.xml><?xml version="1.0" encoding="utf-8"?>
<a:theme xmlns:a="http://schemas.openxmlformats.org/drawingml/2006/main" name="1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4.xml><?xml version="1.0" encoding="utf-8"?>
<a:theme xmlns:a="http://schemas.openxmlformats.org/drawingml/2006/main" name="2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6155</Words>
  <Application>Microsoft Office PowerPoint</Application>
  <PresentationFormat>Custom</PresentationFormat>
  <Paragraphs>668</Paragraphs>
  <Slides>52</Slides>
  <Notes>45</Notes>
  <HiddenSlides>2</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52</vt:i4>
      </vt:variant>
    </vt:vector>
  </HeadingPairs>
  <TitlesOfParts>
    <vt:vector size="71" baseType="lpstr">
      <vt:lpstr>Arial</vt:lpstr>
      <vt:lpstr>Calibri</vt:lpstr>
      <vt:lpstr>Calibri Light</vt:lpstr>
      <vt:lpstr>Courier New</vt:lpstr>
      <vt:lpstr>Roboto</vt:lpstr>
      <vt:lpstr>Segoe UI</vt:lpstr>
      <vt:lpstr>Segoe UI Light</vt:lpstr>
      <vt:lpstr>Segoe UI Semibold</vt:lpstr>
      <vt:lpstr>Segoe UI Semibold (Headings)</vt:lpstr>
      <vt:lpstr>Segoe UI VSS (Regular)</vt:lpstr>
      <vt:lpstr>Symbol</vt:lpstr>
      <vt:lpstr>Wingdings</vt:lpstr>
      <vt:lpstr>Azure 1</vt:lpstr>
      <vt:lpstr>1_Microsoft Power Platform Template</vt:lpstr>
      <vt:lpstr>1_Azure 1</vt:lpstr>
      <vt:lpstr>2_Azure 1</vt:lpstr>
      <vt:lpstr>Office Theme</vt:lpstr>
      <vt:lpstr>1_Office Theme</vt:lpstr>
      <vt:lpstr>Bitmap Image</vt:lpstr>
      <vt:lpstr>Section 04: Virtual Networking</vt:lpstr>
      <vt:lpstr>Section 04 – Outline</vt:lpstr>
      <vt:lpstr>Configure Virtual Networks</vt:lpstr>
      <vt:lpstr>Capabilities of Azure Virtual Networks </vt:lpstr>
      <vt:lpstr>Plan Virtual Networks</vt:lpstr>
      <vt:lpstr>Virtual Network address space</vt:lpstr>
      <vt:lpstr>Create Subnets</vt:lpstr>
      <vt:lpstr>Create Virtual Networks</vt:lpstr>
      <vt:lpstr>Plan IP Addressing</vt:lpstr>
      <vt:lpstr>Choose the appropriate SKU for a public IP</vt:lpstr>
      <vt:lpstr>Create Public IP Addresses</vt:lpstr>
      <vt:lpstr>Associate Public IP Addresses</vt:lpstr>
      <vt:lpstr>Associate Private IP Addresses</vt:lpstr>
      <vt:lpstr>Demonstration – Virtual Networks</vt:lpstr>
      <vt:lpstr>Configure Network Security Groups</vt:lpstr>
      <vt:lpstr>Implement Network Security Groups (NSGs)</vt:lpstr>
      <vt:lpstr>Determine NSG Rules</vt:lpstr>
      <vt:lpstr>Determine NSG Effective Rules</vt:lpstr>
      <vt:lpstr>Create NSG rules</vt:lpstr>
      <vt:lpstr>Implement Application Security Groups</vt:lpstr>
      <vt:lpstr>Demonstration – Network Security Groups</vt:lpstr>
      <vt:lpstr>Configure Azure DNS</vt:lpstr>
      <vt:lpstr>Identity Domains and Custom Domains</vt:lpstr>
      <vt:lpstr>Verify Custom Domain Names</vt:lpstr>
      <vt:lpstr>Create Azure DNS Zones</vt:lpstr>
      <vt:lpstr>Delegate DNS Domains</vt:lpstr>
      <vt:lpstr>Add DNS Record Sets</vt:lpstr>
      <vt:lpstr>Plan for Private DNS Zones</vt:lpstr>
      <vt:lpstr>Determine Private Zone Scenarios</vt:lpstr>
      <vt:lpstr>Demonstration - DNS</vt:lpstr>
      <vt:lpstr>Lab – Implement Virtual Networks</vt:lpstr>
      <vt:lpstr>Lab – Implement Virtual Networking</vt:lpstr>
      <vt:lpstr>Lab – Architecture diagram</vt:lpstr>
      <vt:lpstr>Configure VNet Peering</vt:lpstr>
      <vt:lpstr>Determine VNet Peering Uses</vt:lpstr>
      <vt:lpstr>Determine Gateway Transit and Connectivity Needs</vt:lpstr>
      <vt:lpstr>Create the Gateway Subnet</vt:lpstr>
      <vt:lpstr>Create VNet Peering</vt:lpstr>
      <vt:lpstr>Configure VNet peering – Gateway Transit </vt:lpstr>
      <vt:lpstr>Determine Service Chaining Uses</vt:lpstr>
      <vt:lpstr>Lab - Implement Intersite Connectivity</vt:lpstr>
      <vt:lpstr>Lab – Implement intersite connectivity</vt:lpstr>
      <vt:lpstr>Lab – Architecture diagram</vt:lpstr>
      <vt:lpstr>Configure VPN Connections</vt:lpstr>
      <vt:lpstr>Determine VPN Gateway Uses</vt:lpstr>
      <vt:lpstr>Point-to-site protocols</vt:lpstr>
      <vt:lpstr>Point-to-site authentication methods</vt:lpstr>
      <vt:lpstr>Site-to-site VPN connections</vt:lpstr>
      <vt:lpstr>Demonstration – VPN gateways</vt:lpstr>
      <vt:lpstr>Create the Gateway Subnet</vt:lpstr>
      <vt:lpstr>Create the VPN Gateway</vt:lpstr>
      <vt:lpstr>Determine Gateway SKU and Generation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Networking</dc:title>
  <dc:creator/>
  <cp:lastModifiedBy/>
  <cp:revision>1</cp:revision>
  <dcterms:created xsi:type="dcterms:W3CDTF">2022-03-15T16:43:03Z</dcterms:created>
  <dcterms:modified xsi:type="dcterms:W3CDTF">2023-02-24T12:35:47Z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5dc6714-9f23-4030-b547-8c94b19e0b7a_Enabled">
    <vt:lpwstr>true</vt:lpwstr>
  </property>
  <property fmtid="{D5CDD505-2E9C-101B-9397-08002B2CF9AE}" pid="3" name="MSIP_Label_f5dc6714-9f23-4030-b547-8c94b19e0b7a_SetDate">
    <vt:lpwstr>2023-02-24T12:35:30Z</vt:lpwstr>
  </property>
  <property fmtid="{D5CDD505-2E9C-101B-9397-08002B2CF9AE}" pid="4" name="MSIP_Label_f5dc6714-9f23-4030-b547-8c94b19e0b7a_Method">
    <vt:lpwstr>Standard</vt:lpwstr>
  </property>
  <property fmtid="{D5CDD505-2E9C-101B-9397-08002B2CF9AE}" pid="5" name="MSIP_Label_f5dc6714-9f23-4030-b547-8c94b19e0b7a_Name">
    <vt:lpwstr>Internal Information (R3)</vt:lpwstr>
  </property>
  <property fmtid="{D5CDD505-2E9C-101B-9397-08002B2CF9AE}" pid="6" name="MSIP_Label_f5dc6714-9f23-4030-b547-8c94b19e0b7a_SiteId">
    <vt:lpwstr>acbd4e6b-e845-4677-853c-a8d24faf3655</vt:lpwstr>
  </property>
  <property fmtid="{D5CDD505-2E9C-101B-9397-08002B2CF9AE}" pid="7" name="MSIP_Label_f5dc6714-9f23-4030-b547-8c94b19e0b7a_ActionId">
    <vt:lpwstr>cdef65c7-b876-43ac-a90b-d8fa72d7489d</vt:lpwstr>
  </property>
  <property fmtid="{D5CDD505-2E9C-101B-9397-08002B2CF9AE}" pid="8" name="MSIP_Label_f5dc6714-9f23-4030-b547-8c94b19e0b7a_ContentBits">
    <vt:lpwstr>0</vt:lpwstr>
  </property>
</Properties>
</file>