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51" r:id="rId1"/>
    <p:sldMasterId id="2147484626" r:id="rId2"/>
    <p:sldMasterId id="2147484675" r:id="rId3"/>
  </p:sldMasterIdLst>
  <p:notesMasterIdLst>
    <p:notesMasterId r:id="rId45"/>
  </p:notesMasterIdLst>
  <p:handoutMasterIdLst>
    <p:handoutMasterId r:id="rId46"/>
  </p:handoutMasterIdLst>
  <p:sldIdLst>
    <p:sldId id="1719" r:id="rId4"/>
    <p:sldId id="1930" r:id="rId5"/>
    <p:sldId id="1960" r:id="rId6"/>
    <p:sldId id="1911" r:id="rId7"/>
    <p:sldId id="1956" r:id="rId8"/>
    <p:sldId id="1670" r:id="rId9"/>
    <p:sldId id="1858" r:id="rId10"/>
    <p:sldId id="1961" r:id="rId11"/>
    <p:sldId id="1931" r:id="rId12"/>
    <p:sldId id="1905" r:id="rId13"/>
    <p:sldId id="1917" r:id="rId14"/>
    <p:sldId id="1920" r:id="rId15"/>
    <p:sldId id="1912" r:id="rId16"/>
    <p:sldId id="1937" r:id="rId17"/>
    <p:sldId id="1866" r:id="rId18"/>
    <p:sldId id="1980" r:id="rId19"/>
    <p:sldId id="1981" r:id="rId20"/>
    <p:sldId id="1950" r:id="rId21"/>
    <p:sldId id="1868" r:id="rId22"/>
    <p:sldId id="2001" r:id="rId23"/>
    <p:sldId id="1949" r:id="rId24"/>
    <p:sldId id="2003" r:id="rId25"/>
    <p:sldId id="1982" r:id="rId26"/>
    <p:sldId id="1983" r:id="rId27"/>
    <p:sldId id="1979" r:id="rId28"/>
    <p:sldId id="1933" r:id="rId29"/>
    <p:sldId id="1939" r:id="rId30"/>
    <p:sldId id="1985" r:id="rId31"/>
    <p:sldId id="1989" r:id="rId32"/>
    <p:sldId id="1990" r:id="rId33"/>
    <p:sldId id="1951" r:id="rId34"/>
    <p:sldId id="2002" r:id="rId35"/>
    <p:sldId id="1924" r:id="rId36"/>
    <p:sldId id="267" r:id="rId37"/>
    <p:sldId id="305" r:id="rId38"/>
    <p:sldId id="2004" r:id="rId39"/>
    <p:sldId id="306" r:id="rId40"/>
    <p:sldId id="1974" r:id="rId41"/>
    <p:sldId id="2005" r:id="rId42"/>
    <p:sldId id="1863" r:id="rId43"/>
    <p:sldId id="1978"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dentity" id="{3D578788-D3E4-4616-832F-0AB4C53AF53E}">
          <p14:sldIdLst/>
        </p14:section>
        <p14:section name="Azure AD" id="{A4165B2C-9DA1-4218-9553-792AAAFAB4DB}">
          <p14:sldIdLst/>
        </p14:section>
        <p14:section name="User and Groups" id="{7A8ABAEC-D2E7-4A18-83D3-801C389AB1E4}">
          <p14:sldIdLst>
            <p14:sldId id="1719"/>
            <p14:sldId id="1930"/>
            <p14:sldId id="1960"/>
            <p14:sldId id="1911"/>
            <p14:sldId id="1956"/>
            <p14:sldId id="1670"/>
            <p14:sldId id="1858"/>
            <p14:sldId id="1961"/>
            <p14:sldId id="1931"/>
            <p14:sldId id="1905"/>
            <p14:sldId id="1917"/>
            <p14:sldId id="1920"/>
            <p14:sldId id="1912"/>
            <p14:sldId id="1937"/>
            <p14:sldId id="1866"/>
            <p14:sldId id="1980"/>
            <p14:sldId id="1981"/>
            <p14:sldId id="1950"/>
            <p14:sldId id="1868"/>
            <p14:sldId id="2001"/>
            <p14:sldId id="1949"/>
            <p14:sldId id="2003"/>
            <p14:sldId id="1982"/>
            <p14:sldId id="1983"/>
            <p14:sldId id="1979"/>
            <p14:sldId id="1933"/>
            <p14:sldId id="1939"/>
            <p14:sldId id="1985"/>
            <p14:sldId id="1989"/>
            <p14:sldId id="1990"/>
            <p14:sldId id="1951"/>
            <p14:sldId id="2002"/>
            <p14:sldId id="1924"/>
            <p14:sldId id="267"/>
            <p14:sldId id="305"/>
            <p14:sldId id="2004"/>
            <p14:sldId id="306"/>
            <p14:sldId id="1974"/>
            <p14:sldId id="2005"/>
            <p14:sldId id="1863"/>
            <p14:sldId id="1978"/>
          </p14:sldIdLst>
        </p14:section>
        <p14:section name="Labs" id="{67C99956-5B08-4FD1-B74C-DA3A327C0EED}">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55AD"/>
    <a:srgbClr val="243A5E"/>
    <a:srgbClr val="EBEBEB"/>
    <a:srgbClr val="59B4D9"/>
    <a:srgbClr val="FFF100"/>
    <a:srgbClr val="75757A"/>
    <a:srgbClr val="3C3C41"/>
    <a:srgbClr val="30E5D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4EFDF-D8D9-4C01-B117-A1FECF41044B}" v="7" dt="2023-04-21T14:32:20.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60047" autoAdjust="0"/>
  </p:normalViewPr>
  <p:slideViewPr>
    <p:cSldViewPr snapToGrid="0">
      <p:cViewPr varScale="1">
        <p:scale>
          <a:sx n="68" d="100"/>
          <a:sy n="68" d="100"/>
        </p:scale>
        <p:origin x="204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FDB7B-8DB8-4A3A-95C8-7102BBC9A9E1}" type="datetime8">
              <a:rPr lang="en-US" smtClean="0">
                <a:latin typeface="Segoe UI" pitchFamily="34" charset="0"/>
              </a:rPr>
              <a:t>4/21/2023 2:51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CE60099-03E7-4FA1-8A7F-E6E6CFB0F855}" type="datetime8">
              <a:rPr lang="en-US" smtClean="0"/>
              <a:t>4/21/2023 2:47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dt="0"/>
  <p:notesStyle>
    <a:lvl1pPr marL="0" algn="l" defTabSz="932742" rtl="0" eaLnBrk="1" latinLnBrk="0" hangingPunct="1">
      <a:lnSpc>
        <a:spcPct val="90000"/>
      </a:lnSpc>
      <a:spcAft>
        <a:spcPts val="340"/>
      </a:spcAft>
      <a:defRPr sz="900" kern="120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microsoft.com/en-us/azure/governance/management-grou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learning path: https://docs.microsoft.com/learn/paths/azure-fundamentals-describe-azure-architecture-services/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619146B-24F9-441E-A368-DB3B5A84C1D4}" type="datetime8">
              <a:rPr lang="en-US" smtClean="0"/>
              <a:t>4/21/2023 2:47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r>
              <a:rPr lang="en-US" sz="1800" dirty="0"/>
              <a:t>https://docs.microsoft.com/learn/modules/describe-core-architectural-components-of-azure/6-describe-azure-management-infrastructure</a:t>
            </a:r>
          </a:p>
          <a:p>
            <a:pPr marL="0" indent="0">
              <a:buFont typeface="Arial" panose="020B0604020202020204" pitchFamily="34" charset="0"/>
              <a:buNone/>
            </a:pPr>
            <a:endParaRPr lang="en-US" sz="1800" dirty="0"/>
          </a:p>
          <a:p>
            <a:pPr marL="287338" indent="-287338">
              <a:buFont typeface="Arial" panose="020B0604020202020204" pitchFamily="34" charset="0"/>
              <a:buChar char="•"/>
            </a:pPr>
            <a:r>
              <a:rPr lang="en-US" sz="1800" dirty="0"/>
              <a:t>Containers for multiple resources that share the same life cycle. </a:t>
            </a:r>
          </a:p>
          <a:p>
            <a:pPr marL="287338" indent="-287338">
              <a:buFont typeface="Arial" panose="020B0604020202020204" pitchFamily="34" charset="0"/>
              <a:buChar char="•"/>
            </a:pPr>
            <a:r>
              <a:rPr lang="en-US" sz="1800" dirty="0"/>
              <a:t>Aggregates resources into a single manageable unit.</a:t>
            </a:r>
          </a:p>
          <a:p>
            <a:pPr marL="287338" indent="-287338">
              <a:buFont typeface="Arial" panose="020B0604020202020204" pitchFamily="34" charset="0"/>
              <a:buChar char="•"/>
            </a:pPr>
            <a:r>
              <a:rPr lang="en-US" sz="1800" dirty="0"/>
              <a:t>Every Azure resource must exist in one (and only one) resource group.</a:t>
            </a:r>
          </a:p>
          <a:p>
            <a:pPr marL="287338" indent="-287338">
              <a:buFont typeface="Arial" panose="020B0604020202020204" pitchFamily="34" charset="0"/>
              <a:buChar char="•"/>
            </a:pPr>
            <a:r>
              <a:rPr lang="en-US" sz="1800" dirty="0"/>
              <a:t>Secure at the resource group </a:t>
            </a:r>
            <a:br>
              <a:rPr lang="en-US" sz="1800" dirty="0"/>
            </a:br>
            <a:r>
              <a:rPr lang="en-US" sz="1800" dirty="0"/>
              <a:t>(or resource) level - using role-based access control (RBAC).</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https://docs.microsoft.com/learn/modules/describe-core-architectural-components-of-azure/6-describe-azure-management-infrastructure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IE" sz="900" dirty="0"/>
              <a:t>An account can have one subscription or multiple subscriptions.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IE" sz="900" kern="1200" dirty="0">
                <a:solidFill>
                  <a:schemeClr val="tx1"/>
                </a:solidFill>
                <a:effectLst/>
                <a:latin typeface="Segoe UI Light" pitchFamily="34" charset="0"/>
                <a:ea typeface="+mn-ea"/>
                <a:cs typeface="+mn-cs"/>
              </a:rPr>
              <a:t>Azure subscription offers - </a:t>
            </a:r>
            <a:r>
              <a:rPr lang="en-IE" u="sng" dirty="0"/>
              <a:t>https://azure.microsoft.com/en-us/support/legal/offer-details/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u="sng" dirty="0"/>
          </a:p>
          <a:p>
            <a:endParaRPr lang="en-IE" u="sng" dirty="0"/>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851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2000" dirty="0"/>
              <a:t>https://docs.microsoft.com/learn/modules/describe-core-architectural-components-of-azure/6-describe-azure-management-infrastructure</a:t>
            </a:r>
          </a:p>
          <a:p>
            <a:endParaRPr lang="en-US" sz="2000" dirty="0"/>
          </a:p>
          <a:p>
            <a:r>
              <a:rPr lang="en-US" sz="2000" dirty="0"/>
              <a:t>Management groups can include multiple Azure subscriptions.</a:t>
            </a:r>
          </a:p>
          <a:p>
            <a:r>
              <a:rPr lang="en-US" sz="2000" dirty="0"/>
              <a:t>Subscriptions inherit conditions applied to the management group.</a:t>
            </a:r>
          </a:p>
          <a:p>
            <a:r>
              <a:rPr lang="en-US" sz="2000" dirty="0"/>
              <a:t>10,000 management groups can be supported in a single directory.</a:t>
            </a:r>
          </a:p>
          <a:p>
            <a:r>
              <a:rPr lang="en-US" sz="2000" dirty="0"/>
              <a:t>A management group tree can support up to six levels of depth.</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800" b="1"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IE" sz="800" b="1" kern="1200" dirty="0">
                <a:solidFill>
                  <a:schemeClr val="tx1"/>
                </a:solidFill>
                <a:effectLst/>
                <a:latin typeface="Segoe UI Light" pitchFamily="34" charset="0"/>
                <a:ea typeface="+mn-ea"/>
                <a:cs typeface="+mn-cs"/>
              </a:rPr>
              <a:t>Management groups </a:t>
            </a:r>
            <a:r>
              <a:rPr lang="en-IE" sz="800" kern="1200" dirty="0">
                <a:solidFill>
                  <a:schemeClr val="tx1"/>
                </a:solidFill>
                <a:effectLst/>
                <a:latin typeface="Segoe UI Light" pitchFamily="34" charset="0"/>
                <a:ea typeface="+mn-ea"/>
                <a:cs typeface="+mn-cs"/>
              </a:rPr>
              <a:t>- </a:t>
            </a:r>
            <a:r>
              <a:rPr lang="en-IE" sz="800" b="0" i="0" u="none" strike="noStrike" kern="1200" dirty="0">
                <a:solidFill>
                  <a:schemeClr val="tx1"/>
                </a:solidFill>
                <a:effectLst/>
                <a:latin typeface="Segoe UI Light" pitchFamily="34" charset="0"/>
                <a:ea typeface="+mn-ea"/>
                <a:cs typeface="+mn-cs"/>
                <a:hlinkClick r:id="rId3">
                  <a:extLst>
                    <a:ext uri="{A12FA001-AC4F-418D-AE19-62706E023703}">
                      <ahyp:hlinkClr xmlns:ahyp="http://schemas.microsoft.com/office/drawing/2018/hyperlinkcolor" val="tx"/>
                    </a:ext>
                  </a:extLst>
                </a:hlinkClick>
              </a:rPr>
              <a:t>https://docs.microsoft.com/en-us/azure/governance/management-groups/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800" b="0" i="0" u="none" strike="noStrike" kern="1200" dirty="0">
              <a:solidFill>
                <a:schemeClr val="tx1"/>
              </a:solidFill>
              <a:effectLst/>
              <a:latin typeface="Segoe UI Light" pitchFamily="34" charset="0"/>
              <a:ea typeface="+mn-ea"/>
              <a:cs typeface="+mn-cs"/>
              <a:hlinkClick r:id="rId3">
                <a:extLst>
                  <a:ext uri="{A12FA001-AC4F-418D-AE19-62706E023703}">
                    <ahyp:hlinkClr xmlns:ahyp="http://schemas.microsoft.com/office/drawing/2018/hyperlinkcolor" val="tx"/>
                  </a:ext>
                </a:extLst>
              </a:hlinkClick>
            </a:endParaRPr>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3388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https://docs.microsoft.com/learn/modules/describe-azure-compute-networking-services/</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2606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https://azure.microsoft.com/products/category/compute/</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4084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Arial" panose="020B0604020202020204" pitchFamily="34" charset="0"/>
              <a:buNone/>
            </a:pPr>
            <a:r>
              <a:rPr lang="en-US" dirty="0">
                <a:latin typeface="+mn-lt"/>
              </a:rPr>
              <a:t>https://docs.microsoft.com/learn/modules/describe-azure-compute-networking-services/2-virtual-machines</a:t>
            </a:r>
          </a:p>
          <a:p>
            <a:pPr marL="0" indent="0">
              <a:spcBef>
                <a:spcPts val="0"/>
              </a:spcBef>
              <a:spcAft>
                <a:spcPts val="1800"/>
              </a:spcAft>
              <a:buFont typeface="Arial" panose="020B0604020202020204" pitchFamily="34" charset="0"/>
              <a:buNone/>
            </a:pPr>
            <a:endParaRPr lang="en-US" dirty="0">
              <a:latin typeface="+mn-lt"/>
            </a:endParaRPr>
          </a:p>
          <a:p>
            <a:pPr marL="342900" indent="-342900">
              <a:spcBef>
                <a:spcPts val="0"/>
              </a:spcBef>
              <a:spcAft>
                <a:spcPts val="1800"/>
              </a:spcAft>
              <a:buFont typeface="Arial" panose="020B0604020202020204" pitchFamily="34" charset="0"/>
              <a:buChar char="•"/>
            </a:pPr>
            <a:r>
              <a:rPr lang="en-US" dirty="0">
                <a:latin typeface="+mn-lt"/>
              </a:rPr>
              <a:t>Development and test – Azure VMs offer a quick and easy way to create a computer with specific configurations required to code and test an application.</a:t>
            </a:r>
          </a:p>
          <a:p>
            <a:pPr marL="342900" indent="-342900">
              <a:spcBef>
                <a:spcPts val="0"/>
              </a:spcBef>
              <a:spcAft>
                <a:spcPts val="1800"/>
              </a:spcAft>
              <a:buFont typeface="Arial" panose="020B0604020202020204" pitchFamily="34" charset="0"/>
              <a:buChar char="•"/>
            </a:pPr>
            <a:r>
              <a:rPr lang="en-US" dirty="0">
                <a:latin typeface="+mn-lt"/>
              </a:rPr>
              <a:t>Applications in the cloud – Because demand for your application can fluctuate, it might make economic sense to run it on a VM in Azure. You pay for extra VMs when you need them and shut them down when you don’t.</a:t>
            </a:r>
          </a:p>
          <a:p>
            <a:pPr marL="342900" indent="-342900">
              <a:spcBef>
                <a:spcPts val="0"/>
              </a:spcBef>
              <a:spcAft>
                <a:spcPts val="1800"/>
              </a:spcAft>
              <a:buFont typeface="Arial" panose="020B0604020202020204" pitchFamily="34" charset="0"/>
              <a:buChar char="•"/>
            </a:pPr>
            <a:r>
              <a:rPr lang="en-US" dirty="0">
                <a:latin typeface="+mn-lt"/>
              </a:rPr>
              <a:t>Extended datacenter – Virtual machines in an Azure virtual network can easily be connected to your organization’s network.</a:t>
            </a:r>
            <a:endParaRPr lang="en-IE" dirty="0">
              <a:latin typeface="+mn-lt"/>
            </a:endParaRPr>
          </a:p>
          <a:p>
            <a:endParaRPr lang="en-US" sz="882" b="1" kern="1200" dirty="0">
              <a:solidFill>
                <a:schemeClr val="tx1"/>
              </a:solidFill>
              <a:effectLst/>
              <a:latin typeface="Segoe UI Light" pitchFamily="34" charset="0"/>
              <a:ea typeface="+mn-ea"/>
              <a:cs typeface="+mn-cs"/>
            </a:endParaRPr>
          </a:p>
          <a:p>
            <a:r>
              <a:rPr lang="en-US" sz="882" b="1" kern="1200" dirty="0">
                <a:solidFill>
                  <a:schemeClr val="tx1"/>
                </a:solidFill>
                <a:effectLst/>
                <a:latin typeface="Segoe UI Light" pitchFamily="34" charset="0"/>
                <a:ea typeface="+mn-ea"/>
                <a:cs typeface="+mn-cs"/>
              </a:rPr>
              <a:t>Azure virtual machines </a:t>
            </a:r>
            <a:r>
              <a:rPr lang="en-US" sz="882" b="0" kern="1200" dirty="0">
                <a:solidFill>
                  <a:schemeClr val="tx1"/>
                </a:solidFill>
                <a:effectLst/>
                <a:latin typeface="Segoe UI Light" pitchFamily="34" charset="0"/>
                <a:ea typeface="+mn-ea"/>
                <a:cs typeface="+mn-cs"/>
              </a:rPr>
              <a:t>- https://azure.microsoft.com/en-us/services/virtual-machines/</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Arial" panose="020B0604020202020204" pitchFamily="34" charset="0"/>
              <a:buNone/>
            </a:pPr>
            <a:r>
              <a:rPr lang="en-US" dirty="0">
                <a:latin typeface="+mn-lt"/>
              </a:rPr>
              <a:t>https://docs.microsoft.com/learn/modules/describe-azure-compute-networking-services/2-virtual-machines</a:t>
            </a:r>
          </a:p>
          <a:p>
            <a:pPr marL="0" indent="0">
              <a:spcBef>
                <a:spcPts val="0"/>
              </a:spcBef>
              <a:spcAft>
                <a:spcPts val="1800"/>
              </a:spcAft>
              <a:buFont typeface="Arial" panose="020B0604020202020204" pitchFamily="34" charset="0"/>
              <a:buNone/>
            </a:pPr>
            <a:endParaRPr lang="en-US" dirty="0">
              <a:latin typeface="+mn-lt"/>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162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Arial" panose="020B0604020202020204" pitchFamily="34" charset="0"/>
              <a:buNone/>
            </a:pPr>
            <a:r>
              <a:rPr lang="en-US" dirty="0">
                <a:latin typeface="+mn-lt"/>
              </a:rPr>
              <a:t>https://docs.microsoft.com/learn/modules/describe-azure-compute-networking-services/2-virtual-machines</a:t>
            </a:r>
          </a:p>
          <a:p>
            <a:pPr marL="0" indent="0">
              <a:spcBef>
                <a:spcPts val="0"/>
              </a:spcBef>
              <a:spcAft>
                <a:spcPts val="1800"/>
              </a:spcAft>
              <a:buFont typeface="Arial" panose="020B0604020202020204" pitchFamily="34" charset="0"/>
              <a:buNone/>
            </a:pPr>
            <a:endParaRPr lang="en-US" dirty="0">
              <a:latin typeface="+mn-lt"/>
            </a:endParaRPr>
          </a:p>
          <a:p>
            <a:pPr marL="0" indent="0">
              <a:spcBef>
                <a:spcPts val="0"/>
              </a:spcBef>
              <a:spcAft>
                <a:spcPts val="1800"/>
              </a:spcAft>
              <a:buFont typeface="Arial" panose="020B0604020202020204" pitchFamily="34" charset="0"/>
              <a:buNone/>
            </a:pPr>
            <a:r>
              <a:rPr lang="en-US" dirty="0">
                <a:latin typeface="+mn-lt"/>
              </a:rPr>
              <a:t>Update domain keeps VMs grouped if they can be rebooted at the same time without causing an outage.</a:t>
            </a:r>
          </a:p>
          <a:p>
            <a:pPr marL="0" indent="0">
              <a:spcBef>
                <a:spcPts val="0"/>
              </a:spcBef>
              <a:spcAft>
                <a:spcPts val="1800"/>
              </a:spcAft>
              <a:buFont typeface="Arial" panose="020B0604020202020204" pitchFamily="34" charset="0"/>
              <a:buNone/>
            </a:pPr>
            <a:r>
              <a:rPr lang="en-US" dirty="0">
                <a:latin typeface="+mn-lt"/>
              </a:rPr>
              <a:t>Fault domains group VMs based on common power and networking.</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2800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latin typeface="Segoe UI Light"/>
                <a:cs typeface="Segoe UI Light"/>
              </a:rPr>
              <a:t>https://docs.microsoft.com/learn/modules/describe-azure-compute-networking-services/4-virtual-desktop</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latin typeface="Segoe UI Light"/>
              <a:cs typeface="Segoe UI Light"/>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latin typeface="Segoe UI Light"/>
                <a:cs typeface="Segoe UI Light"/>
              </a:rPr>
              <a:t>https://docs.microsoft.com/en-us/azure/virtual-desktop/overview</a:t>
            </a:r>
          </a:p>
          <a:p>
            <a:endParaRPr lang="en-IE" sz="900" b="0" i="0" u="none" strike="noStrike" kern="1200" dirty="0">
              <a:solidFill>
                <a:schemeClr val="tx1"/>
              </a:solidFill>
              <a:effectLst/>
              <a:latin typeface="Segoe UI Light" pitchFamily="34" charset="0"/>
              <a:ea typeface="+mn-ea"/>
              <a:cs typeface="+mn-cs"/>
            </a:endParaRPr>
          </a:p>
          <a:p>
            <a:r>
              <a:rPr lang="en-IE" sz="900" b="1" i="0" u="none" strike="noStrike" kern="1200" dirty="0">
                <a:solidFill>
                  <a:schemeClr val="tx1"/>
                </a:solidFill>
                <a:effectLst/>
                <a:latin typeface="Segoe UI Light" pitchFamily="34" charset="0"/>
                <a:ea typeface="+mn-ea"/>
                <a:cs typeface="+mn-cs"/>
              </a:rPr>
              <a:t>PaaS</a:t>
            </a:r>
          </a:p>
          <a:p>
            <a:r>
              <a:rPr lang="en-GB" sz="2000" b="0" i="0" dirty="0">
                <a:solidFill>
                  <a:srgbClr val="E6E6E6"/>
                </a:solidFill>
                <a:effectLst/>
                <a:latin typeface="Segoe UI" panose="020B0502040204020203" pitchFamily="34" charset="0"/>
              </a:rPr>
              <a:t>It enables you to use a cloud-hosted version of Windows from any location. Azure Virtual Desktop works across devices and operating systems, and works with apps that you can use to access remote desktops or most modern browsers.</a:t>
            </a:r>
          </a:p>
          <a:p>
            <a:endParaRPr lang="en-GB" sz="2000" b="0" i="0" u="none" strike="noStrike" kern="1200" dirty="0">
              <a:solidFill>
                <a:srgbClr val="E6E6E6"/>
              </a:solidFill>
              <a:effectLst/>
              <a:latin typeface="Segoe UI" panose="020B0502040204020203" pitchFamily="34" charset="0"/>
              <a:ea typeface="+mn-ea"/>
              <a:cs typeface="+mn-cs"/>
            </a:endParaRPr>
          </a:p>
          <a:p>
            <a:r>
              <a:rPr lang="en-GB" sz="2000" b="0" i="0" dirty="0">
                <a:solidFill>
                  <a:srgbClr val="E6E6E6"/>
                </a:solidFill>
                <a:effectLst/>
                <a:latin typeface="Segoe UI" panose="020B0502040204020203" pitchFamily="34" charset="0"/>
              </a:rPr>
              <a:t>The actual desktop and apps are running in the cloud, meaning the risk of confidential data being left on a personal device is reduced. Additionally, user sessions are isolated in both single and multi-session environments.</a:t>
            </a:r>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5627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2400" i="0" dirty="0"/>
              <a:t>https://docs.microsoft.com/learn/modules/describe-azure-compute-networking-services/5-containers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2400" i="1" dirty="0"/>
          </a:p>
          <a:p>
            <a:pPr marL="0" marR="0" lvl="0" indent="0" algn="l" defTabSz="914367" rtl="0" eaLnBrk="1" fontAlgn="auto" latinLnBrk="0" hangingPunct="1">
              <a:lnSpc>
                <a:spcPct val="90000"/>
              </a:lnSpc>
              <a:spcBef>
                <a:spcPts val="0"/>
              </a:spcBef>
              <a:spcAft>
                <a:spcPts val="333"/>
              </a:spcAft>
              <a:buClrTx/>
              <a:buSzTx/>
              <a:buFontTx/>
              <a:buNone/>
              <a:tabLst/>
              <a:defRPr/>
            </a:pPr>
            <a:r>
              <a:rPr lang="en-IE" sz="2400" i="1" dirty="0"/>
              <a:t>Containers</a:t>
            </a:r>
            <a:r>
              <a:rPr lang="en-IE" sz="2400" dirty="0"/>
              <a:t> are a virtualization environment. However, unlike virtual machines, you do not manage an operating system. Containers are meant to be lightweight, and are designed to be created, scaled out, and stopped dynamically. </a:t>
            </a:r>
          </a:p>
          <a:p>
            <a:endParaRPr lang="en-IE" sz="900" b="1" i="0" u="none" strike="noStrike" kern="1200" dirty="0">
              <a:solidFill>
                <a:schemeClr val="tx1"/>
              </a:solidFill>
              <a:effectLst/>
              <a:latin typeface="Segoe UI Light" pitchFamily="34" charset="0"/>
              <a:ea typeface="+mn-ea"/>
              <a:cs typeface="+mn-cs"/>
            </a:endParaRPr>
          </a:p>
          <a:p>
            <a:r>
              <a:rPr lang="en-IE" sz="900" b="1" i="0" u="none" strike="noStrike" kern="1200" dirty="0">
                <a:solidFill>
                  <a:schemeClr val="tx1"/>
                </a:solidFill>
                <a:effectLst/>
                <a:latin typeface="Segoe UI Light" pitchFamily="34" charset="0"/>
                <a:ea typeface="+mn-ea"/>
                <a:cs typeface="+mn-cs"/>
              </a:rPr>
              <a:t>Azure Container Instances - </a:t>
            </a:r>
            <a:r>
              <a:rPr lang="en-IE" u="sng" dirty="0"/>
              <a:t>https://azure.microsoft.com/en-us/services/container-instances/</a:t>
            </a:r>
            <a:endParaRPr lang="en-IE" sz="900" b="0" i="0" u="none" strike="noStrike" kern="1200" dirty="0">
              <a:solidFill>
                <a:schemeClr val="tx1"/>
              </a:solidFill>
              <a:effectLst/>
              <a:latin typeface="Segoe UI Light" pitchFamily="34" charset="0"/>
              <a:ea typeface="+mn-ea"/>
              <a:cs typeface="+mn-cs"/>
            </a:endParaRPr>
          </a:p>
          <a:p>
            <a:r>
              <a:rPr lang="en-IE" sz="900" b="1" i="0" u="none" strike="noStrike" kern="1200" dirty="0">
                <a:solidFill>
                  <a:schemeClr val="tx1"/>
                </a:solidFill>
                <a:effectLst/>
                <a:latin typeface="Segoe UI Light" pitchFamily="34" charset="0"/>
                <a:ea typeface="+mn-ea"/>
                <a:cs typeface="+mn-cs"/>
              </a:rPr>
              <a:t>Azure Kubernetes Service - </a:t>
            </a:r>
            <a:r>
              <a:rPr lang="en-IE" u="sng" dirty="0"/>
              <a:t>https://azure.microsoft.com/en-us/services/kubernetes-service/ </a:t>
            </a:r>
          </a:p>
          <a:p>
            <a:endParaRPr lang="en-IE" sz="900" b="0" i="0" u="sng" strike="noStrike"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Azure Architectural Components (AZ-900)</a:t>
            </a:r>
          </a:p>
          <a:p>
            <a:r>
              <a:rPr lang="en-GB" dirty="0"/>
              <a:t>https://learn.microsoft.com/en-us/training/modules/describe-core-architectural-components-of-azure/</a:t>
            </a:r>
          </a:p>
          <a:p>
            <a:pPr marL="0" marR="0" lvl="0" indent="0" algn="l" defTabSz="932742" rtl="0" eaLnBrk="1" fontAlgn="auto" latinLnBrk="0" hangingPunct="1">
              <a:lnSpc>
                <a:spcPct val="90000"/>
              </a:lnSpc>
              <a:spcBef>
                <a:spcPts val="0"/>
              </a:spcBef>
              <a:spcAft>
                <a:spcPts val="340"/>
              </a:spcAft>
              <a:buClrTx/>
              <a:buSzTx/>
              <a:buFontTx/>
              <a:buNone/>
              <a:tabLst/>
              <a:defRPr/>
            </a:pPr>
            <a:r>
              <a:rPr lang="en-GB" b="1" dirty="0"/>
              <a:t>Compute and Networking (AZ-900)</a:t>
            </a:r>
          </a:p>
          <a:p>
            <a:r>
              <a:rPr lang="en-GB" dirty="0"/>
              <a:t>https://learn.microsoft.com/en-us/training/modules/describe-azure-compute-networking-services/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GB" b="1" dirty="0"/>
              <a:t>Storage (AZ-900)</a:t>
            </a:r>
          </a:p>
          <a:p>
            <a:r>
              <a:rPr lang="en-GB" dirty="0"/>
              <a:t>https://learn.microsoft.com/en-us/training/modules/describe-azure-storage-services/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GB" b="1" dirty="0"/>
              <a:t>Monitoring Tools (AZ-900)</a:t>
            </a:r>
          </a:p>
          <a:p>
            <a:r>
              <a:rPr lang="en-GB" dirty="0"/>
              <a:t>https://learn.microsoft.com/en-us/training/modules/describe-monitoring-tools-azure/</a:t>
            </a:r>
          </a:p>
          <a:p>
            <a:pPr marL="0" marR="0" lvl="0" indent="0" algn="l" defTabSz="932742" rtl="0" eaLnBrk="1" fontAlgn="auto" latinLnBrk="0" hangingPunct="1">
              <a:lnSpc>
                <a:spcPct val="90000"/>
              </a:lnSpc>
              <a:spcBef>
                <a:spcPts val="0"/>
              </a:spcBef>
              <a:spcAft>
                <a:spcPts val="340"/>
              </a:spcAft>
              <a:buClrTx/>
              <a:buSzTx/>
              <a:buFontTx/>
              <a:buNone/>
              <a:tabLst/>
              <a:defRPr/>
            </a:pPr>
            <a:r>
              <a:rPr lang="en-GB" b="1" dirty="0"/>
              <a:t>Management and Deployment Tools (AZ-900)</a:t>
            </a:r>
          </a:p>
          <a:p>
            <a:r>
              <a:rPr lang="en-US"/>
              <a:t>https</a:t>
            </a:r>
            <a:r>
              <a:rPr lang="en-US" dirty="0"/>
              <a:t>://learn.microsoft.com/en-us/training/modules/describe-features-tools-manage-deploy-azure-resources/2-describe-interacting-azure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4/21/2023 2:47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900" b="0" i="0" u="none" strike="noStrike" kern="1200" dirty="0">
                <a:solidFill>
                  <a:schemeClr val="tx1"/>
                </a:solidFill>
                <a:effectLst/>
                <a:latin typeface="Segoe UI Light" pitchFamily="34" charset="0"/>
                <a:ea typeface="+mn-ea"/>
                <a:cs typeface="+mn-cs"/>
              </a:rPr>
              <a:t>https://docs.microsoft.com/learn/modules/describe-azure-compute-networking-services/7-describe-application-hosting-options</a:t>
            </a:r>
          </a:p>
          <a:p>
            <a:endParaRPr lang="en-IE" sz="900" b="0" i="0" u="none" strike="noStrike" kern="1200" dirty="0">
              <a:solidFill>
                <a:schemeClr val="tx1"/>
              </a:solidFill>
              <a:effectLst/>
              <a:latin typeface="Segoe UI Light" pitchFamily="34" charset="0"/>
              <a:ea typeface="+mn-ea"/>
              <a:cs typeface="+mn-cs"/>
            </a:endParaRPr>
          </a:p>
          <a:p>
            <a:pPr algn="l"/>
            <a:r>
              <a:rPr lang="en-GB" sz="2000" b="0" i="0" dirty="0">
                <a:solidFill>
                  <a:srgbClr val="E6E6E6"/>
                </a:solidFill>
                <a:effectLst/>
                <a:latin typeface="Segoe UI" panose="020B0502040204020203" pitchFamily="34" charset="0"/>
              </a:rPr>
              <a:t>With App Service, you can host most common app service styles like: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Web apps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API apps</a:t>
            </a:r>
          </a:p>
          <a:p>
            <a:pPr algn="l">
              <a:buFont typeface="Arial" panose="020B0604020202020204" pitchFamily="34" charset="0"/>
              <a:buChar char="•"/>
            </a:pPr>
            <a:r>
              <a:rPr lang="en-GB" sz="2000" b="0" i="0" dirty="0" err="1">
                <a:solidFill>
                  <a:srgbClr val="E6E6E6"/>
                </a:solidFill>
                <a:effectLst/>
                <a:latin typeface="Segoe UI" panose="020B0502040204020203" pitchFamily="34" charset="0"/>
              </a:rPr>
              <a:t>WebJobs</a:t>
            </a:r>
            <a:endParaRPr lang="en-GB" sz="2000" b="0" i="0" dirty="0">
              <a:solidFill>
                <a:srgbClr val="E6E6E6"/>
              </a:solidFill>
              <a:effectLst/>
              <a:latin typeface="Segoe UI" panose="020B0502040204020203" pitchFamily="34" charset="0"/>
            </a:endParaRPr>
          </a:p>
          <a:p>
            <a:pPr algn="l">
              <a:buFont typeface="Arial" panose="020B0604020202020204" pitchFamily="34" charset="0"/>
              <a:buChar char="•"/>
            </a:pPr>
            <a:r>
              <a:rPr lang="en-GB" sz="2000" b="0" i="0" dirty="0">
                <a:solidFill>
                  <a:srgbClr val="E6E6E6"/>
                </a:solidFill>
                <a:effectLst/>
                <a:latin typeface="Segoe UI" panose="020B0502040204020203" pitchFamily="34" charset="0"/>
              </a:rPr>
              <a:t>Mobile apps</a:t>
            </a:r>
          </a:p>
          <a:p>
            <a:endParaRPr lang="en-IE" sz="900" b="0" i="0" u="none" strike="noStrike" kern="1200" dirty="0">
              <a:solidFill>
                <a:schemeClr val="tx1"/>
              </a:solidFill>
              <a:effectLst/>
              <a:latin typeface="Segoe UI Light" pitchFamily="34" charset="0"/>
              <a:ea typeface="+mn-ea"/>
              <a:cs typeface="+mn-cs"/>
            </a:endParaRPr>
          </a:p>
          <a:p>
            <a:pPr algn="l"/>
            <a:r>
              <a:rPr lang="en-GB" sz="2000" b="1" i="0" dirty="0">
                <a:solidFill>
                  <a:srgbClr val="E6E6E6"/>
                </a:solidFill>
                <a:effectLst/>
                <a:latin typeface="Segoe UI" panose="020B0502040204020203" pitchFamily="34" charset="0"/>
              </a:rPr>
              <a:t>Web apps</a:t>
            </a:r>
          </a:p>
          <a:p>
            <a:pPr algn="l"/>
            <a:r>
              <a:rPr lang="en-GB" sz="2000" b="0" i="0" dirty="0">
                <a:solidFill>
                  <a:srgbClr val="E6E6E6"/>
                </a:solidFill>
                <a:effectLst/>
                <a:latin typeface="Segoe UI" panose="020B0502040204020203" pitchFamily="34" charset="0"/>
              </a:rPr>
              <a:t>App Service includes full support for hosting web apps by using ASP.NET, ASP.NET Core, Java, Ruby, Node.js, PHP, or Python. You can choose either Windows or Linux as the host operating system.</a:t>
            </a:r>
          </a:p>
          <a:p>
            <a:pPr algn="l"/>
            <a:r>
              <a:rPr lang="en-GB" sz="2000" b="1" i="0" dirty="0">
                <a:solidFill>
                  <a:srgbClr val="E6E6E6"/>
                </a:solidFill>
                <a:effectLst/>
                <a:latin typeface="Segoe UI" panose="020B0502040204020203" pitchFamily="34" charset="0"/>
              </a:rPr>
              <a:t>API apps</a:t>
            </a:r>
          </a:p>
          <a:p>
            <a:pPr algn="l"/>
            <a:r>
              <a:rPr lang="en-GB" sz="2000" b="0" i="0" dirty="0">
                <a:solidFill>
                  <a:srgbClr val="E6E6E6"/>
                </a:solidFill>
                <a:effectLst/>
                <a:latin typeface="Segoe UI" panose="020B0502040204020203" pitchFamily="34" charset="0"/>
              </a:rPr>
              <a:t>Much like hosting a website, you can build REST-based web APIs by using your choice of language and framework. You get full Swagger support and the ability to package and publish your API in Azure Marketplace. The produced apps can be consumed from any HTTP- or HTTPS-based client.</a:t>
            </a:r>
          </a:p>
          <a:p>
            <a:pPr algn="l"/>
            <a:r>
              <a:rPr lang="en-GB" sz="2000" b="1" i="0" dirty="0" err="1">
                <a:solidFill>
                  <a:srgbClr val="E6E6E6"/>
                </a:solidFill>
                <a:effectLst/>
                <a:latin typeface="Segoe UI" panose="020B0502040204020203" pitchFamily="34" charset="0"/>
              </a:rPr>
              <a:t>WebJobs</a:t>
            </a:r>
            <a:endParaRPr lang="en-GB" sz="2000" b="1" i="0" dirty="0">
              <a:solidFill>
                <a:srgbClr val="E6E6E6"/>
              </a:solidFill>
              <a:effectLst/>
              <a:latin typeface="Segoe UI" panose="020B0502040204020203" pitchFamily="34" charset="0"/>
            </a:endParaRPr>
          </a:p>
          <a:p>
            <a:pPr algn="l"/>
            <a:r>
              <a:rPr lang="en-GB" sz="2000" b="0" i="0" dirty="0">
                <a:solidFill>
                  <a:srgbClr val="E6E6E6"/>
                </a:solidFill>
                <a:effectLst/>
                <a:latin typeface="Segoe UI" panose="020B0502040204020203" pitchFamily="34" charset="0"/>
              </a:rPr>
              <a:t>You can use the </a:t>
            </a:r>
            <a:r>
              <a:rPr lang="en-GB" sz="2000" b="0" i="0" dirty="0" err="1">
                <a:solidFill>
                  <a:srgbClr val="E6E6E6"/>
                </a:solidFill>
                <a:effectLst/>
                <a:latin typeface="Segoe UI" panose="020B0502040204020203" pitchFamily="34" charset="0"/>
              </a:rPr>
              <a:t>WebJobs</a:t>
            </a:r>
            <a:r>
              <a:rPr lang="en-GB" sz="2000" b="0" i="0" dirty="0">
                <a:solidFill>
                  <a:srgbClr val="E6E6E6"/>
                </a:solidFill>
                <a:effectLst/>
                <a:latin typeface="Segoe UI" panose="020B0502040204020203" pitchFamily="34" charset="0"/>
              </a:rPr>
              <a:t> feature to run a program (.exe, Java, PHP, Python, or Node.js) or script (.cmd, .bat, PowerShell, or Bash) in the same context as a web app, API app, or mobile app. They can be scheduled or run by a trigger. </a:t>
            </a:r>
            <a:r>
              <a:rPr lang="en-GB" sz="2000" b="0" i="0" dirty="0" err="1">
                <a:solidFill>
                  <a:srgbClr val="E6E6E6"/>
                </a:solidFill>
                <a:effectLst/>
                <a:latin typeface="Segoe UI" panose="020B0502040204020203" pitchFamily="34" charset="0"/>
              </a:rPr>
              <a:t>WebJobs</a:t>
            </a:r>
            <a:r>
              <a:rPr lang="en-GB" sz="2000" b="0" i="0" dirty="0">
                <a:solidFill>
                  <a:srgbClr val="E6E6E6"/>
                </a:solidFill>
                <a:effectLst/>
                <a:latin typeface="Segoe UI" panose="020B0502040204020203" pitchFamily="34" charset="0"/>
              </a:rPr>
              <a:t> are often used to run background tasks as part of your application logic.</a:t>
            </a:r>
          </a:p>
          <a:p>
            <a:pPr algn="l"/>
            <a:r>
              <a:rPr lang="en-GB" sz="2000" b="1" i="0" dirty="0">
                <a:solidFill>
                  <a:srgbClr val="E6E6E6"/>
                </a:solidFill>
                <a:effectLst/>
                <a:latin typeface="Segoe UI" panose="020B0502040204020203" pitchFamily="34" charset="0"/>
              </a:rPr>
              <a:t>Mobile apps</a:t>
            </a:r>
          </a:p>
          <a:p>
            <a:pPr algn="l"/>
            <a:r>
              <a:rPr lang="en-GB" sz="2000" b="0" i="0" dirty="0">
                <a:solidFill>
                  <a:srgbClr val="E6E6E6"/>
                </a:solidFill>
                <a:effectLst/>
                <a:latin typeface="Segoe UI" panose="020B0502040204020203" pitchFamily="34" charset="0"/>
              </a:rPr>
              <a:t>Use the Mobile Apps feature of App Service to quickly build a back end for iOS and Android apps. With just a few actions in the Azure portal, you can:</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Store mobile app data in a cloud-based SQL database.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Authenticate customers against common social providers, such as MSA, Google, Twitter, and Facebook.</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Send push notifications.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Execute custom back-end logic in C# or Node.js.</a:t>
            </a:r>
          </a:p>
          <a:p>
            <a:pPr algn="l"/>
            <a:r>
              <a:rPr lang="en-GB" sz="2000" b="0" i="0" dirty="0">
                <a:solidFill>
                  <a:srgbClr val="E6E6E6"/>
                </a:solidFill>
                <a:effectLst/>
                <a:latin typeface="Segoe UI" panose="020B0502040204020203" pitchFamily="34" charset="0"/>
              </a:rPr>
              <a:t>On the mobile app side, there's SDK support for native iOS and Android, Xamarin, and React native apps.</a:t>
            </a:r>
          </a:p>
          <a:p>
            <a:endParaRPr lang="en-IE" sz="900" b="0" i="0" u="none" strike="noStrike" kern="1200" dirty="0">
              <a:solidFill>
                <a:schemeClr val="tx1"/>
              </a:solidFill>
              <a:effectLst/>
              <a:latin typeface="Segoe UI Light" pitchFamily="34" charset="0"/>
              <a:ea typeface="+mn-ea"/>
              <a:cs typeface="+mn-cs"/>
            </a:endParaRPr>
          </a:p>
          <a:p>
            <a:r>
              <a:rPr lang="en-GB" sz="2000" b="0" i="0" dirty="0">
                <a:solidFill>
                  <a:srgbClr val="E6E6E6"/>
                </a:solidFill>
                <a:effectLst/>
                <a:latin typeface="Segoe UI" panose="020B0502040204020203" pitchFamily="34" charset="0"/>
              </a:rPr>
              <a:t>It enables automated deployments from GitHub, Azure DevOps, or any Git repo to support a continuous deployment model.</a:t>
            </a:r>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850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kern="1200" dirty="0">
                <a:solidFill>
                  <a:schemeClr val="tx1"/>
                </a:solidFill>
                <a:effectLst/>
                <a:latin typeface="Segoe UI Light" pitchFamily="34" charset="0"/>
                <a:ea typeface="+mn-ea"/>
                <a:cs typeface="+mn-cs"/>
              </a:rPr>
              <a:t>https://docs.microsoft.com/learn/modules/describe-azure-compute-networking-services/8-virtual-networking</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4964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kern="1200" dirty="0">
                <a:solidFill>
                  <a:schemeClr val="tx1"/>
                </a:solidFill>
                <a:effectLst/>
                <a:latin typeface="Segoe UI Light" pitchFamily="34" charset="0"/>
                <a:ea typeface="+mn-ea"/>
                <a:cs typeface="+mn-cs"/>
              </a:rPr>
              <a:t>https://docs.microsoft.com/learn/modules/describe-azure-compute-networking-services/10-virtual-private-networks</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3893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kern="1200" dirty="0">
                <a:solidFill>
                  <a:schemeClr val="tx1"/>
                </a:solidFill>
                <a:effectLst/>
                <a:latin typeface="Segoe UI Light" pitchFamily="34" charset="0"/>
                <a:ea typeface="+mn-ea"/>
                <a:cs typeface="+mn-cs"/>
              </a:rPr>
              <a:t>https://docs.microsoft.com/learn/modules/describe-azure-compute-networking-services/11-expressroute/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GB" b="0" i="0" dirty="0">
                <a:solidFill>
                  <a:srgbClr val="E6E6E6"/>
                </a:solidFill>
                <a:effectLst/>
                <a:latin typeface="Segoe UI" panose="020B0502040204020203" pitchFamily="34" charset="0"/>
              </a:rPr>
              <a:t>Connectivity can be from an any-to-any (IP VPN) network, a point-to-point Ethernet network, or a virtual cross-connection through a connectivity provider at a colocation facility. ExpressRoute connections don't go over the public Internet. This allows ExpressRoute connections to offer more reliability, faster speeds, consistent latencies, and higher security than typical connections over the Internet.</a:t>
            </a:r>
          </a:p>
          <a:p>
            <a:pPr algn="l"/>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There are several benefits to using ExpressRoute as the connection service between Azure and on-premises networks.</a:t>
            </a:r>
          </a:p>
          <a:p>
            <a:pPr algn="l">
              <a:buFont typeface="Arial" panose="020B0604020202020204" pitchFamily="34" charset="0"/>
              <a:buChar char="•"/>
            </a:pPr>
            <a:r>
              <a:rPr lang="en-GB" b="0" i="0" dirty="0">
                <a:solidFill>
                  <a:srgbClr val="E6E6E6"/>
                </a:solidFill>
                <a:effectLst/>
                <a:latin typeface="Segoe UI" panose="020B0502040204020203" pitchFamily="34" charset="0"/>
              </a:rPr>
              <a:t>Connectivity to Microsoft cloud services across all regions in the geopolitical region.</a:t>
            </a:r>
          </a:p>
          <a:p>
            <a:pPr algn="l">
              <a:buFont typeface="Arial" panose="020B0604020202020204" pitchFamily="34" charset="0"/>
              <a:buChar char="•"/>
            </a:pPr>
            <a:r>
              <a:rPr lang="en-GB" b="0" i="0" dirty="0">
                <a:solidFill>
                  <a:srgbClr val="E6E6E6"/>
                </a:solidFill>
                <a:effectLst/>
                <a:latin typeface="Segoe UI" panose="020B0502040204020203" pitchFamily="34" charset="0"/>
              </a:rPr>
              <a:t>Global connectivity to Microsoft services across all regions with the ExpressRoute Global Reach.</a:t>
            </a:r>
          </a:p>
          <a:p>
            <a:pPr algn="l">
              <a:buFont typeface="Arial" panose="020B0604020202020204" pitchFamily="34" charset="0"/>
              <a:buChar char="•"/>
            </a:pPr>
            <a:r>
              <a:rPr lang="en-GB" b="0" i="0" dirty="0">
                <a:solidFill>
                  <a:srgbClr val="E6E6E6"/>
                </a:solidFill>
                <a:effectLst/>
                <a:latin typeface="Segoe UI" panose="020B0502040204020203" pitchFamily="34" charset="0"/>
              </a:rPr>
              <a:t>Dynamic routing between your network and Microsoft via Border Gateway Protocol (BGP).</a:t>
            </a:r>
          </a:p>
          <a:p>
            <a:pPr algn="l">
              <a:buFont typeface="Arial" panose="020B0604020202020204" pitchFamily="34" charset="0"/>
              <a:buChar char="•"/>
            </a:pPr>
            <a:r>
              <a:rPr lang="en-GB" b="0" i="0" dirty="0">
                <a:solidFill>
                  <a:srgbClr val="E6E6E6"/>
                </a:solidFill>
                <a:effectLst/>
                <a:latin typeface="Segoe UI" panose="020B0502040204020203" pitchFamily="34" charset="0"/>
              </a:rPr>
              <a:t>Built-in redundancy in every peering location for higher reliability.</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a:p>
            <a:pPr algn="l"/>
            <a:r>
              <a:rPr lang="en-GB" b="1" i="0" dirty="0">
                <a:solidFill>
                  <a:srgbClr val="E6E6E6"/>
                </a:solidFill>
                <a:effectLst/>
                <a:latin typeface="Segoe UI" panose="020B0502040204020203" pitchFamily="34" charset="0"/>
              </a:rPr>
              <a:t>Global connectivity</a:t>
            </a:r>
          </a:p>
          <a:p>
            <a:pPr algn="l"/>
            <a:r>
              <a:rPr lang="en-GB" b="0" i="0" dirty="0">
                <a:solidFill>
                  <a:srgbClr val="E6E6E6"/>
                </a:solidFill>
                <a:effectLst/>
                <a:latin typeface="Segoe UI" panose="020B0502040204020203" pitchFamily="34" charset="0"/>
              </a:rPr>
              <a:t>You can enable ExpressRoute Global Reach to exchange data across your on-premises sites by connecting your ExpressRoute circuits. For example, say you had an office in Asia and a </a:t>
            </a:r>
            <a:r>
              <a:rPr lang="en-GB" b="0" i="0" dirty="0" err="1">
                <a:solidFill>
                  <a:srgbClr val="E6E6E6"/>
                </a:solidFill>
                <a:effectLst/>
                <a:latin typeface="Segoe UI" panose="020B0502040204020203" pitchFamily="34" charset="0"/>
              </a:rPr>
              <a:t>datacenter</a:t>
            </a:r>
            <a:r>
              <a:rPr lang="en-GB" b="0" i="0" dirty="0">
                <a:solidFill>
                  <a:srgbClr val="E6E6E6"/>
                </a:solidFill>
                <a:effectLst/>
                <a:latin typeface="Segoe UI" panose="020B0502040204020203" pitchFamily="34" charset="0"/>
              </a:rPr>
              <a:t> in Europe, both with ExpressRoute circuits connecting them to the Microsoft network. You could use ExpressRoute Global Reach to connect those two facilities, allowing them to communicate without transferring data over the public internet.</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a:p>
            <a:pPr algn="l"/>
            <a:r>
              <a:rPr lang="en-GB" b="1" i="0" dirty="0">
                <a:solidFill>
                  <a:srgbClr val="E6E6E6"/>
                </a:solidFill>
                <a:effectLst/>
                <a:latin typeface="Segoe UI" panose="020B0502040204020203" pitchFamily="34" charset="0"/>
              </a:rPr>
              <a:t>ExpressRoute connectivity models</a:t>
            </a:r>
          </a:p>
          <a:p>
            <a:pPr algn="l"/>
            <a:r>
              <a:rPr lang="en-GB" b="0" i="0" dirty="0">
                <a:solidFill>
                  <a:srgbClr val="E6E6E6"/>
                </a:solidFill>
                <a:effectLst/>
                <a:latin typeface="Segoe UI" panose="020B0502040204020203" pitchFamily="34" charset="0"/>
              </a:rPr>
              <a:t>ExpressRoute supports four models that you can use to connect your on-premises network to the Microsoft cloud:</a:t>
            </a:r>
          </a:p>
          <a:p>
            <a:pPr algn="l">
              <a:buFont typeface="Arial" panose="020B0604020202020204" pitchFamily="34" charset="0"/>
              <a:buChar char="•"/>
            </a:pPr>
            <a:r>
              <a:rPr lang="en-GB" b="0" i="0" dirty="0" err="1">
                <a:solidFill>
                  <a:srgbClr val="E6E6E6"/>
                </a:solidFill>
                <a:effectLst/>
                <a:latin typeface="Segoe UI" panose="020B0502040204020203" pitchFamily="34" charset="0"/>
              </a:rPr>
              <a:t>CloudExchange</a:t>
            </a:r>
            <a:r>
              <a:rPr lang="en-GB" b="0" i="0" dirty="0">
                <a:solidFill>
                  <a:srgbClr val="E6E6E6"/>
                </a:solidFill>
                <a:effectLst/>
                <a:latin typeface="Segoe UI" panose="020B0502040204020203" pitchFamily="34" charset="0"/>
              </a:rPr>
              <a:t> colocation</a:t>
            </a:r>
          </a:p>
          <a:p>
            <a:pPr algn="l">
              <a:buFont typeface="Arial" panose="020B0604020202020204" pitchFamily="34" charset="0"/>
              <a:buChar char="•"/>
            </a:pPr>
            <a:r>
              <a:rPr lang="en-GB" b="0" i="0" dirty="0">
                <a:solidFill>
                  <a:srgbClr val="E6E6E6"/>
                </a:solidFill>
                <a:effectLst/>
                <a:latin typeface="Segoe UI" panose="020B0502040204020203" pitchFamily="34" charset="0"/>
              </a:rPr>
              <a:t>Point-to-point Ethernet connection</a:t>
            </a:r>
          </a:p>
          <a:p>
            <a:pPr algn="l">
              <a:buFont typeface="Arial" panose="020B0604020202020204" pitchFamily="34" charset="0"/>
              <a:buChar char="•"/>
            </a:pPr>
            <a:r>
              <a:rPr lang="en-GB" b="0" i="0" dirty="0">
                <a:solidFill>
                  <a:srgbClr val="E6E6E6"/>
                </a:solidFill>
                <a:effectLst/>
                <a:latin typeface="Segoe UI" panose="020B0502040204020203" pitchFamily="34" charset="0"/>
              </a:rPr>
              <a:t>Any-to-any connection</a:t>
            </a:r>
          </a:p>
          <a:p>
            <a:pPr algn="l">
              <a:buFont typeface="Arial" panose="020B0604020202020204" pitchFamily="34" charset="0"/>
              <a:buChar char="•"/>
            </a:pPr>
            <a:r>
              <a:rPr lang="en-GB" b="0" i="0" dirty="0">
                <a:solidFill>
                  <a:srgbClr val="E6E6E6"/>
                </a:solidFill>
                <a:effectLst/>
                <a:latin typeface="Segoe UI" panose="020B0502040204020203" pitchFamily="34" charset="0"/>
              </a:rPr>
              <a:t>Directly from ExpressRoute sites</a:t>
            </a:r>
          </a:p>
          <a:p>
            <a:pPr algn="l"/>
            <a:r>
              <a:rPr lang="en-GB" b="1" i="0" dirty="0">
                <a:solidFill>
                  <a:srgbClr val="E6E6E6"/>
                </a:solidFill>
                <a:effectLst/>
                <a:latin typeface="Segoe UI" panose="020B0502040204020203" pitchFamily="34" charset="0"/>
              </a:rPr>
              <a:t>Co-location at a cloud exchange</a:t>
            </a:r>
          </a:p>
          <a:p>
            <a:pPr algn="l"/>
            <a:r>
              <a:rPr lang="en-GB" b="0" i="0" dirty="0">
                <a:solidFill>
                  <a:srgbClr val="E6E6E6"/>
                </a:solidFill>
                <a:effectLst/>
                <a:latin typeface="Segoe UI" panose="020B0502040204020203" pitchFamily="34" charset="0"/>
              </a:rPr>
              <a:t>Co-location refers to your </a:t>
            </a:r>
            <a:r>
              <a:rPr lang="en-GB" b="0" i="0" dirty="0" err="1">
                <a:solidFill>
                  <a:srgbClr val="E6E6E6"/>
                </a:solidFill>
                <a:effectLst/>
                <a:latin typeface="Segoe UI" panose="020B0502040204020203" pitchFamily="34" charset="0"/>
              </a:rPr>
              <a:t>datacenter</a:t>
            </a:r>
            <a:r>
              <a:rPr lang="en-GB" b="0" i="0" dirty="0">
                <a:solidFill>
                  <a:srgbClr val="E6E6E6"/>
                </a:solidFill>
                <a:effectLst/>
                <a:latin typeface="Segoe UI" panose="020B0502040204020203" pitchFamily="34" charset="0"/>
              </a:rPr>
              <a:t>, office, or other facility being physically co-located at a cloud exchange, such as an ISP. If your facility is co-located at a cloud exchange, you can request a virtual cross-connect to the Microsoft cloud.</a:t>
            </a:r>
          </a:p>
          <a:p>
            <a:pPr algn="l"/>
            <a:r>
              <a:rPr lang="en-GB" b="1" i="0" dirty="0">
                <a:solidFill>
                  <a:srgbClr val="E6E6E6"/>
                </a:solidFill>
                <a:effectLst/>
                <a:latin typeface="Segoe UI" panose="020B0502040204020203" pitchFamily="34" charset="0"/>
              </a:rPr>
              <a:t>Point-to-point Ethernet connection</a:t>
            </a:r>
          </a:p>
          <a:p>
            <a:pPr algn="l"/>
            <a:r>
              <a:rPr lang="en-GB" b="0" i="0" dirty="0">
                <a:solidFill>
                  <a:srgbClr val="E6E6E6"/>
                </a:solidFill>
                <a:effectLst/>
                <a:latin typeface="Segoe UI" panose="020B0502040204020203" pitchFamily="34" charset="0"/>
              </a:rPr>
              <a:t>Point-to-point ethernet connection refers to using a point-to-point connection to connect your facility to the Microsoft cloud.</a:t>
            </a:r>
          </a:p>
          <a:p>
            <a:pPr algn="l"/>
            <a:r>
              <a:rPr lang="en-GB" b="1" i="0" dirty="0">
                <a:solidFill>
                  <a:srgbClr val="E6E6E6"/>
                </a:solidFill>
                <a:effectLst/>
                <a:latin typeface="Segoe UI" panose="020B0502040204020203" pitchFamily="34" charset="0"/>
              </a:rPr>
              <a:t>Any-to-any networks</a:t>
            </a:r>
          </a:p>
          <a:p>
            <a:pPr algn="l"/>
            <a:r>
              <a:rPr lang="en-GB" b="0" i="0" dirty="0">
                <a:solidFill>
                  <a:srgbClr val="E6E6E6"/>
                </a:solidFill>
                <a:effectLst/>
                <a:latin typeface="Segoe UI" panose="020B0502040204020203" pitchFamily="34" charset="0"/>
              </a:rPr>
              <a:t>With any-to-any connectivity, you can integrate your wide area network (WAN) with Azure by providing connections to your offices and datacenters. Azure integrates with your WAN connection to provide a connection like you would have between your </a:t>
            </a:r>
            <a:r>
              <a:rPr lang="en-GB" b="0" i="0" dirty="0" err="1">
                <a:solidFill>
                  <a:srgbClr val="E6E6E6"/>
                </a:solidFill>
                <a:effectLst/>
                <a:latin typeface="Segoe UI" panose="020B0502040204020203" pitchFamily="34" charset="0"/>
              </a:rPr>
              <a:t>datacenter</a:t>
            </a:r>
            <a:r>
              <a:rPr lang="en-GB" b="0" i="0" dirty="0">
                <a:solidFill>
                  <a:srgbClr val="E6E6E6"/>
                </a:solidFill>
                <a:effectLst/>
                <a:latin typeface="Segoe UI" panose="020B0502040204020203" pitchFamily="34" charset="0"/>
              </a:rPr>
              <a:t> and any branch offices.</a:t>
            </a:r>
          </a:p>
          <a:p>
            <a:pPr algn="l"/>
            <a:r>
              <a:rPr lang="en-GB" b="1" i="0" dirty="0">
                <a:solidFill>
                  <a:srgbClr val="E6E6E6"/>
                </a:solidFill>
                <a:effectLst/>
                <a:latin typeface="Segoe UI" panose="020B0502040204020203" pitchFamily="34" charset="0"/>
              </a:rPr>
              <a:t>Directly from ExpressRoute sites</a:t>
            </a:r>
          </a:p>
          <a:p>
            <a:pPr algn="l"/>
            <a:r>
              <a:rPr lang="en-GB" b="0" i="0" dirty="0">
                <a:solidFill>
                  <a:srgbClr val="E6E6E6"/>
                </a:solidFill>
                <a:effectLst/>
                <a:latin typeface="Segoe UI" panose="020B0502040204020203" pitchFamily="34" charset="0"/>
              </a:rPr>
              <a:t>You can connect directly into the Microsoft's global network at a peering location strategically distributed across the world. ExpressRoute Direct provides dual 100 Gbps or 10-Gbps connectivity, which supports Active/Active connectivity at scale.</a:t>
            </a:r>
          </a:p>
          <a:p>
            <a:pPr algn="l"/>
            <a:r>
              <a:rPr lang="en-GB" b="1" i="0" dirty="0">
                <a:solidFill>
                  <a:srgbClr val="E6E6E6"/>
                </a:solidFill>
                <a:effectLst/>
                <a:latin typeface="Segoe UI" panose="020B0502040204020203" pitchFamily="34" charset="0"/>
              </a:rPr>
              <a:t>Security considerations</a:t>
            </a:r>
          </a:p>
          <a:p>
            <a:pPr algn="l"/>
            <a:r>
              <a:rPr lang="en-GB" b="0" i="0" dirty="0">
                <a:solidFill>
                  <a:srgbClr val="E6E6E6"/>
                </a:solidFill>
                <a:effectLst/>
                <a:latin typeface="Segoe UI" panose="020B0502040204020203" pitchFamily="34" charset="0"/>
              </a:rPr>
              <a:t>With ExpressRoute, your data doesn't travel over the public internet, so it's not exposed to the potential risks associated with internet communications. ExpressRoute is a private connection from your on-premises infrastructure to your Azure infrastructure. Even if you have an ExpressRoute connection, DNS queries, certificate revocation list checking, and Azure Content Delivery Network requests are still sent over the public internet.</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3916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https://docs.microsoft.com/learn/modules/describe-core-architectural-components-of-azure/7-exercise-create-azure-resource/</a:t>
            </a:r>
          </a:p>
          <a:p>
            <a:endParaRPr lang="en-US" dirty="0"/>
          </a:p>
          <a:p>
            <a:r>
              <a:rPr lang="en-US" dirty="0"/>
              <a:t>Lab to create an Azure resource. A key component of this lab is noticing that when a VM is created, Azure automatically creates the necessary components (network, storage, </a:t>
            </a:r>
            <a:r>
              <a:rPr lang="en-US" dirty="0" err="1"/>
              <a:t>etc</a:t>
            </a:r>
            <a:r>
              <a:rPr lang="en-US" dirty="0"/>
              <a:t>) and groups them automatically in the same resource group.</a:t>
            </a:r>
          </a:p>
          <a:p>
            <a:endParaRPr lang="en-US" dirty="0"/>
          </a:p>
          <a:p>
            <a:pPr algn="l"/>
            <a:r>
              <a:rPr lang="en-GB" b="1" i="0" dirty="0">
                <a:solidFill>
                  <a:srgbClr val="E6E6E6"/>
                </a:solidFill>
                <a:effectLst/>
                <a:latin typeface="Segoe UI" panose="020B0502040204020203" pitchFamily="34" charset="0"/>
              </a:rPr>
              <a:t>Check your knowledge</a:t>
            </a:r>
          </a:p>
          <a:p>
            <a:r>
              <a:rPr lang="en-GB" b="1" dirty="0">
                <a:effectLst/>
              </a:rPr>
              <a:t>1. </a:t>
            </a:r>
            <a:r>
              <a:rPr lang="en-GB" dirty="0">
                <a:effectLst/>
              </a:rPr>
              <a:t>How many resource groups can a resource be in at the same time?</a:t>
            </a:r>
          </a:p>
          <a:p>
            <a:r>
              <a:rPr lang="en-GB" b="1" dirty="0">
                <a:effectLst/>
              </a:rPr>
              <a:t>One</a:t>
            </a:r>
          </a:p>
          <a:p>
            <a:r>
              <a:rPr lang="en-GB" dirty="0">
                <a:effectLst/>
              </a:rPr>
              <a:t>Two</a:t>
            </a:r>
          </a:p>
          <a:p>
            <a:r>
              <a:rPr lang="en-GB" dirty="0">
                <a:effectLst/>
              </a:rPr>
              <a:t>Three</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1" dirty="0">
                <a:effectLst/>
              </a:rPr>
              <a:t>(A resource can only be in one group at a time.)</a:t>
            </a:r>
          </a:p>
          <a:p>
            <a:endParaRPr lang="en-GB" dirty="0">
              <a:effectLst/>
            </a:endParaRPr>
          </a:p>
          <a:p>
            <a:r>
              <a:rPr lang="en-GB" b="1" dirty="0">
                <a:effectLst/>
              </a:rPr>
              <a:t>2. </a:t>
            </a:r>
            <a:r>
              <a:rPr lang="en-GB" dirty="0">
                <a:effectLst/>
              </a:rPr>
              <a:t>What happens to the resources within a resource group when an action or setting at the Resource Group level is applied?</a:t>
            </a:r>
          </a:p>
          <a:p>
            <a:r>
              <a:rPr lang="en-GB" dirty="0">
                <a:effectLst/>
              </a:rPr>
              <a:t>Current resources inherit the setting, but future resources don't.</a:t>
            </a:r>
          </a:p>
          <a:p>
            <a:r>
              <a:rPr lang="en-GB" dirty="0">
                <a:effectLst/>
              </a:rPr>
              <a:t>Future resources inherit the setting, but current ones don't.</a:t>
            </a:r>
          </a:p>
          <a:p>
            <a:r>
              <a:rPr lang="en-GB" b="1" dirty="0">
                <a:effectLst/>
              </a:rPr>
              <a:t>The setting is applied to current and future resources.</a:t>
            </a:r>
          </a:p>
          <a:p>
            <a:r>
              <a:rPr lang="en-GB" b="1" dirty="0">
                <a:effectLst/>
              </a:rPr>
              <a:t>(Resources inherit permissions from their resource group.)</a:t>
            </a:r>
          </a:p>
          <a:p>
            <a:endParaRPr lang="en-GB" b="1" dirty="0">
              <a:effectLst/>
            </a:endParaRPr>
          </a:p>
          <a:p>
            <a:r>
              <a:rPr lang="en-GB" b="1" dirty="0">
                <a:effectLst/>
              </a:rPr>
              <a:t>3. </a:t>
            </a:r>
            <a:r>
              <a:rPr lang="en-GB" dirty="0">
                <a:effectLst/>
              </a:rPr>
              <a:t>What Azure feature replicates resources across regions that are at least 300 miles away from each other?</a:t>
            </a:r>
          </a:p>
          <a:p>
            <a:r>
              <a:rPr lang="en-GB" b="1" dirty="0">
                <a:effectLst/>
              </a:rPr>
              <a:t>Region pairs</a:t>
            </a:r>
          </a:p>
          <a:p>
            <a:r>
              <a:rPr lang="en-GB" dirty="0">
                <a:effectLst/>
              </a:rPr>
              <a:t>Availability Zones</a:t>
            </a:r>
          </a:p>
          <a:p>
            <a:r>
              <a:rPr lang="en-GB" dirty="0">
                <a:effectLst/>
              </a:rPr>
              <a:t>Sovereign regions</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a:t>
            </a:r>
            <a:r>
              <a:rPr lang="en-GB" b="1" dirty="0">
                <a:effectLst/>
              </a:rPr>
              <a:t>Most Azure regions are paired with another region within the same geography (such as US, Europe, or Asia) at least 300 miles away.</a:t>
            </a:r>
            <a:r>
              <a:rPr lang="en-US" b="1" dirty="0">
                <a:effectLst/>
              </a:rPr>
              <a:t>)</a:t>
            </a:r>
            <a:endParaRPr lang="en-GB" b="1" dirty="0">
              <a:effectLst/>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3:11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0403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https://docs.microsoft.com/learn/modules/describe-azure-compute-networking-services/3-exercise-create-azure-virtual-machine</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3:13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40671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https://docs.microsoft.com/learn/modules/describe-azure-compute-networking-services/9-exercise-configure-network-access/</a:t>
            </a:r>
          </a:p>
          <a:p>
            <a:endParaRPr lang="en-US" dirty="0"/>
          </a:p>
          <a:p>
            <a:r>
              <a:rPr lang="en-US" dirty="0"/>
              <a:t>EXERCISE FAILS !!!!!!</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3:08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7014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https://docs.microsoft.com/learn/modules/describe-azure-storage-services/</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39681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https://docs.microsoft.com/learn/modules/describe-azure-storage-services/2-accounts</a:t>
            </a:r>
          </a:p>
          <a:p>
            <a:endParaRPr lang="en-US" dirty="0"/>
          </a:p>
          <a:p>
            <a:pPr algn="l"/>
            <a:r>
              <a:rPr lang="en-GB" b="0" i="0" dirty="0">
                <a:solidFill>
                  <a:srgbClr val="E6E6E6"/>
                </a:solidFill>
                <a:effectLst/>
                <a:latin typeface="Segoe UI" panose="020B0502040204020203" pitchFamily="34" charset="0"/>
              </a:rPr>
              <a:t>One of the benefits of using an Azure Storage Account is having a unique namespace in Azure for your data. In order to do this, every storage account in Azure must have a unique-in-Azure account name. The combination of the account name and the Azure Storage service endpoint forms the endpoints for your storage account.</a:t>
            </a:r>
          </a:p>
          <a:p>
            <a:pPr algn="l"/>
            <a:r>
              <a:rPr lang="en-GB" b="0" i="0" dirty="0">
                <a:solidFill>
                  <a:srgbClr val="E6E6E6"/>
                </a:solidFill>
                <a:effectLst/>
                <a:latin typeface="Segoe UI" panose="020B0502040204020203" pitchFamily="34" charset="0"/>
              </a:rPr>
              <a:t>When naming your storage account, keep these rules in mind:</a:t>
            </a:r>
          </a:p>
          <a:p>
            <a:pPr algn="l">
              <a:buFont typeface="Arial" panose="020B0604020202020204" pitchFamily="34" charset="0"/>
              <a:buChar char="•"/>
            </a:pPr>
            <a:r>
              <a:rPr lang="en-GB" b="0" i="0" dirty="0">
                <a:solidFill>
                  <a:srgbClr val="E6E6E6"/>
                </a:solidFill>
                <a:effectLst/>
                <a:latin typeface="Segoe UI" panose="020B0502040204020203" pitchFamily="34" charset="0"/>
              </a:rPr>
              <a:t>Storage account names must be between 3 and 24 characters in length and may contain numbers and lowercase letters only.</a:t>
            </a:r>
          </a:p>
          <a:p>
            <a:pPr algn="l">
              <a:buFont typeface="Arial" panose="020B0604020202020204" pitchFamily="34" charset="0"/>
              <a:buChar char="•"/>
            </a:pPr>
            <a:r>
              <a:rPr lang="en-GB" b="0" i="0" dirty="0">
                <a:solidFill>
                  <a:srgbClr val="E6E6E6"/>
                </a:solidFill>
                <a:effectLst/>
                <a:latin typeface="Segoe UI" panose="020B0502040204020203" pitchFamily="34" charset="0"/>
              </a:rPr>
              <a:t>Your storage account name must be unique within Azure. No two storage accounts can have the same name. This supports the ability to have a unique, accessible namespace in Azure.</a:t>
            </a:r>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50816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https://docs.microsoft.com/learn/modules/describe-azure-storage-services/3-redundancy</a:t>
            </a:r>
          </a:p>
          <a:p>
            <a:endParaRPr lang="en-US" dirty="0"/>
          </a:p>
          <a:p>
            <a:r>
              <a:rPr lang="en-GB" b="0" i="0" dirty="0">
                <a:solidFill>
                  <a:srgbClr val="E6E6E6"/>
                </a:solidFill>
                <a:effectLst/>
                <a:latin typeface="Segoe UI" panose="020B0502040204020203" pitchFamily="34" charset="0"/>
              </a:rPr>
              <a:t>LRS is the lowest-cost redundancy option and offers the least durability compared to other options. LRS protects your data against server rack and drive failures. However, if a disaster such as fire or flooding occurs within the data </a:t>
            </a:r>
            <a:r>
              <a:rPr lang="en-GB" b="0" i="0" dirty="0" err="1">
                <a:solidFill>
                  <a:srgbClr val="E6E6E6"/>
                </a:solidFill>
                <a:effectLst/>
                <a:latin typeface="Segoe UI" panose="020B0502040204020203" pitchFamily="34" charset="0"/>
              </a:rPr>
              <a:t>center</a:t>
            </a:r>
            <a:r>
              <a:rPr lang="en-GB" b="0" i="0" dirty="0">
                <a:solidFill>
                  <a:srgbClr val="E6E6E6"/>
                </a:solidFill>
                <a:effectLst/>
                <a:latin typeface="Segoe UI" panose="020B0502040204020203" pitchFamily="34" charset="0"/>
              </a:rPr>
              <a:t>, all replicas of a storage account using LRS may be lost or unrecoverable. To mitigate this risk, Microsoft recommends using zone-redundant storage (ZRS), geo-redundant storage (GRS), or geo-zone-redundant storage (GZRS).</a:t>
            </a:r>
          </a:p>
          <a:p>
            <a:endParaRPr lang="en-GB" b="0" i="0" dirty="0">
              <a:solidFill>
                <a:srgbClr val="E6E6E6"/>
              </a:solidFill>
              <a:effectLst/>
              <a:latin typeface="Segoe UI" panose="020B0502040204020203" pitchFamily="34" charset="0"/>
            </a:endParaRPr>
          </a:p>
          <a:p>
            <a:r>
              <a:rPr lang="en-GB" b="0" i="0" dirty="0">
                <a:solidFill>
                  <a:srgbClr val="E6E6E6"/>
                </a:solidFill>
                <a:effectLst/>
                <a:latin typeface="Segoe UI" panose="020B0502040204020203" pitchFamily="34" charset="0"/>
              </a:rPr>
              <a:t>For Availability Zone-enabled Regions, zone-redundant storage (ZRS) replicates your Azure Storage data synchronously across three Azure availability zones in the primary region. ZRS offers durability for Azure Storage data objects of at least 12 nines (99.9999999999%) over a given year. With ZRS, your data is still accessible for both read and write operations even if a zone becomes unavailable. No remounting of Azure file shares from the connected clients is required. If a zone becomes unavailable, Azure undertakes networking updates, such as DNS repointing. These updates may affect your application if you access data before the updates have completed. Microsoft recommends using ZRS in the primary region for scenarios that require high availability. ZRS is also recommended for restricting replication of data within a country or region to meet data governance requirements.</a:t>
            </a:r>
          </a:p>
          <a:p>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When you create a storage account, you select the primary region for the account. The paired secondary region is based on Azure Region Pairs, and can't be changed.</a:t>
            </a:r>
          </a:p>
          <a:p>
            <a:pPr algn="l"/>
            <a:r>
              <a:rPr lang="en-GB" b="0" i="0" dirty="0">
                <a:solidFill>
                  <a:srgbClr val="E6E6E6"/>
                </a:solidFill>
                <a:effectLst/>
                <a:latin typeface="Segoe UI" panose="020B0502040204020203" pitchFamily="34" charset="0"/>
              </a:rPr>
              <a:t>Azure Storage offers two options for copying your data to a secondary region: geo-redundant storage (GRS) and geo-zone-redundant storage (GZRS). GRS is similar to running LRS in two regions, and GZRS is similar to running ZRS in the primary region and LRS in the secondary region.</a:t>
            </a:r>
          </a:p>
          <a:p>
            <a:pPr algn="l"/>
            <a:r>
              <a:rPr lang="en-GB" b="0" i="0" dirty="0">
                <a:solidFill>
                  <a:srgbClr val="E6E6E6"/>
                </a:solidFill>
                <a:effectLst/>
                <a:latin typeface="Segoe UI" panose="020B0502040204020203" pitchFamily="34" charset="0"/>
              </a:rPr>
              <a:t>By default, data in the secondary region isn't available for read or write access unless there's a failover to the secondary region. If the primary region becomes unavailable, you can choose to fail over to the secondary region. After the failover has completed, the secondary region becomes the primary region, and you can again read and write data.</a:t>
            </a:r>
          </a:p>
          <a:p>
            <a:pPr algn="l"/>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GRS copies your data synchronously three times within a single physical location in the primary region using LRS. It then copies your data asynchronously to a single physical location in the secondary region (the region pair) using LRS. GRS offers durability for Azure Storage data objects of at least 16 nines (99.99999999999999%) over a given year.</a:t>
            </a:r>
          </a:p>
          <a:p>
            <a:endParaRPr lang="en-GB" b="0" i="0" dirty="0">
              <a:solidFill>
                <a:srgbClr val="E6E6E6"/>
              </a:solidFill>
              <a:effectLst/>
              <a:latin typeface="Segoe UI" panose="020B0502040204020203" pitchFamily="34" charset="0"/>
            </a:endParaRPr>
          </a:p>
          <a:p>
            <a:r>
              <a:rPr lang="en-GB" b="0" i="0" dirty="0">
                <a:solidFill>
                  <a:srgbClr val="E6E6E6"/>
                </a:solidFill>
                <a:effectLst/>
                <a:latin typeface="Segoe UI" panose="020B0502040204020203" pitchFamily="34" charset="0"/>
              </a:rPr>
              <a:t>GZRS combines the high availability provided by redundancy across availability zones with protection from regional outages provided by geo-replication. Data in a GZRS storage account is copied across three Azure availability zones in the primary region (similar to ZRS) and is also replicated to a secondary geographic region, using LRS, for protection from regional disasters. Microsoft recommends using GZRS for applications requiring maximum consistency, durability, and availability, excellent performance, and resilience for disaster recovery.</a:t>
            </a:r>
          </a:p>
          <a:p>
            <a:endParaRPr lang="en-GB" b="0" i="0" dirty="0">
              <a:solidFill>
                <a:srgbClr val="E6E6E6"/>
              </a:solidFill>
              <a:effectLst/>
              <a:latin typeface="Segoe UI" panose="020B0502040204020203" pitchFamily="34" charset="0"/>
            </a:endParaRPr>
          </a:p>
          <a:p>
            <a:r>
              <a:rPr lang="en-GB" b="0" i="0" dirty="0">
                <a:solidFill>
                  <a:srgbClr val="E6E6E6"/>
                </a:solidFill>
                <a:effectLst/>
                <a:latin typeface="Segoe UI" panose="020B0502040204020203" pitchFamily="34" charset="0"/>
              </a:rPr>
              <a:t>Geo-redundant storage (with GRS or GZRS) replicates your data to another physical location in the secondary region to protect against regional outages. However, that data is available to be read only if the customer or Microsoft initiates a failover from the primary to secondary region. However, if you enable read access to the secondary region, your data is always available, even when the primary region is running optimally. For read access to the secondary region, enable read-access geo-redundant storage (RA-GRS) or read-access geo-zone-redundant storage (RA-GZRS).</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1791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https://docs.microsoft.com/learn/modules/describe-core-architectural-components-of-azure/4-exercise-explore-learn-sandbox</a:t>
            </a:r>
          </a:p>
          <a:p>
            <a:endParaRPr lang="en-US" dirty="0"/>
          </a:p>
          <a:p>
            <a:r>
              <a:rPr lang="en-US" b="1" dirty="0"/>
              <a:t>NOTE:</a:t>
            </a:r>
            <a:r>
              <a:rPr lang="en-US" b="0" dirty="0"/>
              <a:t> The Learn Sandbox doesn’t require an Azure account, it will work with a Microsoft Account, if you skipped the previous walkthrough.</a:t>
            </a:r>
          </a:p>
          <a:p>
            <a:endParaRPr lang="en-US" b="0" dirty="0"/>
          </a:p>
          <a:p>
            <a:r>
              <a:rPr lang="en-US" b="0" dirty="0"/>
              <a:t>Az interactive</a:t>
            </a:r>
          </a:p>
          <a:p>
            <a:endParaRPr lang="en-US" b="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2:51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67567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i="0" u="none" strike="noStrike" kern="1200" dirty="0">
                <a:solidFill>
                  <a:schemeClr val="tx1"/>
                </a:solidFill>
                <a:effectLst/>
                <a:latin typeface="Segoe UI Light" pitchFamily="34" charset="0"/>
                <a:ea typeface="+mn-ea"/>
                <a:cs typeface="+mn-cs"/>
              </a:rPr>
              <a:t>https://docs.microsoft.com/learn/modules/describe-azure-storage-services/4-describe-azure-storage-services</a:t>
            </a:r>
            <a:endParaRPr lang="en-US" sz="882" b="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16553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https://docs.microsoft.com/learn/modules/describe-azure-storage-services/4-describe-azure-storage-services</a:t>
            </a:r>
          </a:p>
          <a:p>
            <a:endParaRPr lang="en-US" b="0" dirty="0"/>
          </a:p>
          <a:p>
            <a:pPr algn="l"/>
            <a:r>
              <a:rPr lang="en-GB" b="0" i="0" dirty="0">
                <a:solidFill>
                  <a:srgbClr val="E6E6E6"/>
                </a:solidFill>
                <a:effectLst/>
                <a:latin typeface="Segoe UI" panose="020B0502040204020203" pitchFamily="34" charset="0"/>
              </a:rPr>
              <a:t>Azure Storage offers different access tiers for your blob storage, helping you store object data in the most cost-effective manner. The available access tiers include:</a:t>
            </a:r>
          </a:p>
          <a:p>
            <a:pPr algn="l">
              <a:buFont typeface="Arial" panose="020B0604020202020204" pitchFamily="34" charset="0"/>
              <a:buChar char="•"/>
            </a:pPr>
            <a:r>
              <a:rPr lang="en-GB" b="1" i="0" dirty="0">
                <a:solidFill>
                  <a:srgbClr val="E6E6E6"/>
                </a:solidFill>
                <a:effectLst/>
                <a:latin typeface="Segoe UI" panose="020B0502040204020203" pitchFamily="34" charset="0"/>
              </a:rPr>
              <a:t>Hot access tier</a:t>
            </a:r>
            <a:r>
              <a:rPr lang="en-GB" b="0" i="0" dirty="0">
                <a:solidFill>
                  <a:srgbClr val="E6E6E6"/>
                </a:solidFill>
                <a:effectLst/>
                <a:latin typeface="Segoe UI" panose="020B0502040204020203" pitchFamily="34" charset="0"/>
              </a:rPr>
              <a:t>: Optimized for storing data that is accessed frequently (for example, images for your website).</a:t>
            </a:r>
          </a:p>
          <a:p>
            <a:pPr algn="l">
              <a:buFont typeface="Arial" panose="020B0604020202020204" pitchFamily="34" charset="0"/>
              <a:buNone/>
            </a:pPr>
            <a:endParaRPr lang="en-GB" b="0" i="0" dirty="0">
              <a:solidFill>
                <a:srgbClr val="E6E6E6"/>
              </a:solidFill>
              <a:effectLst/>
              <a:latin typeface="Segoe UI" panose="020B0502040204020203" pitchFamily="34" charset="0"/>
            </a:endParaRPr>
          </a:p>
          <a:p>
            <a:pPr algn="l">
              <a:buFont typeface="Arial" panose="020B0604020202020204" pitchFamily="34" charset="0"/>
              <a:buChar char="•"/>
            </a:pPr>
            <a:r>
              <a:rPr lang="en-GB" b="1" i="0" dirty="0">
                <a:solidFill>
                  <a:srgbClr val="E6E6E6"/>
                </a:solidFill>
                <a:effectLst/>
                <a:latin typeface="Segoe UI" panose="020B0502040204020203" pitchFamily="34" charset="0"/>
              </a:rPr>
              <a:t>Cool access tier</a:t>
            </a:r>
            <a:r>
              <a:rPr lang="en-GB" b="0" i="0" dirty="0">
                <a:solidFill>
                  <a:srgbClr val="E6E6E6"/>
                </a:solidFill>
                <a:effectLst/>
                <a:latin typeface="Segoe UI" panose="020B0502040204020203" pitchFamily="34" charset="0"/>
              </a:rPr>
              <a:t>: Optimized for data that is infrequently accessed and stored for at least 30 days (for example, invoices for your customers).</a:t>
            </a:r>
          </a:p>
          <a:p>
            <a:pPr algn="l">
              <a:buFont typeface="Arial" panose="020B0604020202020204" pitchFamily="34" charset="0"/>
              <a:buChar char="•"/>
            </a:pPr>
            <a:endParaRPr lang="en-GB" b="0" i="0" dirty="0">
              <a:solidFill>
                <a:srgbClr val="E6E6E6"/>
              </a:solidFill>
              <a:effectLst/>
              <a:latin typeface="Segoe UI" panose="020B0502040204020203" pitchFamily="34" charset="0"/>
            </a:endParaRPr>
          </a:p>
          <a:p>
            <a:pPr algn="l">
              <a:buFont typeface="Arial" panose="020B0604020202020204" pitchFamily="34" charset="0"/>
              <a:buChar char="•"/>
            </a:pPr>
            <a:r>
              <a:rPr lang="en-GB" b="1" i="0" dirty="0">
                <a:solidFill>
                  <a:srgbClr val="E6E6E6"/>
                </a:solidFill>
                <a:effectLst/>
                <a:latin typeface="Segoe UI" panose="020B0502040204020203" pitchFamily="34" charset="0"/>
              </a:rPr>
              <a:t>Archive access tier</a:t>
            </a:r>
            <a:r>
              <a:rPr lang="en-GB" b="0" i="0" dirty="0">
                <a:solidFill>
                  <a:srgbClr val="E6E6E6"/>
                </a:solidFill>
                <a:effectLst/>
                <a:latin typeface="Segoe UI" panose="020B0502040204020203" pitchFamily="34" charset="0"/>
              </a:rPr>
              <a:t>: Appropriate for data that is rarely accessed and stored for at least 180 days, with flexible latency requirements (for example, long-term backups).</a:t>
            </a:r>
          </a:p>
          <a:p>
            <a:pPr algn="l">
              <a:buFont typeface="Arial" panose="020B0604020202020204" pitchFamily="34" charset="0"/>
              <a:buChar char="•"/>
            </a:pPr>
            <a:endParaRPr lang="en-GB" b="0" i="0" dirty="0">
              <a:solidFill>
                <a:srgbClr val="E6E6E6"/>
              </a:solidFill>
              <a:effectLst/>
              <a:latin typeface="Segoe UI" panose="020B0502040204020203" pitchFamily="34" charset="0"/>
            </a:endParaRPr>
          </a:p>
          <a:p>
            <a:pPr algn="l">
              <a:buFont typeface="Arial" panose="020B0604020202020204" pitchFamily="34" charset="0"/>
              <a:buChar char="•"/>
            </a:pPr>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The following considerations apply to the different access tiers:</a:t>
            </a:r>
          </a:p>
          <a:p>
            <a:pPr algn="l">
              <a:buFont typeface="Arial" panose="020B0604020202020204" pitchFamily="34" charset="0"/>
              <a:buChar char="•"/>
            </a:pPr>
            <a:r>
              <a:rPr lang="en-GB" b="0" i="0" dirty="0">
                <a:solidFill>
                  <a:srgbClr val="E6E6E6"/>
                </a:solidFill>
                <a:effectLst/>
                <a:latin typeface="Segoe UI" panose="020B0502040204020203" pitchFamily="34" charset="0"/>
              </a:rPr>
              <a:t>Only the hot and cool access tiers can be set at the account level. The archive access tier isn't available at the account level.</a:t>
            </a:r>
          </a:p>
          <a:p>
            <a:pPr algn="l">
              <a:buFont typeface="Arial" panose="020B0604020202020204" pitchFamily="34" charset="0"/>
              <a:buChar char="•"/>
            </a:pPr>
            <a:r>
              <a:rPr lang="en-GB" b="0" i="0" dirty="0">
                <a:solidFill>
                  <a:srgbClr val="E6E6E6"/>
                </a:solidFill>
                <a:effectLst/>
                <a:latin typeface="Segoe UI" panose="020B0502040204020203" pitchFamily="34" charset="0"/>
              </a:rPr>
              <a:t>Hot, cool, and archive tiers can be set at the blob level, during or after upload.</a:t>
            </a:r>
          </a:p>
          <a:p>
            <a:pPr algn="l">
              <a:buFont typeface="Arial" panose="020B0604020202020204" pitchFamily="34" charset="0"/>
              <a:buChar char="•"/>
            </a:pPr>
            <a:r>
              <a:rPr lang="en-GB" b="0" i="0" dirty="0">
                <a:solidFill>
                  <a:srgbClr val="E6E6E6"/>
                </a:solidFill>
                <a:effectLst/>
                <a:latin typeface="Segoe UI" panose="020B0502040204020203" pitchFamily="34" charset="0"/>
              </a:rPr>
              <a:t>Data in the cool access tier can tolerate slightly lower availability, but still requires high durability, retrieval latency, and throughput characteristics similar to hot data. For cool data, a slightly lower availability service-level agreement (SLA) and higher access costs compared to hot data are acceptable trade-offs for lower storage costs.</a:t>
            </a:r>
          </a:p>
          <a:p>
            <a:pPr algn="l">
              <a:buFont typeface="Arial" panose="020B0604020202020204" pitchFamily="34" charset="0"/>
              <a:buChar char="•"/>
            </a:pPr>
            <a:r>
              <a:rPr lang="en-GB" b="0" i="0" dirty="0">
                <a:solidFill>
                  <a:srgbClr val="E6E6E6"/>
                </a:solidFill>
                <a:effectLst/>
                <a:latin typeface="Segoe UI" panose="020B0502040204020203" pitchFamily="34" charset="0"/>
              </a:rPr>
              <a:t>Archive storage stores data offline and offers the lowest storage costs, but also the highest costs to rehydrate and access data.</a:t>
            </a:r>
          </a:p>
          <a:p>
            <a:endParaRPr lang="en-US" b="0"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6598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https://docs.microsoft.com/learn/modules/describe-monitoring-tools-azure/</a:t>
            </a:r>
          </a:p>
          <a:p>
            <a:endParaRPr lang="en-US" dirty="0"/>
          </a:p>
          <a:p>
            <a:pPr algn="l"/>
            <a:r>
              <a:rPr lang="en-GB" b="1" i="0" dirty="0">
                <a:solidFill>
                  <a:srgbClr val="E6E6E6"/>
                </a:solidFill>
                <a:effectLst/>
                <a:latin typeface="Segoe UI" panose="020B0502040204020203" pitchFamily="34" charset="0"/>
              </a:rPr>
              <a:t>Check your knowledge</a:t>
            </a:r>
          </a:p>
          <a:p>
            <a:r>
              <a:rPr lang="en-GB" b="1" dirty="0">
                <a:effectLst/>
              </a:rPr>
              <a:t>1. </a:t>
            </a:r>
            <a:r>
              <a:rPr lang="en-GB" dirty="0">
                <a:effectLst/>
              </a:rPr>
              <a:t>What service helps you manage your Azure, on-premises, and multi-cloud environments?</a:t>
            </a:r>
          </a:p>
          <a:p>
            <a:r>
              <a:rPr lang="en-GB" b="1" dirty="0">
                <a:effectLst/>
              </a:rPr>
              <a:t>Azure Arc</a:t>
            </a:r>
          </a:p>
          <a:p>
            <a:r>
              <a:rPr lang="en-GB" dirty="0">
                <a:effectLst/>
              </a:rPr>
              <a:t>Azure Policy</a:t>
            </a:r>
          </a:p>
          <a:p>
            <a:r>
              <a:rPr lang="en-GB" dirty="0">
                <a:effectLst/>
              </a:rPr>
              <a:t>Azure Cloud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rPr>
              <a:t>Azure Arc, working with Azure Resource Manager, lets you extend your Azure compliance and monitoring to your hybrid and multi-cloud configurations.</a:t>
            </a:r>
          </a:p>
          <a:p>
            <a:endParaRPr lang="en-GB" dirty="0">
              <a:effectLst/>
            </a:endParaRPr>
          </a:p>
          <a:p>
            <a:r>
              <a:rPr lang="en-GB" b="1" dirty="0">
                <a:effectLst/>
              </a:rPr>
              <a:t>2. </a:t>
            </a:r>
            <a:r>
              <a:rPr lang="en-GB" dirty="0">
                <a:effectLst/>
              </a:rPr>
              <a:t>What two components could you use to implement a “infrastructure as code” deployment?</a:t>
            </a:r>
          </a:p>
          <a:p>
            <a:r>
              <a:rPr lang="en-GB" b="1" dirty="0">
                <a:effectLst/>
              </a:rPr>
              <a:t>Azure Blueprints and ARM Templates</a:t>
            </a:r>
          </a:p>
          <a:p>
            <a:r>
              <a:rPr lang="en-GB" dirty="0">
                <a:effectLst/>
              </a:rPr>
              <a:t>Azure Policy and Azure Arc</a:t>
            </a:r>
          </a:p>
          <a:p>
            <a:r>
              <a:rPr lang="en-GB" dirty="0">
                <a:effectLst/>
              </a:rPr>
              <a:t>Azure Monitor and Azure Arc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rPr>
              <a:t>Azure Blueprints applies policies in an automated fashion and ARM Templates allow you to deploy your resource as code. Using the two together helps ensure that you’re deploying consistent, compliant resources.</a:t>
            </a:r>
          </a:p>
          <a:p>
            <a:endParaRPr lang="en-GB"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F4860-B975-4C5E-9E23-C8E24EBF5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14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indent="0">
              <a:lnSpc>
                <a:spcPct val="115000"/>
              </a:lnSpc>
              <a:spcBef>
                <a:spcPts val="567"/>
              </a:spcBef>
              <a:buClr>
                <a:srgbClr val="1A1A1A"/>
              </a:buClr>
              <a:buFont typeface="Arial"/>
              <a:buNone/>
            </a:pPr>
            <a:r>
              <a:rPr lang="en-IE" sz="1400" spc="-1" dirty="0">
                <a:solidFill>
                  <a:srgbClr val="1A1A1A"/>
                </a:solidFill>
                <a:latin typeface="Segoe UI Semilight"/>
              </a:rPr>
              <a:t>https://docs.microsoft.com/learn/modules/describe-monitoring-tools-azure/2-describe-purpose-of-azure-advisor</a:t>
            </a:r>
          </a:p>
          <a:p>
            <a:pPr marL="1588" indent="0">
              <a:lnSpc>
                <a:spcPct val="115000"/>
              </a:lnSpc>
              <a:spcBef>
                <a:spcPts val="567"/>
              </a:spcBef>
              <a:buClr>
                <a:srgbClr val="1A1A1A"/>
              </a:buClr>
              <a:buFont typeface="Arial"/>
              <a:buNone/>
            </a:pPr>
            <a:endParaRPr lang="en-IE" sz="1400" spc="-1" dirty="0">
              <a:solidFill>
                <a:srgbClr val="1A1A1A"/>
              </a:solidFill>
              <a:latin typeface="Segoe UI Semilight"/>
            </a:endParaRPr>
          </a:p>
          <a:p>
            <a:pPr marL="290513" indent="-288925">
              <a:lnSpc>
                <a:spcPct val="115000"/>
              </a:lnSpc>
              <a:spcBef>
                <a:spcPts val="567"/>
              </a:spcBef>
              <a:buClr>
                <a:srgbClr val="1A1A1A"/>
              </a:buClr>
              <a:buFont typeface="Arial"/>
              <a:buChar char="•"/>
            </a:pPr>
            <a:r>
              <a:rPr lang="en-IE" sz="1400" spc="-1" dirty="0">
                <a:solidFill>
                  <a:srgbClr val="1A1A1A"/>
                </a:solidFill>
                <a:latin typeface="Segoe UI Semilight"/>
              </a:rPr>
              <a:t>Get proactive, actionable, and personalized best practice recommendations.</a:t>
            </a:r>
            <a:endParaRPr lang="en-IE" sz="1400" spc="-1" dirty="0">
              <a:latin typeface="Arial"/>
            </a:endParaRPr>
          </a:p>
          <a:p>
            <a:pPr marL="290513" indent="-288925">
              <a:lnSpc>
                <a:spcPct val="115000"/>
              </a:lnSpc>
              <a:spcBef>
                <a:spcPts val="567"/>
              </a:spcBef>
              <a:buClr>
                <a:srgbClr val="1A1A1A"/>
              </a:buClr>
              <a:buFont typeface="Arial"/>
              <a:buChar char="•"/>
            </a:pPr>
            <a:r>
              <a:rPr lang="en-IE" sz="1400" spc="-1" dirty="0">
                <a:solidFill>
                  <a:srgbClr val="1A1A1A"/>
                </a:solidFill>
                <a:latin typeface="Segoe UI Semilight"/>
              </a:rPr>
              <a:t>Improve the performance, security, and availability of your resources.</a:t>
            </a:r>
            <a:endParaRPr lang="en-IE" sz="1400" spc="-1" dirty="0">
              <a:latin typeface="Arial"/>
            </a:endParaRPr>
          </a:p>
          <a:p>
            <a:pPr marL="290513" indent="-288925">
              <a:lnSpc>
                <a:spcPct val="115000"/>
              </a:lnSpc>
              <a:spcBef>
                <a:spcPts val="567"/>
              </a:spcBef>
              <a:buClr>
                <a:srgbClr val="1A1A1A"/>
              </a:buClr>
              <a:buFont typeface="Arial"/>
              <a:buChar char="•"/>
            </a:pPr>
            <a:r>
              <a:rPr lang="en-IE" sz="1400" spc="-1" dirty="0">
                <a:solidFill>
                  <a:srgbClr val="1A1A1A"/>
                </a:solidFill>
                <a:latin typeface="Segoe UI Semilight"/>
              </a:rPr>
              <a:t>Identify opportunities to reduce your Azure costs.</a:t>
            </a:r>
            <a:endParaRPr lang="en-US" sz="1400" dirty="0"/>
          </a:p>
          <a:p>
            <a:endParaRPr lang="en-IE" sz="900" b="0" i="0" u="none" strike="noStrike" kern="1200" dirty="0">
              <a:solidFill>
                <a:schemeClr val="tx1"/>
              </a:solidFill>
              <a:effectLst/>
              <a:latin typeface="Segoe UI Light" pitchFamily="34" charset="0"/>
              <a:ea typeface="+mn-ea"/>
              <a:cs typeface="+mn-cs"/>
            </a:endParaRPr>
          </a:p>
          <a:p>
            <a:r>
              <a:rPr lang="en-IE" sz="900" b="0" i="0" u="none" strike="noStrike" kern="1200" dirty="0">
                <a:solidFill>
                  <a:schemeClr val="tx1"/>
                </a:solidFill>
                <a:effectLst/>
                <a:latin typeface="Segoe UI Light" pitchFamily="34" charset="0"/>
                <a:ea typeface="+mn-ea"/>
                <a:cs typeface="+mn-cs"/>
              </a:rPr>
              <a:t>Azure Advisor - </a:t>
            </a:r>
            <a:r>
              <a:rPr lang="en-IE" u="none" dirty="0"/>
              <a:t>https://docs.microsoft.com/azure/advisor/advisor-overview</a:t>
            </a:r>
            <a:endParaRPr lang="en-IE" sz="900" b="0" i="0" u="none" strike="noStrike" kern="1200" dirty="0">
              <a:solidFill>
                <a:schemeClr val="tx1"/>
              </a:solidFill>
              <a:effectLst/>
              <a:latin typeface="Segoe UI Light" pitchFamily="34" charset="0"/>
              <a:ea typeface="+mn-ea"/>
              <a:cs typeface="+mn-cs"/>
            </a:endParaRP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511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100" dirty="0"/>
              <a:t>https://docs.microsoft.com/learn/modules/describe-monitoring-tools-azure/3-describe-azure-service-health</a:t>
            </a:r>
          </a:p>
          <a:p>
            <a:endParaRPr lang="en-IE" sz="1100" dirty="0"/>
          </a:p>
          <a:p>
            <a:endParaRPr lang="en-IE" sz="110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05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100" dirty="0"/>
              <a:t>https://docs.microsoft.com/learn/modules/describe-monitoring-tools-azure/4-describe-azure-monitor</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436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https://docs.microsoft.com/learn/modules/describe-features-tools-manage-deploy-azure-resources/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F4860-B975-4C5E-9E23-C8E24EBF5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68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1000" b="0" kern="1200" dirty="0">
                <a:solidFill>
                  <a:schemeClr val="tx1"/>
                </a:solidFill>
                <a:effectLst/>
                <a:latin typeface="Segoe UI Light" pitchFamily="34" charset="0"/>
                <a:ea typeface="+mn-ea"/>
                <a:cs typeface="+mn-cs"/>
              </a:rPr>
              <a:t>https://docs.microsoft.com/learn/modules/describe-features-tools-manage-deploy-azure-resources/2-describe-interacting-azure</a:t>
            </a:r>
            <a:endParaRPr lang="en-IE" sz="900" b="0" u="sng"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183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https://docs.microsoft.com/learn/modules/describe-features-tools-manage-deploy-azure-resources/4-describe-azure-resource-manager-azure-arm-templates</a:t>
            </a:r>
          </a:p>
          <a:p>
            <a:pPr marL="0" indent="0">
              <a:buFont typeface="Arial" panose="020B0604020202020204" pitchFamily="34" charset="0"/>
              <a:buNone/>
            </a:pPr>
            <a:endParaRPr lang="en-US" dirty="0"/>
          </a:p>
          <a:p>
            <a:pPr marL="457200" indent="-457200">
              <a:buFont typeface="Arial" panose="020B0604020202020204" pitchFamily="34" charset="0"/>
              <a:buChar char="•"/>
            </a:pPr>
            <a:r>
              <a:rPr lang="en-US" dirty="0"/>
              <a:t>Provides a management layer that enables you to create, update, and delete resources in your Azure subscription.</a:t>
            </a:r>
          </a:p>
          <a:p>
            <a:pPr marL="457200" indent="-457200">
              <a:buFont typeface="Arial" panose="020B0604020202020204" pitchFamily="34" charset="0"/>
              <a:buChar char="•"/>
            </a:pPr>
            <a:r>
              <a:rPr lang="en-US" dirty="0"/>
              <a:t>Create, configure, manage and delete resources and resource groups.</a:t>
            </a:r>
          </a:p>
          <a:p>
            <a:pPr marL="457200" indent="-457200">
              <a:buFont typeface="Arial" panose="020B0604020202020204" pitchFamily="34" charset="0"/>
              <a:buChar char="•"/>
            </a:pPr>
            <a:r>
              <a:rPr lang="en-US" dirty="0"/>
              <a:t>Organizes resources.</a:t>
            </a:r>
          </a:p>
          <a:p>
            <a:pPr marL="457200" indent="-457200">
              <a:buFont typeface="Arial" panose="020B0604020202020204" pitchFamily="34" charset="0"/>
              <a:buChar char="•"/>
            </a:pPr>
            <a:r>
              <a:rPr lang="en-US" dirty="0"/>
              <a:t>Controls access and resources.</a:t>
            </a:r>
          </a:p>
          <a:p>
            <a:pPr marL="457200" indent="-457200">
              <a:buFont typeface="Arial" panose="020B0604020202020204" pitchFamily="34" charset="0"/>
              <a:buChar char="•"/>
            </a:pPr>
            <a:r>
              <a:rPr lang="en-US" dirty="0"/>
              <a:t>Automates using different tools and SDKs.</a:t>
            </a:r>
          </a:p>
          <a:p>
            <a:pPr marL="457200" indent="-457200">
              <a:buFont typeface="Arial" panose="020B0604020202020204" pitchFamily="34" charset="0"/>
              <a:buChar char="•"/>
            </a:pPr>
            <a:r>
              <a:rPr lang="en-US" sz="1000" dirty="0"/>
              <a:t>Stores layouts in JSON files.</a:t>
            </a:r>
          </a:p>
          <a:p>
            <a:endParaRPr lang="en-IE" dirty="0"/>
          </a:p>
          <a:p>
            <a:r>
              <a:rPr lang="en-IE" dirty="0"/>
              <a:t>You can view more details about Azure Resource Manager at </a:t>
            </a:r>
            <a:r>
              <a:rPr lang="en-IE" u="sng" dirty="0"/>
              <a:t>https://docs.microsoft.com/en-us/azure/azure-resource-manager</a:t>
            </a:r>
          </a:p>
          <a:p>
            <a:endParaRPr lang="en-IE" u="sng"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089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https://docs.microsoft.com/learn/modules/describe-features-tools-manage-deploy-azure-resources/4-describe-azure-resource-manager-azure-arm-templates</a:t>
            </a:r>
          </a:p>
          <a:p>
            <a:pPr marL="0" indent="0">
              <a:buFont typeface="Arial" panose="020B0604020202020204" pitchFamily="34" charset="0"/>
              <a:buNone/>
            </a:pPr>
            <a:endParaRPr lang="en-US" dirty="0"/>
          </a:p>
          <a:p>
            <a:endParaRPr lang="en-US" dirty="0"/>
          </a:p>
          <a:p>
            <a:r>
              <a:rPr lang="en-US" dirty="0"/>
              <a:t>https://azure.microsoft.com/en-us/features/resource-manager/</a:t>
            </a:r>
          </a:p>
          <a:p>
            <a:r>
              <a:rPr lang="en-US" dirty="0"/>
              <a:t>https://docs.microsoft.com/en-us/azure/azure-resource-manager/management/overview</a:t>
            </a:r>
          </a:p>
          <a:p>
            <a:r>
              <a:rPr lang="en-US" dirty="0"/>
              <a:t>https://docs.microsoft.com/en-us/azure/azure-resource-manager/templates/overview</a:t>
            </a:r>
          </a:p>
          <a:p>
            <a:pPr algn="l"/>
            <a:br>
              <a:rPr lang="en-US" b="1" i="0" dirty="0">
                <a:solidFill>
                  <a:srgbClr val="1A1A1F"/>
                </a:solidFill>
                <a:effectLst/>
                <a:latin typeface="Segoe UI" panose="020B0502040204020203" pitchFamily="34" charset="0"/>
              </a:rPr>
            </a:br>
            <a:r>
              <a:rPr lang="en-US" b="1" i="0" dirty="0">
                <a:solidFill>
                  <a:srgbClr val="1A1A1F"/>
                </a:solidFill>
                <a:effectLst/>
                <a:latin typeface="Segoe UI" panose="020B0502040204020203" pitchFamily="34" charset="0"/>
              </a:rPr>
              <a:t>Deploy app resources </a:t>
            </a:r>
            <a:r>
              <a:rPr lang="en-US" b="0" i="0" dirty="0">
                <a:solidFill>
                  <a:srgbClr val="4C4C51"/>
                </a:solidFill>
                <a:effectLst/>
                <a:latin typeface="Segoe UI" panose="020B0502040204020203" pitchFamily="34" charset="0"/>
              </a:rPr>
              <a:t>Azure Resource Manager enables you to repeatedly deploy your app and have confidence your resources are deployed in a consistent state. You define the infrastructure and dependencies for your app in a single declarative template. This template is flexible enough to use for all of your environments such as test, staging or production. If you create a solution from the Azure Marketplace, the solution will automatically include a template that you can use for your app.</a:t>
            </a:r>
          </a:p>
          <a:p>
            <a:pPr algn="l"/>
            <a:r>
              <a:rPr lang="en-US" b="1" i="0" dirty="0">
                <a:solidFill>
                  <a:srgbClr val="1A1A1F"/>
                </a:solidFill>
                <a:effectLst/>
                <a:latin typeface="Segoe UI" panose="020B0502040204020203" pitchFamily="34" charset="0"/>
              </a:rPr>
              <a:t>Organize resources</a:t>
            </a:r>
          </a:p>
          <a:p>
            <a:pPr algn="l"/>
            <a:r>
              <a:rPr lang="en-US" b="0" i="0" dirty="0">
                <a:solidFill>
                  <a:srgbClr val="4C4C51"/>
                </a:solidFill>
                <a:effectLst/>
                <a:latin typeface="Segoe UI" panose="020B0502040204020203" pitchFamily="34" charset="0"/>
              </a:rPr>
              <a:t>Azure Resource Manager makes it easy for you to manage and visualize resources in your app. You no longer have to deploy parts of your app separately and then manually stitch them together. You put resources with a common lifecycle into a resource group that can be deployed or deleted in a single action. You can see which resources are linked by a dependency. You can apply tags to resources to categorize them for management tasks, such as billing.</a:t>
            </a:r>
          </a:p>
          <a:p>
            <a:pPr algn="l"/>
            <a:r>
              <a:rPr lang="en-US" b="1" i="0" dirty="0">
                <a:solidFill>
                  <a:srgbClr val="1A1A1F"/>
                </a:solidFill>
                <a:effectLst/>
                <a:latin typeface="Segoe UI" panose="020B0502040204020203" pitchFamily="34" charset="0"/>
              </a:rPr>
              <a:t>Control access to resources</a:t>
            </a:r>
          </a:p>
          <a:p>
            <a:pPr algn="l"/>
            <a:r>
              <a:rPr lang="en-US" b="0" i="0" dirty="0">
                <a:solidFill>
                  <a:srgbClr val="4C4C51"/>
                </a:solidFill>
                <a:effectLst/>
                <a:latin typeface="Segoe UI" panose="020B0502040204020203" pitchFamily="34" charset="0"/>
              </a:rPr>
              <a:t>With Azure Resource Manager, you can control who in your organization can perform actions on the resources. You manage permissions by defining roles and adding users or groups to the roles. For critical resources, you can apply an explicit lock that prevents users from deleting or modifying the resource. Azure Resource Manager logs all user actions so you can audit those actions. For each action, the audit log contains information about the user, time, events, and status.</a:t>
            </a:r>
          </a:p>
          <a:p>
            <a:pPr algn="l"/>
            <a:endParaRPr lang="en-US" b="0" i="0" dirty="0">
              <a:solidFill>
                <a:srgbClr val="4C4C51"/>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F4860-B975-4C5E-9E23-C8E24EBF59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63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https://docs.microsoft.com/learn/modules/describe-core-architectural-components-of-azure/1-introduction</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024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sz="2400" dirty="0">
                <a:latin typeface="Segoe UI Semilight"/>
                <a:cs typeface="Segoe UI Semilight"/>
              </a:rPr>
              <a:t>https://docs.microsoft.com/en-us/learn/modules/describe-core-architectural-components-of-azure/5-describe-azure-physical-infrastructure</a:t>
            </a:r>
          </a:p>
          <a:p>
            <a:pPr marL="0" indent="0">
              <a:buFont typeface="Arial" panose="020B0604020202020204" pitchFamily="34" charset="0"/>
              <a:buNone/>
            </a:pPr>
            <a:endParaRPr lang="en-IE" sz="2400" dirty="0">
              <a:latin typeface="Segoe UI Semilight"/>
              <a:cs typeface="Segoe UI Semilight"/>
            </a:endParaRPr>
          </a:p>
          <a:p>
            <a:pPr marL="225425" indent="-225425">
              <a:buFont typeface="Arial" panose="020B0604020202020204" pitchFamily="34" charset="0"/>
              <a:buChar char="•"/>
            </a:pPr>
            <a:r>
              <a:rPr lang="en-IE" sz="2400" dirty="0">
                <a:latin typeface="Segoe UI Semilight"/>
                <a:cs typeface="Segoe UI Semilight"/>
              </a:rPr>
              <a:t>A region represents a collection of </a:t>
            </a:r>
            <a:r>
              <a:rPr lang="en-IE" sz="2400" dirty="0" err="1">
                <a:latin typeface="Segoe UI Semilight"/>
                <a:cs typeface="Segoe UI Semilight"/>
              </a:rPr>
              <a:t>datacenters</a:t>
            </a:r>
            <a:r>
              <a:rPr lang="en-IE" sz="2400" dirty="0">
                <a:latin typeface="Segoe UI Semilight"/>
                <a:cs typeface="Segoe UI Semilight"/>
              </a:rPr>
              <a:t>.</a:t>
            </a:r>
            <a:endParaRPr lang="en-IE" sz="2400" dirty="0"/>
          </a:p>
          <a:p>
            <a:pPr marL="225425" indent="-225425">
              <a:buFont typeface="Arial" panose="020B0604020202020204" pitchFamily="34" charset="0"/>
              <a:buChar char="•"/>
            </a:pPr>
            <a:r>
              <a:rPr lang="en-IE" sz="2400" dirty="0"/>
              <a:t>Provide flexibility and scale.</a:t>
            </a:r>
          </a:p>
          <a:p>
            <a:pPr marL="225425" indent="-225425">
              <a:buFont typeface="Arial" panose="020B0604020202020204" pitchFamily="34" charset="0"/>
              <a:buChar char="•"/>
            </a:pPr>
            <a:r>
              <a:rPr lang="en-IE" sz="2400" dirty="0"/>
              <a:t>Preserve data residency.</a:t>
            </a:r>
          </a:p>
          <a:p>
            <a:pPr marL="225425" indent="-225425">
              <a:buFont typeface="Arial" panose="020B0604020202020204" pitchFamily="34" charset="0"/>
              <a:buChar char="•"/>
            </a:pPr>
            <a:r>
              <a:rPr lang="en-IE" sz="2400" dirty="0"/>
              <a:t>Select regions close to your users.</a:t>
            </a:r>
          </a:p>
          <a:p>
            <a:pPr marL="225425" indent="-225425">
              <a:buFont typeface="Arial" panose="020B0604020202020204" pitchFamily="34" charset="0"/>
              <a:buChar char="•"/>
            </a:pPr>
            <a:r>
              <a:rPr lang="en-IE" sz="2400" dirty="0">
                <a:latin typeface="Segoe UI Semilight"/>
                <a:cs typeface="Segoe UI Semilight"/>
              </a:rPr>
              <a:t>Be aware of region deployment availability.</a:t>
            </a:r>
            <a:endParaRPr lang="en-IE" sz="2400" dirty="0"/>
          </a:p>
          <a:p>
            <a:pPr marL="225425" indent="-225425">
              <a:buFont typeface="Arial" panose="020B0604020202020204" pitchFamily="34" charset="0"/>
              <a:buChar char="•"/>
            </a:pPr>
            <a:r>
              <a:rPr lang="en-IE" sz="2400" dirty="0">
                <a:latin typeface="Segoe UI Semilight"/>
                <a:cs typeface="Segoe UI Semilight"/>
              </a:rPr>
              <a:t>There are global services that are region independent.</a:t>
            </a:r>
          </a:p>
          <a:p>
            <a:endParaRPr lang="en-IE" sz="900" b="0" i="0" u="none" strike="noStrike" kern="1200" dirty="0">
              <a:solidFill>
                <a:schemeClr val="tx1"/>
              </a:solidFill>
              <a:effectLst/>
              <a:latin typeface="Segoe UI Light" pitchFamily="34" charset="0"/>
              <a:ea typeface="+mn-ea"/>
              <a:cs typeface="+mn-cs"/>
            </a:endParaRPr>
          </a:p>
          <a:p>
            <a:r>
              <a:rPr lang="en-IE" sz="900" b="0" i="0" u="none" strike="noStrike" kern="1200" dirty="0">
                <a:solidFill>
                  <a:schemeClr val="tx1"/>
                </a:solidFill>
                <a:effectLst/>
                <a:latin typeface="Segoe UI Light" pitchFamily="34" charset="0"/>
                <a:ea typeface="+mn-ea"/>
                <a:cs typeface="+mn-cs"/>
              </a:rPr>
              <a:t>A list of regions and their locations is available at </a:t>
            </a:r>
            <a:r>
              <a:rPr lang="en-IE" sz="900" u="sng" dirty="0"/>
              <a:t>https://azure.microsoft.com/en-us/global-infrastructure/locations/</a:t>
            </a:r>
          </a:p>
          <a:p>
            <a:endParaRPr lang="en-IE" sz="900" u="sng" dirty="0"/>
          </a:p>
          <a:p>
            <a:r>
              <a:rPr lang="en-US" sz="900" b="1" i="0" u="none" strike="noStrike" kern="1200" dirty="0">
                <a:solidFill>
                  <a:schemeClr val="tx1"/>
                </a:solidFill>
                <a:effectLst/>
                <a:latin typeface="Segoe UI Light" pitchFamily="34" charset="0"/>
                <a:ea typeface="+mn-ea"/>
                <a:cs typeface="+mn-cs"/>
              </a:rPr>
              <a:t>Learn and SkillPipe content order note: </a:t>
            </a:r>
          </a:p>
          <a:p>
            <a:pPr marL="171450" indent="-171450">
              <a:buFont typeface="Arial" panose="020B0604020202020204" pitchFamily="34" charset="0"/>
              <a:buChar char="•"/>
            </a:pPr>
            <a:r>
              <a:rPr lang="en-US" sz="900" b="0" i="0" u="none" strike="noStrike" kern="1200" dirty="0">
                <a:solidFill>
                  <a:schemeClr val="tx1"/>
                </a:solidFill>
                <a:effectLst/>
                <a:latin typeface="Segoe UI Light" pitchFamily="34" charset="0"/>
                <a:ea typeface="+mn-ea"/>
                <a:cs typeface="+mn-cs"/>
              </a:rPr>
              <a:t>Slides 6-10</a:t>
            </a:r>
          </a:p>
          <a:p>
            <a:pPr marL="0" indent="0">
              <a:buFont typeface="Arial" panose="020B0604020202020204" pitchFamily="34" charset="0"/>
              <a:buNone/>
            </a:pPr>
            <a:r>
              <a:rPr lang="en-US" sz="900" b="0" i="0" u="none" strike="noStrike" kern="1200" dirty="0">
                <a:solidFill>
                  <a:schemeClr val="tx1"/>
                </a:solidFill>
                <a:effectLst/>
                <a:latin typeface="Segoe UI Light" pitchFamily="34" charset="0"/>
                <a:ea typeface="+mn-ea"/>
                <a:cs typeface="+mn-cs"/>
              </a:rPr>
              <a:t>https://docs.microsoft.com/en-us/learn/modules/azure-architecture-fundamentals/regions-availability-zones</a:t>
            </a:r>
            <a:endParaRPr lang="en-IE" sz="900" u="sng"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34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r>
              <a:rPr lang="en-IE" sz="2800" dirty="0">
                <a:latin typeface="Segoe UI Semilight"/>
                <a:cs typeface="Segoe UI Semilight"/>
              </a:rPr>
              <a:t>https://docs.microsoft.com/learn/modules/describe-core-architectural-components-of-azure/5-describe-azure-physical-infrastructure</a:t>
            </a:r>
          </a:p>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IE" sz="2800" dirty="0">
              <a:latin typeface="Segoe UI Semilight"/>
              <a:cs typeface="Segoe UI Semilight"/>
            </a:endParaRPr>
          </a:p>
          <a:p>
            <a:pPr marL="0" indent="0">
              <a:buFont typeface="Arial" panose="020B0604020202020204" pitchFamily="34" charset="0"/>
              <a:buNone/>
            </a:pPr>
            <a:endParaRPr lang="en-IE" sz="2800" dirty="0"/>
          </a:p>
          <a:p>
            <a:pPr marL="457200" indent="-457200">
              <a:buFont typeface="Arial" panose="020B0604020202020204" pitchFamily="34" charset="0"/>
              <a:buChar char="•"/>
            </a:pPr>
            <a:r>
              <a:rPr lang="en-IE" sz="2800" dirty="0"/>
              <a:t>Physically separate locations within an Azure region.</a:t>
            </a:r>
          </a:p>
          <a:p>
            <a:pPr marL="457200" indent="-457200">
              <a:buFont typeface="Arial" panose="020B0604020202020204" pitchFamily="34" charset="0"/>
              <a:buChar char="•"/>
            </a:pPr>
            <a:r>
              <a:rPr lang="en-IE" sz="2800" dirty="0"/>
              <a:t>Takes availability sets to the next level</a:t>
            </a:r>
          </a:p>
          <a:p>
            <a:pPr marL="457200" indent="-457200">
              <a:buFont typeface="Arial" panose="020B0604020202020204" pitchFamily="34" charset="0"/>
              <a:buChar char="•"/>
            </a:pPr>
            <a:r>
              <a:rPr lang="en-IE" sz="2800" dirty="0"/>
              <a:t>Includes one or more </a:t>
            </a:r>
            <a:r>
              <a:rPr lang="en-IE" sz="2800" dirty="0" err="1"/>
              <a:t>datacenters</a:t>
            </a:r>
            <a:r>
              <a:rPr lang="en-IE" sz="2800" dirty="0"/>
              <a:t>, equipped with independent power, cooling, and networking. </a:t>
            </a:r>
          </a:p>
          <a:p>
            <a:pPr marL="457200" indent="-457200">
              <a:buFont typeface="Arial" panose="020B0604020202020204" pitchFamily="34" charset="0"/>
              <a:buChar char="•"/>
            </a:pPr>
            <a:r>
              <a:rPr lang="en-IE" sz="2800" dirty="0"/>
              <a:t>Acts as an isolation boundary.</a:t>
            </a:r>
          </a:p>
          <a:p>
            <a:pPr marL="457200" indent="-457200">
              <a:buFont typeface="Arial" panose="020B0604020202020204" pitchFamily="34" charset="0"/>
              <a:buChar char="•"/>
            </a:pPr>
            <a:r>
              <a:rPr lang="en-IE" sz="2800" dirty="0"/>
              <a:t>If one availability zone goes down, the other continues working.</a:t>
            </a:r>
            <a:endParaRPr lang="en-IE" sz="2800" b="1" dirty="0"/>
          </a:p>
          <a:p>
            <a:endParaRPr lang="en-IE" sz="900" b="0" i="0" u="none" strike="noStrike" kern="1200" dirty="0">
              <a:solidFill>
                <a:schemeClr val="tx1"/>
              </a:solidFill>
              <a:effectLst/>
              <a:latin typeface="Segoe UI Light" pitchFamily="34" charset="0"/>
              <a:ea typeface="+mn-ea"/>
              <a:cs typeface="+mn-cs"/>
            </a:endParaRPr>
          </a:p>
          <a:p>
            <a:endParaRPr lang="en-IE" sz="900" b="0" i="0" u="none" strike="noStrike" kern="1200" dirty="0">
              <a:solidFill>
                <a:schemeClr val="tx1"/>
              </a:solidFill>
              <a:effectLst/>
              <a:latin typeface="Segoe UI Light" pitchFamily="34" charset="0"/>
              <a:ea typeface="+mn-ea"/>
              <a:cs typeface="+mn-cs"/>
            </a:endParaRPr>
          </a:p>
          <a:p>
            <a:r>
              <a:rPr lang="en-IE" sz="900" b="0" i="0" u="none" strike="noStrike" kern="1200" dirty="0">
                <a:solidFill>
                  <a:schemeClr val="tx1"/>
                </a:solidFill>
                <a:effectLst/>
                <a:latin typeface="Segoe UI Light" pitchFamily="34" charset="0"/>
                <a:ea typeface="+mn-ea"/>
                <a:cs typeface="+mn-cs"/>
              </a:rPr>
              <a:t>More details about Availability Zones in Azure are available at </a:t>
            </a:r>
            <a:r>
              <a:rPr lang="en-IE" sz="900" u="sng" dirty="0"/>
              <a:t>https://docs.microsoft.com/en-us/azure/availability-zones/az-overview </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851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r>
              <a:rPr lang="en-IE" sz="900" dirty="0">
                <a:latin typeface="Segoe UI Semilight"/>
                <a:cs typeface="Segoe UI Semilight"/>
              </a:rPr>
              <a:t>https://docs.microsoft.com/learn/modules/describe-core-architectural-components-of-azure/5-describe-azure-physical-infrastructure</a:t>
            </a:r>
          </a:p>
          <a:p>
            <a:pPr marL="0" indent="0">
              <a:buFont typeface="Arial" panose="020B0604020202020204" pitchFamily="34" charset="0"/>
              <a:buNone/>
            </a:pPr>
            <a:endParaRPr lang="en-US" sz="900" dirty="0"/>
          </a:p>
          <a:p>
            <a:pPr marL="290195" indent="-290195">
              <a:buFont typeface="Arial" panose="020B0604020202020204" pitchFamily="34" charset="0"/>
              <a:buChar char="•"/>
            </a:pPr>
            <a:r>
              <a:rPr lang="en-US" sz="900" dirty="0"/>
              <a:t>Each Azure region is paired with another region.</a:t>
            </a:r>
          </a:p>
          <a:p>
            <a:pPr marL="290195" indent="-290195">
              <a:buFont typeface="Arial" panose="020B0604020202020204" pitchFamily="34" charset="0"/>
              <a:buChar char="•"/>
            </a:pPr>
            <a:r>
              <a:rPr lang="en-US" sz="900" dirty="0"/>
              <a:t>Azure prefers at least 300 miles of separation between datacenters in a regional pair.</a:t>
            </a:r>
          </a:p>
          <a:p>
            <a:pPr marL="290195" indent="-290195">
              <a:buFont typeface="Arial" panose="020B0604020202020204" pitchFamily="34" charset="0"/>
              <a:buChar char="•"/>
            </a:pPr>
            <a:r>
              <a:rPr lang="en-US" sz="900" dirty="0"/>
              <a:t>Some services provide automatic replication to the paired region.</a:t>
            </a:r>
          </a:p>
          <a:p>
            <a:pPr marL="290195" indent="-290195">
              <a:buFont typeface="Arial" panose="020B0604020202020204" pitchFamily="34" charset="0"/>
              <a:buChar char="•"/>
            </a:pPr>
            <a:r>
              <a:rPr lang="en-US" sz="900" dirty="0"/>
              <a:t>In an outage, recovery of one region is prioritized out of every pair.</a:t>
            </a:r>
          </a:p>
          <a:p>
            <a:pPr marL="290195" indent="-290195">
              <a:buFont typeface="Arial" panose="020B0604020202020204" pitchFamily="34" charset="0"/>
              <a:buChar char="•"/>
            </a:pPr>
            <a:r>
              <a:rPr lang="en-US" sz="900" dirty="0"/>
              <a:t>Azure system updates are rolled out to paired regions sequentially (not at the same time).</a:t>
            </a:r>
          </a:p>
          <a:p>
            <a:endParaRPr lang="en-IE" sz="900" dirty="0"/>
          </a:p>
          <a:p>
            <a:r>
              <a:rPr lang="en-IE" sz="900" dirty="0"/>
              <a:t>List of geographies, regions, region-pairs, and other details -https://azure.microsoft.com/en-us/global-infrastructure/geographies/</a:t>
            </a:r>
          </a:p>
          <a:p>
            <a:r>
              <a:rPr lang="en-IE" sz="900" dirty="0"/>
              <a:t>A full list of region pairs is available at </a:t>
            </a:r>
            <a:r>
              <a:rPr lang="en-IE" sz="900" u="sng" dirty="0"/>
              <a:t>https://docs.microsoft.com/en-us/azure/best-practices-availability-paired-regions#what-are-paired-regions </a:t>
            </a:r>
          </a:p>
          <a:p>
            <a:endParaRPr lang="en-IE" sz="900" u="sng" dirty="0"/>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481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alternatively hit Skip Intro (top corner directly under the Microsoft Azure logo)</a:t>
            </a:r>
          </a:p>
          <a:p>
            <a:endParaRPr lang="en-US" dirty="0"/>
          </a:p>
          <a:p>
            <a:endParaRPr lang="en-US" dirty="0"/>
          </a:p>
          <a:p>
            <a:r>
              <a:rPr lang="en-US" dirty="0"/>
              <a:t>https://infrastructuremap.microsoft.com/</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598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https://docs.microsoft.com/learn/modules/describe-core-architectural-components-of-azure/6-describe-azure-management-infrastructure</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4/21/2023 2:47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48979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63276" y="448056"/>
            <a:ext cx="1362456" cy="192347"/>
          </a:xfrm>
          <a:prstGeom prst="rect">
            <a:avLst/>
          </a:prstGeom>
        </p:spPr>
      </p:pic>
      <p:sp>
        <p:nvSpPr>
          <p:cNvPr id="3" name="Footer Placeholder 1">
            <a:extLst>
              <a:ext uri="{FF2B5EF4-FFF2-40B4-BE49-F238E27FC236}">
                <a16:creationId xmlns:a16="http://schemas.microsoft.com/office/drawing/2014/main" id="{676B1136-40B5-4D57-ADEC-62ECA64AC685}"/>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421618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513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9630" y="162871"/>
            <a:ext cx="2688089" cy="889107"/>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Tree>
    <p:extLst>
      <p:ext uri="{BB962C8B-B14F-4D97-AF65-F5344CB8AC3E}">
        <p14:creationId xmlns:p14="http://schemas.microsoft.com/office/powerpoint/2010/main" val="557375182"/>
      </p:ext>
    </p:extLst>
  </p:cSld>
  <p:clrMapOvr>
    <a:masterClrMapping/>
  </p:clrMapOvr>
  <p:transition>
    <p:fade/>
  </p:transition>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1486337"/>
            <a:ext cx="11571694" cy="715644"/>
          </a:xfrm>
          <a:prstGeom prst="rect">
            <a:avLst/>
          </a:prstGeom>
          <a:noFill/>
        </p:spPr>
        <p:txBody>
          <a:bodyPr lIns="0" tIns="0" rIns="0" bIns="182880" anchor="t" anchorCtr="0"/>
          <a:lstStyle>
            <a:lvl1pPr>
              <a:defRPr sz="3264" strike="noStrike" spc="-50" baseline="0">
                <a:solidFill>
                  <a:schemeClr val="bg2"/>
                </a:solidFill>
              </a:defRPr>
            </a:lvl1pPr>
          </a:lstStyle>
          <a:p>
            <a:r>
              <a:rPr lang="en-US"/>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2201980"/>
            <a:ext cx="11557633" cy="565027"/>
          </a:xfrm>
          <a:prstGeom prst="rect">
            <a:avLst/>
          </a:prstGeom>
        </p:spPr>
        <p:txBody>
          <a:bodyPr/>
          <a:lst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48" kern="1200" spc="-50" baseline="0" dirty="0">
                <a:solidFill>
                  <a:schemeClr val="bg2"/>
                </a:solidFill>
                <a:latin typeface="+mj-lt"/>
                <a:ea typeface="+mn-ea"/>
                <a:cs typeface="+mn-cs"/>
              </a:defRPr>
            </a:lvl1pPr>
            <a:lvl2pPr>
              <a:defRPr sz="1800">
                <a:solidFill>
                  <a:srgbClr val="000000"/>
                </a:solidFill>
              </a:defRPr>
            </a:lvl2pPr>
            <a:lvl3pPr>
              <a:defRPr sz="1399"/>
            </a:lvl3pPr>
            <a:lvl4pPr>
              <a:defRPr sz="1399"/>
            </a:lvl4pPr>
            <a:lvl5pPr>
              <a:defRPr sz="1049"/>
            </a:lvl5pPr>
          </a:lstStyle>
          <a:p>
            <a:pPr lvl="0"/>
            <a:r>
              <a:rPr lang="en-US"/>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5583" y="87431"/>
            <a:ext cx="2432239" cy="1089992"/>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spTree>
    <p:extLst>
      <p:ext uri="{BB962C8B-B14F-4D97-AF65-F5344CB8AC3E}">
        <p14:creationId xmlns:p14="http://schemas.microsoft.com/office/powerpoint/2010/main" val="3958479911"/>
      </p:ext>
    </p:extLst>
  </p:cSld>
  <p:clrMapOvr>
    <a:masterClrMapping/>
  </p:clrMapOvr>
  <p:transition>
    <p:fade/>
  </p:transition>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itle square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440958" y="0"/>
            <a:ext cx="6995517" cy="6994525"/>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l"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2"/>
            <a:ext cx="4248092" cy="313904"/>
          </a:xfrm>
          <a:noFill/>
        </p:spPr>
        <p:txBody>
          <a:bodyPr wrap="square" lIns="0" tIns="0" rIns="0" bIns="0">
            <a:spAutoFit/>
          </a:bodyPr>
          <a:lstStyle>
            <a:lvl1pPr marL="0" indent="0">
              <a:spcBef>
                <a:spcPts val="0"/>
              </a:spcBef>
              <a:buNone/>
              <a:defRPr sz="204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376099" y="816028"/>
            <a:ext cx="5125236" cy="5362469"/>
          </a:xfrm>
          <a:prstGeom prst="rect">
            <a:avLst/>
          </a:prstGeom>
        </p:spPr>
      </p:pic>
    </p:spTree>
    <p:extLst>
      <p:ext uri="{BB962C8B-B14F-4D97-AF65-F5344CB8AC3E}">
        <p14:creationId xmlns:p14="http://schemas.microsoft.com/office/powerpoint/2010/main" val="1670503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531393" y="3976092"/>
            <a:ext cx="2310788" cy="2417747"/>
          </a:xfrm>
          <a:prstGeom prst="rect">
            <a:avLst/>
          </a:prstGeom>
        </p:spPr>
      </p:pic>
    </p:spTree>
    <p:extLst>
      <p:ext uri="{BB962C8B-B14F-4D97-AF65-F5344CB8AC3E}">
        <p14:creationId xmlns:p14="http://schemas.microsoft.com/office/powerpoint/2010/main" val="159113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511132" y="601150"/>
            <a:ext cx="5785713" cy="5792226"/>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733309" y="876893"/>
            <a:ext cx="5251828" cy="5240740"/>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916181757"/>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354763" y="0"/>
            <a:ext cx="608171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733309" y="876893"/>
            <a:ext cx="5251828" cy="5240740"/>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Tree>
    <p:extLst>
      <p:ext uri="{BB962C8B-B14F-4D97-AF65-F5344CB8AC3E}">
        <p14:creationId xmlns:p14="http://schemas.microsoft.com/office/powerpoint/2010/main" val="3135130044"/>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737677007"/>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27038" y="449263"/>
            <a:ext cx="11568684" cy="655637"/>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40753" y="1104900"/>
            <a:ext cx="11568684" cy="408075"/>
          </a:xfrm>
        </p:spPr>
        <p:txBody>
          <a:bodyPr tIns="45720" rIns="0" bIns="45720"/>
          <a:lstStyle>
            <a:lvl1pPr>
              <a:defRPr sz="204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867277062"/>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594936"/>
          </a:xfrm>
        </p:spPr>
        <p:txBody>
          <a:bodyPr/>
          <a:lstStyle>
            <a:lvl1pPr>
              <a:spcBef>
                <a:spcPts val="400"/>
              </a:spcBef>
              <a:spcAft>
                <a:spcPts val="600"/>
              </a:spcAft>
              <a:defRPr sz="2448" b="0">
                <a:latin typeface="+mn-lt"/>
              </a:defRPr>
            </a:lvl1pPr>
            <a:lvl2pPr>
              <a:spcBef>
                <a:spcPts val="400"/>
              </a:spcBef>
              <a:spcAft>
                <a:spcPts val="600"/>
              </a:spcAft>
              <a:defRPr sz="2448">
                <a:latin typeface="+mn-lt"/>
              </a:defRPr>
            </a:lvl2pPr>
            <a:lvl3pPr>
              <a:spcBef>
                <a:spcPts val="400"/>
              </a:spcBef>
              <a:spcAft>
                <a:spcPts val="600"/>
              </a:spcAft>
              <a:defRPr sz="2448" b="0">
                <a:latin typeface="+mn-lt"/>
              </a:defRPr>
            </a:lvl3pPr>
            <a:lvl4pPr>
              <a:spcBef>
                <a:spcPts val="400"/>
              </a:spcBef>
              <a:spcAft>
                <a:spcPts val="600"/>
              </a:spcAft>
              <a:defRPr sz="2448" b="0">
                <a:latin typeface="+mn-lt"/>
              </a:defRPr>
            </a:lvl4pPr>
            <a:lvl5pPr>
              <a:spcBef>
                <a:spcPts val="400"/>
              </a:spcBef>
              <a:spcAft>
                <a:spcPts val="600"/>
              </a:spcAft>
              <a:defRPr sz="2448" b="0">
                <a:latin typeface="+mn-lt"/>
              </a:defRPr>
            </a:lvl5pPr>
          </a:lstStyle>
          <a:p>
            <a:pPr lvl="0"/>
            <a:r>
              <a:rPr lang="en-US" dirty="0"/>
              <a:t>Click to edit Master text styles</a:t>
            </a:r>
          </a:p>
          <a:p>
            <a:pPr lvl="4"/>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20824644"/>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783436"/>
            <a:ext cx="12436475" cy="7618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27038" y="5913226"/>
            <a:ext cx="11568684" cy="502246"/>
          </a:xfrm>
        </p:spPr>
        <p:txBody>
          <a:bodyPr anchor="ctr"/>
          <a:lstStyle>
            <a:lvl1pPr>
              <a:defRPr sz="204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77817731"/>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354261" y="1485899"/>
            <a:ext cx="5654710"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945850417"/>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8"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71088945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7"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79" y="1643326"/>
            <a:ext cx="0" cy="4654055"/>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863280864"/>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3" name="Footer Placeholder 1">
            <a:extLst>
              <a:ext uri="{FF2B5EF4-FFF2-40B4-BE49-F238E27FC236}">
                <a16:creationId xmlns:a16="http://schemas.microsoft.com/office/drawing/2014/main" id="{CD77772E-3AB0-4455-B755-937D00C1D0F5}"/>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071874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54262" y="1485899"/>
            <a:ext cx="5642497"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225881824"/>
      </p:ext>
    </p:extLst>
  </p:cSld>
  <p:clrMapOvr>
    <a:masterClrMapping/>
  </p:clrMapOvr>
  <p:transition>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160066" y="1385953"/>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872859"/>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160066" y="4359765"/>
            <a:ext cx="7849372" cy="1248809"/>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522173465"/>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160066" y="1005327"/>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385983"/>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766638"/>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5147293"/>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853352238"/>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160066" y="704884"/>
            <a:ext cx="7849372" cy="839022"/>
          </a:xfr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652182"/>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599480"/>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546778"/>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4940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54413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38975090"/>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160067" y="47563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160067" y="1240477"/>
            <a:ext cx="7849371" cy="689344"/>
          </a:xfrm>
        </p:spPr>
        <p:txBody>
          <a:bodyPr vert="horz" wrap="square" lIns="0" tIns="0" rIns="0" bIns="0" rtlCol="0" anchor="ctr">
            <a:noAutofit/>
          </a:bodyPr>
          <a:lstStyle>
            <a:lvl2pPr>
              <a:defRPr lang="en-US" sz="1632"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160067" y="2005322"/>
            <a:ext cx="7849371" cy="689344"/>
          </a:xfr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160067" y="2770167"/>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160067" y="353501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299857"/>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5064702"/>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160067" y="5829550"/>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481141074"/>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1" y="0"/>
            <a:ext cx="2425760"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92078" y="475632"/>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92078" y="1334664"/>
            <a:ext cx="339735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92078" y="2193695"/>
            <a:ext cx="339735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92078" y="3052726"/>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92078" y="3911758"/>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92078" y="5629818"/>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75632"/>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34664"/>
            <a:ext cx="351117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93695"/>
            <a:ext cx="351117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52726"/>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1758"/>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498259" y="5629818"/>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32654636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7752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604644"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27038" y="4801943"/>
            <a:ext cx="3726180"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27038" y="5114661"/>
            <a:ext cx="3726180"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9531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522436"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0073"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80073"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322626"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449752"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307389"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3623461"/>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76945"/>
            <a:ext cx="9892145" cy="18195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27039" y="2576945"/>
            <a:ext cx="9374187" cy="1819564"/>
          </a:xfrm>
          <a:prstGeom prst="rect">
            <a:avLst/>
          </a:prstGeom>
          <a:noFill/>
        </p:spPr>
        <p:txBody>
          <a:bodyPr vert="horz" wrap="square" lIns="0" tIns="0" rIns="0" bIns="0" rtlCol="0" anchor="ctr" anchorCtr="0">
            <a:noAutofit/>
          </a:bodyPr>
          <a:lstStyle>
            <a:lvl1pPr>
              <a:defRPr lang="en-US" sz="3672" spc="-50" baseline="0" dirty="0">
                <a:solidFill>
                  <a:schemeClr val="bg1"/>
                </a:solidFill>
              </a:defRPr>
            </a:lvl1pPr>
          </a:lstStyle>
          <a:p>
            <a:pPr marL="0" lvl="0">
              <a:lnSpc>
                <a:spcPts val="5599"/>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892145" y="2576945"/>
            <a:ext cx="2124364" cy="1819564"/>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80147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89214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300854" y="2833254"/>
            <a:ext cx="1306946" cy="130694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852841708"/>
      </p:ext>
    </p:extLst>
  </p:cSld>
  <p:clrMapOvr>
    <a:masterClrMapping/>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901"/>
            <a:ext cx="5691187" cy="313904"/>
          </a:xfrm>
          <a:prstGeom prst="rect">
            <a:avLst/>
          </a:prstGeom>
        </p:spPr>
        <p:txBody>
          <a:bodyPr wrap="square" lIns="0" tIns="0" rIns="0" bIns="0">
            <a:spAutoFit/>
          </a:bodyPr>
          <a:lstStyle>
            <a:lvl1pPr marL="0" indent="0">
              <a:lnSpc>
                <a:spcPts val="2400"/>
              </a:lnSpc>
              <a:buNone/>
              <a:defRPr lang="en-US" sz="2040"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27038" y="2204661"/>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523354"/>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27038" y="3701120"/>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4007229"/>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4016113876"/>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314116"/>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27039" y="3129121"/>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334771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27039" y="4162716"/>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27039" y="4381307"/>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27039" y="5196312"/>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27039" y="541490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533969415"/>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3292078"/>
            <a:ext cx="2506662" cy="410369"/>
          </a:xfrm>
          <a:prstGeom prst="rect">
            <a:avLst/>
          </a:prstGeom>
        </p:spPr>
        <p:txBody>
          <a:bodyPr wrap="square" lIns="0" tIns="0" rIns="0" bIns="0" anchor="ctr">
            <a:spAutoFit/>
          </a:bodyPr>
          <a:lstStyle>
            <a:lvl1pPr>
              <a:lnSpc>
                <a:spcPts val="3200"/>
              </a:lnSpc>
              <a:defRPr sz="2800" strike="noStrike">
                <a:solidFill>
                  <a:schemeClr val="bg1"/>
                </a:solidFill>
              </a:defRPr>
            </a:lvl1pPr>
          </a:lstStyle>
          <a:p>
            <a:r>
              <a:rPr lang="en-US"/>
              <a:t>Title</a:t>
            </a:r>
          </a:p>
        </p:txBody>
      </p:sp>
      <p:sp>
        <p:nvSpPr>
          <p:cNvPr id="3" name="Footer Placeholder 1">
            <a:extLst>
              <a:ext uri="{FF2B5EF4-FFF2-40B4-BE49-F238E27FC236}">
                <a16:creationId xmlns:a16="http://schemas.microsoft.com/office/drawing/2014/main" id="{43F30B39-D760-4B18-A167-D47C32BD5B77}"/>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7962329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743525"/>
            <a:ext cx="5691187" cy="376684"/>
          </a:xfrm>
          <a:prstGeom prst="rect">
            <a:avLst/>
          </a:prstGeom>
        </p:spPr>
        <p:txBody>
          <a:bodyPr wrap="square" lIns="0" tIns="0" rIns="0" bIns="0" anchor="b">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50922" y="2312456"/>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50922" y="3127461"/>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50922" y="334605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50922" y="4161057"/>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50922" y="4379647"/>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50922" y="5194653"/>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50922" y="541324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dirty="0"/>
              <a:t>© Copyright Microsoft Corporation. All rights reserved.</a:t>
            </a:r>
          </a:p>
        </p:txBody>
      </p:sp>
    </p:spTree>
    <p:extLst>
      <p:ext uri="{BB962C8B-B14F-4D97-AF65-F5344CB8AC3E}">
        <p14:creationId xmlns:p14="http://schemas.microsoft.com/office/powerpoint/2010/main" val="963655614"/>
      </p:ext>
    </p:extLst>
  </p:cSld>
  <p:clrMapOvr>
    <a:masterClrMapping/>
  </p:clrMapOvr>
  <p:transition>
    <p:fad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11582398"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27039" y="2713003"/>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27039" y="4015509"/>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27039" y="5318015"/>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969512371"/>
      </p:ext>
    </p:extLst>
  </p:cSld>
  <p:clrMapOvr>
    <a:masterClrMapping/>
  </p:clrMapOvr>
  <p:transition>
    <p:fad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111345544"/>
      </p:ext>
    </p:extLst>
  </p:cSld>
  <p:clrMapOvr>
    <a:masterClrMapping/>
  </p:clrMapOvr>
  <p:transition>
    <p:fad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27038" y="449263"/>
            <a:ext cx="11568684" cy="742950"/>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27039" y="1485902"/>
            <a:ext cx="5516563" cy="627807"/>
          </a:xfrm>
          <a:prstGeom prst="rect">
            <a:avLst/>
          </a:prstGeom>
        </p:spPr>
        <p:txBody>
          <a:bodyPr wrap="square" lIns="0" tIns="0" rIns="0" bIns="0">
            <a:spAutoFit/>
          </a:bodyPr>
          <a:lstStyle>
            <a:lvl1pPr marL="0" indent="0">
              <a:lnSpc>
                <a:spcPts val="2400"/>
              </a:lnSpc>
              <a:buNone/>
              <a:defRPr sz="2448" b="0" i="0" spc="0">
                <a:solidFill>
                  <a:schemeClr val="tx1"/>
                </a:solidFill>
                <a:latin typeface="+mj-lt"/>
              </a:defRPr>
            </a:lvl1pPr>
            <a:lvl2pPr marL="228557" indent="0">
              <a:buNone/>
              <a:defRPr/>
            </a:lvl2pPr>
            <a:lvl3pPr marL="457112" indent="0">
              <a:buNone/>
              <a:defRPr/>
            </a:lvl3pPr>
            <a:lvl4pPr marL="685669" indent="0">
              <a:buNone/>
              <a:defRPr/>
            </a:lvl4pPr>
            <a:lvl5pPr marL="914224"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27038" y="2201864"/>
            <a:ext cx="5516562" cy="2385667"/>
          </a:xfrm>
          <a:prstGeom prst="rect">
            <a:avLst/>
          </a:prstGeom>
        </p:spPr>
        <p:txBody>
          <a:bodyPr lIns="0" tIns="45720" rIns="0" bIns="45720"/>
          <a:lstStyle>
            <a:lvl1pPr marL="0" indent="0">
              <a:lnSpc>
                <a:spcPct val="100000"/>
              </a:lnSpc>
              <a:spcBef>
                <a:spcPts val="0"/>
              </a:spcBef>
              <a:spcAft>
                <a:spcPts val="1224"/>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533902" y="597925"/>
            <a:ext cx="7902575" cy="6396601"/>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485450" y="1733551"/>
            <a:ext cx="5951026" cy="4405313"/>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746503160"/>
      </p:ext>
    </p:extLst>
  </p:cSld>
  <p:clrMapOvr>
    <a:masterClrMapping/>
  </p:clrMapOvr>
  <p:transition>
    <p:fade/>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41153" y="598241"/>
            <a:ext cx="11087895" cy="6396284"/>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311400" y="1736726"/>
            <a:ext cx="7813676" cy="4397375"/>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601333797"/>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40" y="1989615"/>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65136" y="6065777"/>
            <a:ext cx="3690937" cy="313904"/>
          </a:xfrm>
          <a:prstGeom prst="rect">
            <a:avLst/>
          </a:prstGeom>
        </p:spPr>
        <p:txBody>
          <a:bodyPr lIns="0" tIns="0" rIns="0" bIns="0"/>
          <a:lstStyle>
            <a:lvl1pPr marL="0" indent="0">
              <a:lnSpc>
                <a:spcPct val="100000"/>
              </a:lnSpc>
              <a:spcBef>
                <a:spcPts val="900"/>
              </a:spcBef>
              <a:buFont typeface="Arial" panose="020B0604020202020204" pitchFamily="34" charset="0"/>
              <a:buNone/>
              <a:defRPr sz="102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89439" y="1989615"/>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89439"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302625" y="1989615"/>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313858660"/>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27039" y="3735112"/>
            <a:ext cx="11571287" cy="561372"/>
          </a:xfrm>
          <a:prstGeom prst="rect">
            <a:avLst/>
          </a:prstGeom>
        </p:spPr>
        <p:txBody>
          <a:bodyPr anchor="ctr" anchorCtr="0"/>
          <a:lstStyle>
            <a:lvl1pPr algn="ctr">
              <a:defRPr sz="2448"/>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720792236"/>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9740" y="2795445"/>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dirty="0"/>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411644" y="2794000"/>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383550"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355455"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253478"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225384"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197289"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543207191"/>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754" y="3040062"/>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5"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464672"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452071903"/>
      </p:ext>
    </p:extLst>
  </p:cSld>
  <p:clrMapOvr>
    <a:masterClrMapping/>
  </p:clrMapOvr>
  <p:transition>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909636008"/>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96951" y="3243000"/>
            <a:ext cx="9070923" cy="508524"/>
          </a:xfrm>
          <a:noFill/>
        </p:spPr>
        <p:txBody>
          <a:bodyPr wrap="square" lIns="0" tIns="0" rIns="0" bIns="0" anchor="ctr" anchorCtr="0">
            <a:spAutoFit/>
          </a:bodyPr>
          <a:lstStyle>
            <a:lvl1pPr algn="l" defTabSz="951304" rtl="0" eaLnBrk="1" latinLnBrk="0" hangingPunct="1">
              <a:lnSpc>
                <a:spcPct val="90000"/>
              </a:lnSpc>
              <a:spcBef>
                <a:spcPct val="0"/>
              </a:spcBef>
              <a:buNone/>
              <a:defRPr lang="en-US" sz="3600" b="0" kern="1200" cap="none" spc="-51" baseline="0" dirty="0">
                <a:ln w="3175">
                  <a:noFill/>
                </a:ln>
                <a:solidFill>
                  <a:schemeClr val="bg1"/>
                </a:solidFill>
                <a:effectLst/>
                <a:latin typeface="+mj-lt"/>
                <a:ea typeface="+mn-ea"/>
                <a:cs typeface="Segoe UI" pitchFamily="34" charset="0"/>
              </a:defRPr>
            </a:lvl1pPr>
          </a:lstStyle>
          <a:p>
            <a:r>
              <a:rPr lang="en-US"/>
              <a:t>Section title</a:t>
            </a:r>
          </a:p>
        </p:txBody>
      </p:sp>
      <p:sp>
        <p:nvSpPr>
          <p:cNvPr id="3" name="Footer Placeholder 1">
            <a:extLst>
              <a:ext uri="{FF2B5EF4-FFF2-40B4-BE49-F238E27FC236}">
                <a16:creationId xmlns:a16="http://schemas.microsoft.com/office/drawing/2014/main" id="{1DFB148E-6FF9-4D4C-B7D0-28ACD9A6EB3A}"/>
              </a:ext>
            </a:extLst>
          </p:cNvPr>
          <p:cNvSpPr txBox="1">
            <a:spLocks/>
          </p:cNvSpPr>
          <p:nvPr userDrawn="1"/>
        </p:nvSpPr>
        <p:spPr>
          <a:xfrm>
            <a:off x="9126319" y="6583737"/>
            <a:ext cx="3310156" cy="138499"/>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8372978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4075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363318"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28588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45878790"/>
      </p:ext>
    </p:extLst>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72018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3040063"/>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615732180"/>
      </p:ext>
    </p:extLst>
  </p:cSld>
  <p:clrMapOvr>
    <a:masterClrMapping/>
  </p:clrMapOvr>
  <p:transition>
    <p:fade/>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311912270"/>
      </p:ext>
    </p:extLst>
  </p:cSld>
  <p:clrMapOvr>
    <a:masterClrMapping/>
  </p:clrMapOvr>
  <p:transition>
    <p:fade/>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600201" y="4722156"/>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8209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408462820"/>
      </p:ext>
    </p:extLst>
  </p:cSld>
  <p:clrMapOvr>
    <a:masterClrMapping/>
  </p:clrMapOvr>
  <p:transition>
    <p:fade/>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600201" y="246099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213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600201" y="349633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5568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600201" y="453168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5923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600201" y="5567028"/>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0" y="562786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551727275"/>
      </p:ext>
    </p:extLst>
  </p:cSld>
  <p:clrMapOvr>
    <a:masterClrMapping/>
  </p:clrMapOvr>
  <p:transition>
    <p:fad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417321" y="1485899"/>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31236" y="2289187"/>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49182"/>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31236" y="315234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12465"/>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31236" y="401550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075748"/>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31236" y="487866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39031"/>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31236" y="5741825"/>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802313"/>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712608941"/>
      </p:ext>
    </p:extLst>
  </p:cSld>
  <p:clrMapOvr>
    <a:masterClrMapping/>
  </p:clrMapOvr>
  <p:transition>
    <p:fad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600201"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600201"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600201"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527927"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527927"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254897372"/>
      </p:ext>
    </p:extLst>
  </p:cSld>
  <p:clrMapOvr>
    <a:masterClrMapping/>
  </p:clrMapOvr>
  <p:transition>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600201"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600201"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600201"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600201"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1"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600201"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1"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527927"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527927"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527927"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527925"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527927"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527925"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967404132"/>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5690802"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680516"/>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20131" y="1486335"/>
            <a:ext cx="5684547"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737414"/>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794311"/>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354261" y="3603027"/>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354261" y="4659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2892881835"/>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27038" y="2680516"/>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89439"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89439"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24853"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89439"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324853"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89439"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324853"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90011"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90011"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324853"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324853"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252062113"/>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way_Title and body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DF7-E9D2-499B-957A-1F2A32ECACFC}"/>
              </a:ext>
            </a:extLst>
          </p:cNvPr>
          <p:cNvSpPr>
            <a:spLocks noGrp="1"/>
          </p:cNvSpPr>
          <p:nvPr>
            <p:ph type="title" hasCustomPrompt="1"/>
          </p:nvPr>
        </p:nvSpPr>
        <p:spPr>
          <a:xfrm>
            <a:off x="427038" y="449263"/>
            <a:ext cx="11568684" cy="693737"/>
          </a:xfrm>
          <a:prstGeom prst="rect">
            <a:avLst/>
          </a:prstGeom>
        </p:spPr>
        <p:txBody>
          <a:bodyPr/>
          <a:lstStyle/>
          <a:p>
            <a:r>
              <a:rPr lang="en-US"/>
              <a:t>Heading Segoe UI </a:t>
            </a:r>
            <a:r>
              <a:rPr lang="en-US" err="1"/>
              <a:t>Semibold</a:t>
            </a:r>
            <a:r>
              <a:rPr lang="en-US"/>
              <a:t> 32</a:t>
            </a:r>
          </a:p>
        </p:txBody>
      </p:sp>
      <p:sp>
        <p:nvSpPr>
          <p:cNvPr id="6" name="Text Placeholder 5">
            <a:extLst>
              <a:ext uri="{FF2B5EF4-FFF2-40B4-BE49-F238E27FC236}">
                <a16:creationId xmlns:a16="http://schemas.microsoft.com/office/drawing/2014/main" id="{8459F5A8-FE59-485F-B66B-B588C6FC5A12}"/>
              </a:ext>
            </a:extLst>
          </p:cNvPr>
          <p:cNvSpPr>
            <a:spLocks noGrp="1"/>
          </p:cNvSpPr>
          <p:nvPr>
            <p:ph type="body" sz="quarter" idx="10"/>
          </p:nvPr>
        </p:nvSpPr>
        <p:spPr>
          <a:xfrm>
            <a:off x="427038" y="1486337"/>
            <a:ext cx="11581934" cy="1446550"/>
          </a:xfrm>
          <a:prstGeom prst="rect">
            <a:avLst/>
          </a:prstGeom>
        </p:spPr>
        <p:txBody>
          <a:bodyPr lIns="0" tIns="9144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
            <a:extLst>
              <a:ext uri="{FF2B5EF4-FFF2-40B4-BE49-F238E27FC236}">
                <a16:creationId xmlns:a16="http://schemas.microsoft.com/office/drawing/2014/main" id="{4AB14B75-E6F5-49E7-9565-CB0BD8C80FC5}"/>
              </a:ext>
            </a:extLst>
          </p:cNvPr>
          <p:cNvSpPr txBox="1">
            <a:spLocks/>
          </p:cNvSpPr>
          <p:nvPr userDrawn="1"/>
        </p:nvSpPr>
        <p:spPr>
          <a:xfrm>
            <a:off x="4119583" y="6728855"/>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1793393525"/>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7"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457295"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487553"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257616094"/>
      </p:ext>
    </p:extLst>
  </p:cSld>
  <p:clrMapOvr>
    <a:masterClrMapping/>
  </p:clrMapOvr>
  <p:transition>
    <p:fade/>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77211"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127384"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47755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827733"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3148602472"/>
      </p:ext>
    </p:extLst>
  </p:cSld>
  <p:clrMapOvr>
    <a:masterClrMapping/>
  </p:clrMapOvr>
  <p:transition>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9345" y="162872"/>
            <a:ext cx="3541112" cy="889108"/>
          </a:xfrm>
          <a:prstGeom prst="rect">
            <a:avLst/>
          </a:prstGeom>
        </p:spPr>
      </p:pic>
    </p:spTree>
    <p:extLst>
      <p:ext uri="{BB962C8B-B14F-4D97-AF65-F5344CB8AC3E}">
        <p14:creationId xmlns:p14="http://schemas.microsoft.com/office/powerpoint/2010/main" val="179911612"/>
      </p:ext>
    </p:extLst>
  </p:cSld>
  <p:clrMapOvr>
    <a:masterClrMapping/>
  </p:clrMapOvr>
  <p:transition>
    <p:fade/>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1486337"/>
            <a:ext cx="11571694" cy="715644"/>
          </a:xfrm>
          <a:prstGeom prst="rect">
            <a:avLst/>
          </a:prstGeom>
          <a:noFill/>
        </p:spPr>
        <p:txBody>
          <a:bodyPr lIns="0" tIns="0" rIns="0" bIns="182880" anchor="t" anchorCtr="0"/>
          <a:lstStyle>
            <a:lvl1pPr>
              <a:defRPr sz="3264" strike="noStrike" spc="-50"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2201980"/>
            <a:ext cx="11557633" cy="565027"/>
          </a:xfrm>
          <a:prstGeom prst="rect">
            <a:avLst/>
          </a:prstGeom>
        </p:spPr>
        <p:txBody>
          <a:bodyPr/>
          <a:lst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48" kern="1200" spc="-50" baseline="0" dirty="0">
                <a:solidFill>
                  <a:schemeClr val="bg2"/>
                </a:solidFill>
                <a:latin typeface="+mj-lt"/>
                <a:ea typeface="+mn-ea"/>
                <a:cs typeface="+mn-cs"/>
              </a:defRPr>
            </a:lvl1pPr>
            <a:lvl2pPr>
              <a:defRPr sz="1800">
                <a:solidFill>
                  <a:srgbClr val="000000"/>
                </a:solidFill>
              </a:defRPr>
            </a:lvl2pPr>
            <a:lvl3pPr>
              <a:defRPr sz="1399"/>
            </a:lvl3pPr>
            <a:lvl4pPr>
              <a:defRPr sz="1399"/>
            </a:lvl4pPr>
            <a:lvl5pPr>
              <a:defRPr sz="104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5583" y="87431"/>
            <a:ext cx="2432239" cy="1089992"/>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spTree>
    <p:extLst>
      <p:ext uri="{BB962C8B-B14F-4D97-AF65-F5344CB8AC3E}">
        <p14:creationId xmlns:p14="http://schemas.microsoft.com/office/powerpoint/2010/main" val="1809109048"/>
      </p:ext>
    </p:extLst>
  </p:cSld>
  <p:clrMapOvr>
    <a:masterClrMapping/>
  </p:clrMapOvr>
  <p:transition>
    <p:fade/>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531393" y="3976092"/>
            <a:ext cx="2310788" cy="2417747"/>
          </a:xfrm>
          <a:prstGeom prst="rect">
            <a:avLst/>
          </a:prstGeom>
        </p:spPr>
      </p:pic>
    </p:spTree>
    <p:extLst>
      <p:ext uri="{BB962C8B-B14F-4D97-AF65-F5344CB8AC3E}">
        <p14:creationId xmlns:p14="http://schemas.microsoft.com/office/powerpoint/2010/main" val="249239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
        <p:nvSpPr>
          <p:cNvPr id="9" name="Title 1"/>
          <p:cNvSpPr>
            <a:spLocks noGrp="1"/>
          </p:cNvSpPr>
          <p:nvPr>
            <p:ph type="title" hasCustomPrompt="1"/>
          </p:nvPr>
        </p:nvSpPr>
        <p:spPr>
          <a:xfrm>
            <a:off x="595914" y="2586922"/>
            <a:ext cx="4663678" cy="1017202"/>
          </a:xfrm>
          <a:noFill/>
        </p:spPr>
        <p:txBody>
          <a:bodyPr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4" y="4041282"/>
            <a:ext cx="4663678" cy="313904"/>
          </a:xfrm>
          <a:noFill/>
        </p:spPr>
        <p:txBody>
          <a:bodyPr wrap="square" lIns="0" tIns="0" rIns="0" bIns="0">
            <a:spAutoFit/>
          </a:bodyPr>
          <a:lstStyle>
            <a:lvl1pPr marL="0" indent="0">
              <a:spcBef>
                <a:spcPts val="0"/>
              </a:spcBef>
              <a:buNone/>
              <a:defRPr sz="204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376099" y="816028"/>
            <a:ext cx="5125236" cy="5362469"/>
          </a:xfrm>
          <a:prstGeom prst="rect">
            <a:avLst/>
          </a:prstGeom>
        </p:spPr>
      </p:pic>
    </p:spTree>
    <p:extLst>
      <p:ext uri="{BB962C8B-B14F-4D97-AF65-F5344CB8AC3E}">
        <p14:creationId xmlns:p14="http://schemas.microsoft.com/office/powerpoint/2010/main" val="4020208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tx2"/>
                </a:solidFill>
              </a:defRPr>
            </a:lvl1pPr>
          </a:lstStyle>
          <a:p>
            <a:r>
              <a:rPr lang="en-US">
                <a:solidFill>
                  <a:schemeClr val="tx1"/>
                </a:solidFill>
              </a:rPr>
              <a:t>Microsoft Security title</a:t>
            </a:r>
            <a:endParaRPr lang="en-US"/>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244587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bg1"/>
                </a:solidFill>
              </a:defRPr>
            </a:lvl1pPr>
          </a:lstStyle>
          <a:p>
            <a:r>
              <a:rPr lang="en-US"/>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chemeClr val="bg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1391541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513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sz="918"/>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9630" y="162871"/>
            <a:ext cx="2688089" cy="889107"/>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Tree>
    <p:extLst>
      <p:ext uri="{BB962C8B-B14F-4D97-AF65-F5344CB8AC3E}">
        <p14:creationId xmlns:p14="http://schemas.microsoft.com/office/powerpoint/2010/main" val="986114309"/>
      </p:ext>
    </p:extLst>
  </p:cSld>
  <p:clrMapOvr>
    <a:masterClrMapping/>
  </p:clrMapOvr>
  <p:transition>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511132" y="601150"/>
            <a:ext cx="5785713" cy="5792226"/>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733309" y="876893"/>
            <a:ext cx="5251828" cy="5240740"/>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998673148"/>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511132" y="601150"/>
            <a:ext cx="5785713" cy="5792226"/>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733309" y="876893"/>
            <a:ext cx="5251828" cy="5240740"/>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33526572"/>
      </p:ext>
    </p:extLst>
  </p:cSld>
  <p:clrMapOvr>
    <a:masterClrMapping/>
  </p:clrMapOvr>
  <p:transition>
    <p:fade/>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896" strike="noStrike" spc="-50" baseline="0">
                <a:solidFill>
                  <a:schemeClr val="tx1"/>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53369"/>
          </a:xfrm>
          <a:prstGeom prst="rect">
            <a:avLst/>
          </a:prstGeom>
        </p:spPr>
        <p:txBody>
          <a:bodyPr/>
          <a:lstStyle>
            <a:lvl1pPr>
              <a:defRPr sz="1836">
                <a:solidFill>
                  <a:schemeClr val="tx1"/>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9630" y="162871"/>
            <a:ext cx="2688089" cy="889107"/>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354763" y="0"/>
            <a:ext cx="6081712"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733309" y="876893"/>
            <a:ext cx="5251828" cy="5240740"/>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64"/>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64"/>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64"/>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64"/>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64"/>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64"/>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64"/>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64"/>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64"/>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64"/>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64"/>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64"/>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64"/>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64"/>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64"/>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64"/>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64"/>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64"/>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64"/>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64"/>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64"/>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64"/>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64"/>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64"/>
            </a:p>
          </p:txBody>
        </p:sp>
      </p:grpSp>
    </p:spTree>
    <p:extLst>
      <p:ext uri="{BB962C8B-B14F-4D97-AF65-F5344CB8AC3E}">
        <p14:creationId xmlns:p14="http://schemas.microsoft.com/office/powerpoint/2010/main" val="1558711777"/>
      </p:ext>
    </p:extLst>
  </p:cSld>
  <p:clrMapOvr>
    <a:masterClrMapping/>
  </p:clrMapOvr>
  <p:transition>
    <p:fade/>
  </p:transition>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50555712"/>
      </p:ext>
    </p:extLst>
  </p:cSld>
  <p:clrMapOvr>
    <a:masterClrMapping/>
  </p:clrMapOvr>
  <p:transition>
    <p:fade/>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8" y="1317407"/>
            <a:ext cx="11568218" cy="2594936"/>
          </a:xfrm>
        </p:spPr>
        <p:txBody>
          <a:bodyPr/>
          <a:lstStyle>
            <a:lvl1pPr>
              <a:spcBef>
                <a:spcPts val="400"/>
              </a:spcBef>
              <a:spcAft>
                <a:spcPts val="600"/>
              </a:spcAft>
              <a:defRPr sz="2448">
                <a:latin typeface="+mn-lt"/>
              </a:defRPr>
            </a:lvl1pPr>
            <a:lvl2pPr>
              <a:spcBef>
                <a:spcPts val="400"/>
              </a:spcBef>
              <a:spcAft>
                <a:spcPts val="600"/>
              </a:spcAft>
              <a:defRPr sz="2448">
                <a:latin typeface="+mn-lt"/>
              </a:defRPr>
            </a:lvl2pPr>
            <a:lvl3pPr>
              <a:spcBef>
                <a:spcPts val="400"/>
              </a:spcBef>
              <a:spcAft>
                <a:spcPts val="600"/>
              </a:spcAft>
              <a:defRPr sz="2448">
                <a:latin typeface="+mn-lt"/>
              </a:defRPr>
            </a:lvl3pPr>
            <a:lvl4pPr>
              <a:spcBef>
                <a:spcPts val="400"/>
              </a:spcBef>
              <a:spcAft>
                <a:spcPts val="600"/>
              </a:spcAft>
              <a:defRPr sz="2448">
                <a:latin typeface="+mn-lt"/>
              </a:defRPr>
            </a:lvl4pPr>
            <a:lvl5pPr>
              <a:spcBef>
                <a:spcPts val="400"/>
              </a:spcBef>
              <a:spcAft>
                <a:spcPts val="600"/>
              </a:spcAft>
              <a:defRPr sz="2448"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596193795"/>
      </p:ext>
    </p:extLst>
  </p:cSld>
  <p:clrMapOvr>
    <a:masterClrMapping/>
  </p:clrMapOvr>
  <p:transition>
    <p:fade/>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504" y="1485900"/>
            <a:ext cx="11568218" cy="2092691"/>
          </a:xfrm>
        </p:spPr>
        <p:txBody>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783436"/>
            <a:ext cx="12436475" cy="7618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27038" y="5913226"/>
            <a:ext cx="11568684" cy="502246"/>
          </a:xfrm>
        </p:spPr>
        <p:txBody>
          <a:bodyPr anchor="ctr"/>
          <a:lstStyle>
            <a:lvl1pPr>
              <a:defRPr sz="204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080696471"/>
      </p:ext>
    </p:extLst>
  </p:cSld>
  <p:clrMapOvr>
    <a:masterClrMapping/>
  </p:clrMapOvr>
  <p:transition>
    <p:fade/>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354261" y="1485899"/>
            <a:ext cx="5654710" cy="3837711"/>
          </a:xfrm>
          <a:solidFill>
            <a:schemeClr val="bg1">
              <a:lumMod val="95000"/>
            </a:schemeClr>
          </a:solidFill>
        </p:spPr>
        <p:txBody>
          <a:bodyPr lIns="137160">
            <a:noAutofit/>
          </a:bodyPr>
          <a:lstStyle>
            <a:lvl1pPr>
              <a:spcBef>
                <a:spcPts val="400"/>
              </a:spcBef>
              <a:spcAft>
                <a:spcPts val="600"/>
              </a:spcAft>
              <a:defRPr sz="2448"/>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449927136"/>
      </p:ext>
    </p:extLst>
  </p:cSld>
  <p:clrMapOvr>
    <a:masterClrMapping/>
  </p:clrMapOvr>
  <p:transition>
    <p:fade/>
  </p:transition>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8"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80" y="1643326"/>
            <a:ext cx="0" cy="229946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0"/>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603511431"/>
      </p:ext>
    </p:extLst>
  </p:cSld>
  <p:clrMapOvr>
    <a:masterClrMapping/>
  </p:clrMapOvr>
  <p:transition>
    <p:fade/>
  </p:transition>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7"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79" y="1643326"/>
            <a:ext cx="0" cy="4654055"/>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1"/>
            <a:ext cx="5503140" cy="2078967"/>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753275360"/>
      </p:ext>
    </p:extLst>
  </p:cSld>
  <p:clrMapOvr>
    <a:masterClrMapping/>
  </p:clrMapOvr>
  <p:transition>
    <p:fade/>
  </p:transition>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50321" y="1485899"/>
            <a:ext cx="5654949"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54262" y="1485899"/>
            <a:ext cx="5642497" cy="1762342"/>
          </a:xfrm>
          <a:solidFill>
            <a:schemeClr val="bg1">
              <a:lumMod val="95000"/>
            </a:schemeClr>
          </a:solidFill>
        </p:spPr>
        <p:txBody>
          <a:bodyPr lIns="137160" rIns="137160"/>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296331209"/>
      </p:ext>
    </p:extLst>
  </p:cSld>
  <p:clrMapOvr>
    <a:masterClrMapping/>
  </p:clrMapOvr>
  <p:transition>
    <p:fade/>
  </p:transition>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3 rows</a:t>
            </a:r>
          </a:p>
        </p:txBody>
      </p:sp>
      <p:sp>
        <p:nvSpPr>
          <p:cNvPr id="5" name="Text Placeholder 4"/>
          <p:cNvSpPr>
            <a:spLocks noGrp="1"/>
          </p:cNvSpPr>
          <p:nvPr>
            <p:ph type="body" sz="quarter" idx="11" hasCustomPrompt="1"/>
          </p:nvPr>
        </p:nvSpPr>
        <p:spPr>
          <a:xfrm>
            <a:off x="4160066" y="1385953"/>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872859"/>
            <a:ext cx="7849372" cy="1248809"/>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160066" y="4359765"/>
            <a:ext cx="7849372" cy="1248809"/>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81648831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4 rows</a:t>
            </a:r>
          </a:p>
        </p:txBody>
      </p:sp>
      <p:sp>
        <p:nvSpPr>
          <p:cNvPr id="5" name="Text Placeholder 4"/>
          <p:cNvSpPr>
            <a:spLocks noGrp="1"/>
          </p:cNvSpPr>
          <p:nvPr>
            <p:ph type="body" sz="quarter" idx="11" hasCustomPrompt="1"/>
          </p:nvPr>
        </p:nvSpPr>
        <p:spPr>
          <a:xfrm>
            <a:off x="4160066" y="1005327"/>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2385983"/>
            <a:ext cx="7849372"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3766638"/>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5147293"/>
            <a:ext cx="7849372"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3264239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27038" y="449263"/>
            <a:ext cx="11568684" cy="693737"/>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27037" y="1485901"/>
            <a:ext cx="5503140" cy="1966885"/>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211379" y="1643326"/>
            <a:ext cx="0" cy="4654055"/>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492582" y="1485901"/>
            <a:ext cx="5503140" cy="1966885"/>
          </a:xfrm>
        </p:spPr>
        <p:txBody>
          <a:bodyPr/>
          <a:lstStyle>
            <a:lvl1pPr>
              <a:spcBef>
                <a:spcPts val="400"/>
              </a:spcBef>
              <a:spcAft>
                <a:spcPts val="600"/>
              </a:spcAft>
              <a:defRPr sz="2448"/>
            </a:lvl1pPr>
            <a:lvl2pPr marL="342834" indent="-228557">
              <a:spcBef>
                <a:spcPts val="400"/>
              </a:spcBef>
              <a:spcAft>
                <a:spcPts val="600"/>
              </a:spcAft>
              <a:buFont typeface="Arial" panose="020B0604020202020204" pitchFamily="34" charset="0"/>
              <a:buChar char="•"/>
              <a:defRPr>
                <a:solidFill>
                  <a:schemeClr val="tx1"/>
                </a:solidFill>
                <a:latin typeface="+mn-lt"/>
              </a:defRPr>
            </a:lvl2pPr>
            <a:lvl3pPr marL="285695" indent="-285695">
              <a:spcBef>
                <a:spcPts val="400"/>
              </a:spcBef>
              <a:spcAft>
                <a:spcPts val="600"/>
              </a:spcAft>
              <a:buFont typeface="Arial" panose="020B0604020202020204" pitchFamily="34" charset="0"/>
              <a:buChar char="•"/>
              <a:defRPr>
                <a:solidFill>
                  <a:schemeClr val="tx1"/>
                </a:solidFill>
                <a:latin typeface="+mn-lt"/>
              </a:defRPr>
            </a:lvl3pPr>
            <a:lvl4pPr marL="685669" indent="-285695">
              <a:spcBef>
                <a:spcPts val="400"/>
              </a:spcBef>
              <a:spcAft>
                <a:spcPts val="600"/>
              </a:spcAft>
              <a:buSzPct val="100000"/>
              <a:buFont typeface="Arial" panose="020B0604020202020204" pitchFamily="34" charset="0"/>
              <a:buChar char="‒"/>
              <a:defRPr>
                <a:solidFill>
                  <a:schemeClr val="tx1"/>
                </a:solidFill>
                <a:latin typeface="+mn-lt"/>
              </a:defRPr>
            </a:lvl4pPr>
            <a:lvl5pPr marL="171417" indent="-171417">
              <a:spcBef>
                <a:spcPts val="400"/>
              </a:spcBef>
              <a:spcAft>
                <a:spcPts val="600"/>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spTree>
    <p:extLst>
      <p:ext uri="{BB962C8B-B14F-4D97-AF65-F5344CB8AC3E}">
        <p14:creationId xmlns:p14="http://schemas.microsoft.com/office/powerpoint/2010/main" val="447455796"/>
      </p:ext>
    </p:extLst>
  </p:cSld>
  <p:clrMapOvr>
    <a:masterClrMapping/>
  </p:clrMapOvr>
  <p:transition>
    <p:fade/>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4160066" y="704884"/>
            <a:ext cx="7849372" cy="839022"/>
          </a:xfrm>
        </p:spPr>
        <p:txBody>
          <a:bodyPr vert="horz" wrap="square" lIns="0" tIns="0" rIns="0" bIns="0" rtlCol="0" anchor="ctr">
            <a:noAutofit/>
          </a:bodyPr>
          <a:lstStyle>
            <a:lvl2pPr>
              <a:defRPr lang="en-US" sz="1836" b="0" dirty="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160066" y="1652182"/>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160066" y="2599480"/>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160066" y="3546778"/>
            <a:ext cx="7849372" cy="839022"/>
          </a:xfrm>
        </p:spPr>
        <p:txBody>
          <a:bodyPr vert="horz" wrap="square" lIns="0" tIns="0" rIns="0" bIns="0" rtlCol="0" anchor="ctr">
            <a:noAutofit/>
          </a:bodyPr>
          <a:lstStyle>
            <a:lvl2pPr>
              <a:defRPr lang="en-US" sz="1836"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160066" y="44940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6" y="5441377"/>
            <a:ext cx="7849372" cy="839022"/>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17868035"/>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98207"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4160067" y="47563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4" name="Text Placeholder 4"/>
          <p:cNvSpPr>
            <a:spLocks noGrp="1"/>
          </p:cNvSpPr>
          <p:nvPr>
            <p:ph type="body" sz="quarter" idx="15" hasCustomPrompt="1"/>
          </p:nvPr>
        </p:nvSpPr>
        <p:spPr>
          <a:xfrm>
            <a:off x="4160067" y="1240477"/>
            <a:ext cx="7849371" cy="689344"/>
          </a:xfrm>
        </p:spPr>
        <p:txBody>
          <a:bodyPr vert="horz" wrap="square" lIns="0" tIns="0" rIns="0" bIns="0" rtlCol="0" anchor="ctr">
            <a:noAutofit/>
          </a:bodyPr>
          <a:lstStyle>
            <a:lvl2pPr>
              <a:defRPr lang="en-US" sz="1632" b="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6" name="Text Placeholder 4"/>
          <p:cNvSpPr>
            <a:spLocks noGrp="1"/>
          </p:cNvSpPr>
          <p:nvPr>
            <p:ph type="body" sz="quarter" idx="17" hasCustomPrompt="1"/>
          </p:nvPr>
        </p:nvSpPr>
        <p:spPr>
          <a:xfrm>
            <a:off x="4160067" y="2005322"/>
            <a:ext cx="7849371" cy="689344"/>
          </a:xfrm>
        </p:spPr>
        <p:txBody>
          <a:bodyPr vert="horz" wrap="square" lIns="0" tIns="0" rIns="0" bIns="0" rtlCol="0" anchor="ctr">
            <a:noAutofit/>
          </a:bodyPr>
          <a:lstStyle>
            <a:lvl2pPr>
              <a:defRPr lang="en-US" sz="1632" b="0" dirty="0" smtClean="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8" name="Text Placeholder 4"/>
          <p:cNvSpPr>
            <a:spLocks noGrp="1"/>
          </p:cNvSpPr>
          <p:nvPr>
            <p:ph type="body" sz="quarter" idx="19" hasCustomPrompt="1"/>
          </p:nvPr>
        </p:nvSpPr>
        <p:spPr>
          <a:xfrm>
            <a:off x="4160067" y="2770167"/>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20" name="Text Placeholder 4"/>
          <p:cNvSpPr>
            <a:spLocks noGrp="1"/>
          </p:cNvSpPr>
          <p:nvPr>
            <p:ph type="body" sz="quarter" idx="21" hasCustomPrompt="1"/>
          </p:nvPr>
        </p:nvSpPr>
        <p:spPr>
          <a:xfrm>
            <a:off x="4160067" y="3535012"/>
            <a:ext cx="7849371" cy="689344"/>
          </a:xfrm>
        </p:spPr>
        <p:txBody>
          <a:bodyPr vert="horz" wrap="square" lIns="0" tIns="0" rIns="0" bIns="0" rtlCol="0" anchor="ctr">
            <a:noAutofit/>
          </a:bodyPr>
          <a:lstStyle>
            <a:lvl2pPr>
              <a:defRPr lang="en-US" sz="1632"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160067" y="4299857"/>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160067" y="5064702"/>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160067" y="5829550"/>
            <a:ext cx="7849371"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88626673"/>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1" y="0"/>
            <a:ext cx="2425760" cy="6994525"/>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27038" y="3150394"/>
            <a:ext cx="1998723" cy="693737"/>
          </a:xfrm>
        </p:spPr>
        <p:txBody>
          <a:bodyPr rIns="0"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3692078" y="475632"/>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4" name="Text Placeholder 4"/>
          <p:cNvSpPr>
            <a:spLocks noGrp="1"/>
          </p:cNvSpPr>
          <p:nvPr>
            <p:ph type="body" sz="quarter" idx="15" hasCustomPrompt="1"/>
          </p:nvPr>
        </p:nvSpPr>
        <p:spPr>
          <a:xfrm>
            <a:off x="3692078" y="1334664"/>
            <a:ext cx="339735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6" name="Text Placeholder 4"/>
          <p:cNvSpPr>
            <a:spLocks noGrp="1"/>
          </p:cNvSpPr>
          <p:nvPr>
            <p:ph type="body" sz="quarter" idx="17" hasCustomPrompt="1"/>
          </p:nvPr>
        </p:nvSpPr>
        <p:spPr>
          <a:xfrm>
            <a:off x="3692078" y="2193695"/>
            <a:ext cx="339735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8" name="Text Placeholder 4"/>
          <p:cNvSpPr>
            <a:spLocks noGrp="1"/>
          </p:cNvSpPr>
          <p:nvPr>
            <p:ph type="body" sz="quarter" idx="19" hasCustomPrompt="1"/>
          </p:nvPr>
        </p:nvSpPr>
        <p:spPr>
          <a:xfrm>
            <a:off x="3692078" y="3052726"/>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0" name="Text Placeholder 4"/>
          <p:cNvSpPr>
            <a:spLocks noGrp="1"/>
          </p:cNvSpPr>
          <p:nvPr>
            <p:ph type="body" sz="quarter" idx="21" hasCustomPrompt="1"/>
          </p:nvPr>
        </p:nvSpPr>
        <p:spPr>
          <a:xfrm>
            <a:off x="3692078" y="3911758"/>
            <a:ext cx="339735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92078" y="4770789"/>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92078" y="5629818"/>
            <a:ext cx="339735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498259" y="475632"/>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498259" y="1334664"/>
            <a:ext cx="3511179" cy="689344"/>
          </a:xfrm>
        </p:spPr>
        <p:txBody>
          <a:bodyPr vert="horz" wrap="square" lIns="0" tIns="0" rIns="0" bIns="0" rtlCol="0" anchor="ctr">
            <a:noAutofit/>
          </a:bodyPr>
          <a:lstStyle>
            <a:lvl2pPr>
              <a:defRPr lang="en-US" sz="1428" b="0"/>
            </a:lvl2pPr>
          </a:lstStyle>
          <a:p>
            <a:pPr lvl="1">
              <a:buFont typeface="Arial" panose="020B0604020202020204" pitchFamily="34" charset="0"/>
            </a:pPr>
            <a:r>
              <a:rPr lang="en-US"/>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498259" y="2193695"/>
            <a:ext cx="3511179" cy="689344"/>
          </a:xfrm>
        </p:spPr>
        <p:txBody>
          <a:bodyPr vert="horz" wrap="square" lIns="0" tIns="0" rIns="0" bIns="0" rtlCol="0" anchor="ctr">
            <a:noAutofit/>
          </a:bodyPr>
          <a:lstStyle>
            <a:lvl2pPr>
              <a:defRPr lang="en-US" sz="1428" b="0" dirty="0" smtClean="0"/>
            </a:lvl2pPr>
          </a:lstStyle>
          <a:p>
            <a:pPr lvl="1">
              <a:buFont typeface="Arial" panose="020B0604020202020204" pitchFamily="34" charset="0"/>
            </a:pPr>
            <a:r>
              <a:rPr lang="en-US"/>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498259" y="3052726"/>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498259" y="3911758"/>
            <a:ext cx="3511179" cy="689344"/>
          </a:xfrm>
        </p:spPr>
        <p:txBody>
          <a:bodyPr vert="horz" wrap="square" lIns="0" tIns="0" rIns="0" bIns="0" rtlCol="0" anchor="ctr">
            <a:noAutofit/>
          </a:bodyPr>
          <a:lstStyle>
            <a:lvl2pPr>
              <a:defRPr lang="en-US" sz="1428" b="0" dirty="0"/>
            </a:lvl2pPr>
          </a:lstStyle>
          <a:p>
            <a:pPr lvl="1">
              <a:buFont typeface="Arial" panose="020B0604020202020204" pitchFamily="34" charset="0"/>
            </a:pPr>
            <a:r>
              <a:rPr lang="en-US"/>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498259" y="4770789"/>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498259" y="5629818"/>
            <a:ext cx="3511179" cy="689344"/>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428" b="0">
                <a:solidFill>
                  <a:schemeClr val="tx1"/>
                </a:solidFill>
              </a:defRPr>
            </a:lvl2pPr>
            <a:lvl3pPr marL="457112" indent="0">
              <a:buNone/>
              <a:defRPr/>
            </a:lvl3pPr>
            <a:lvl4pPr marL="685669" indent="0">
              <a:buNone/>
              <a:defRPr/>
            </a:lvl4pPr>
            <a:lvl5pPr marL="914224" indent="0">
              <a:buNone/>
              <a:defRPr/>
            </a:lvl5pPr>
          </a:lstStyle>
          <a:p>
            <a:pPr lvl="1">
              <a:buFont typeface="Arial" panose="020B0604020202020204" pitchFamily="34" charset="0"/>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168489550"/>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7752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604644"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27038" y="4801943"/>
            <a:ext cx="3726180"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27038" y="5114661"/>
            <a:ext cx="3726180"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95311"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522436"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0073"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80073"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322626" y="1485899"/>
            <a:ext cx="3675699" cy="3162300"/>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449752" y="1595268"/>
            <a:ext cx="3421450" cy="2943564"/>
          </a:xfrm>
          <a:prstGeom prst="rect">
            <a:avLst/>
          </a:prstGeom>
          <a:blipFill>
            <a:blip r:embed="rId2"/>
            <a:stretch>
              <a:fillRect/>
            </a:stretch>
          </a:blipFill>
          <a:ln w="19050">
            <a:noFill/>
          </a:ln>
        </p:spPr>
        <p:txBody>
          <a:bodyPr lIns="914400" rIns="91440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99"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307389" y="4801943"/>
            <a:ext cx="3690937" cy="606488"/>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5114661"/>
            <a:ext cx="3690937" cy="973101"/>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58179384"/>
      </p:ext>
    </p:extLst>
  </p:cSld>
  <p:clrMapOvr>
    <a:masterClrMapping/>
  </p:clrMapOvr>
  <p:transition>
    <p:fade/>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76945"/>
            <a:ext cx="9892145" cy="18195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27039" y="2576945"/>
            <a:ext cx="9374187" cy="1819564"/>
          </a:xfrm>
          <a:prstGeom prst="rect">
            <a:avLst/>
          </a:prstGeom>
          <a:noFill/>
        </p:spPr>
        <p:txBody>
          <a:bodyPr vert="horz" wrap="square" lIns="0" tIns="0" rIns="0" bIns="0" rtlCol="0" anchor="ctr" anchorCtr="0">
            <a:noAutofit/>
          </a:bodyPr>
          <a:lstStyle>
            <a:lvl1pPr>
              <a:defRPr lang="en-US" sz="3672" spc="-50" baseline="0" dirty="0">
                <a:solidFill>
                  <a:schemeClr val="bg1"/>
                </a:solidFill>
              </a:defRPr>
            </a:lvl1pPr>
          </a:lstStyle>
          <a:p>
            <a:pPr marL="0" lvl="0">
              <a:lnSpc>
                <a:spcPts val="5599"/>
              </a:lnSpc>
            </a:pPr>
            <a:r>
              <a:rPr lang="en-US"/>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892145" y="2576945"/>
            <a:ext cx="2124364" cy="1819564"/>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80147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892145" y="2530475"/>
            <a:ext cx="207962" cy="191250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300854" y="2833254"/>
            <a:ext cx="1306946" cy="130694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360288937"/>
      </p:ext>
    </p:extLst>
  </p:cSld>
  <p:clrMapOvr>
    <a:masterClrMapping/>
  </p:clrMapOvr>
  <p:transition>
    <p:fad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901"/>
            <a:ext cx="5691187" cy="313904"/>
          </a:xfrm>
          <a:prstGeom prst="rect">
            <a:avLst/>
          </a:prstGeom>
        </p:spPr>
        <p:txBody>
          <a:bodyPr wrap="square" lIns="0" tIns="0" rIns="0" bIns="0">
            <a:spAutoFit/>
          </a:bodyPr>
          <a:lstStyle>
            <a:lvl1pPr marL="0" indent="0">
              <a:lnSpc>
                <a:spcPts val="2400"/>
              </a:lnSpc>
              <a:buNone/>
              <a:defRPr lang="en-US" sz="2040"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27038" y="2204661"/>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523354"/>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27038" y="3701120"/>
            <a:ext cx="5691188" cy="350330"/>
          </a:xfrm>
          <a:prstGeom prst="rect">
            <a:avLst/>
          </a:prstGeom>
        </p:spPr>
        <p:txBody>
          <a:bodyPr lIns="0" tIns="45720" rIns="0" bIns="45720"/>
          <a:lstStyle>
            <a:lvl1pPr marL="0" indent="0">
              <a:lnSpc>
                <a:spcPct val="100000"/>
              </a:lnSpc>
              <a:spcBef>
                <a:spcPts val="1224"/>
              </a:spcBef>
              <a:buNone/>
              <a:defRPr lang="en-US" sz="1632"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4007229"/>
            <a:ext cx="5691187" cy="751552"/>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a:t>© Copyright Microsoft Corporation. All rights reserved.</a:t>
            </a:r>
          </a:p>
        </p:txBody>
      </p:sp>
    </p:spTree>
    <p:extLst>
      <p:ext uri="{BB962C8B-B14F-4D97-AF65-F5344CB8AC3E}">
        <p14:creationId xmlns:p14="http://schemas.microsoft.com/office/powerpoint/2010/main" val="1701678429"/>
      </p:ext>
    </p:extLst>
  </p:cSld>
  <p:clrMapOvr>
    <a:masterClrMapping/>
  </p:clrMapOvr>
  <p:transition>
    <p:fade/>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485899"/>
            <a:ext cx="5691187" cy="376684"/>
          </a:xfrm>
          <a:prstGeom prst="rect">
            <a:avLst/>
          </a:prstGeom>
        </p:spPr>
        <p:txBody>
          <a:bodyPr wrap="square" lIns="0" tIns="0" rIns="0" bIns="0" anchor="t">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2314116"/>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27039" y="3129121"/>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334771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27039" y="4162716"/>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27039" y="4381307"/>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27039" y="5196312"/>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27039" y="5414901"/>
            <a:ext cx="5691187"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878295542"/>
      </p:ext>
    </p:extLst>
  </p:cSld>
  <p:clrMapOvr>
    <a:masterClrMapping/>
  </p:clrMapOvr>
  <p:transition>
    <p:fade/>
  </p:transition>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5654675" cy="742950"/>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27039" y="1743525"/>
            <a:ext cx="5691187" cy="376684"/>
          </a:xfrm>
          <a:prstGeom prst="rect">
            <a:avLst/>
          </a:prstGeom>
        </p:spPr>
        <p:txBody>
          <a:bodyPr wrap="square" lIns="0" tIns="0" rIns="0" bIns="0" anchor="b">
            <a:spAutoFit/>
          </a:bodyPr>
          <a:lstStyle>
            <a:lvl1pPr marL="0" indent="0">
              <a:lnSpc>
                <a:spcPct val="100000"/>
              </a:lnSpc>
              <a:buNone/>
              <a:defRPr lang="en-US" sz="2448" kern="1200" spc="0" baseline="0" dirty="0">
                <a:solidFill>
                  <a:schemeClr val="tx1"/>
                </a:solidFill>
                <a:latin typeface="+mj-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50922" y="2312456"/>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50922" y="3127461"/>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50922" y="334605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50922" y="4161057"/>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50922" y="4379647"/>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50922" y="5194653"/>
            <a:ext cx="458792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50922" y="5413242"/>
            <a:ext cx="4667303" cy="596416"/>
          </a:xfrm>
          <a:prstGeom prst="rect">
            <a:avLst/>
          </a:prstGeom>
        </p:spPr>
        <p:txBody>
          <a:bodyPr lIns="0" tIns="45720" rIns="0" bIns="45720"/>
          <a:lstStyle>
            <a:lvl1pPr marL="0" indent="0">
              <a:lnSpc>
                <a:spcPct val="100000"/>
              </a:lnSpc>
              <a:spcBef>
                <a:spcPts val="0"/>
              </a:spcBef>
              <a:spcAft>
                <a:spcPts val="612"/>
              </a:spcAft>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1"/>
            <a:ext cx="6092825" cy="6994526"/>
          </a:xfrm>
          <a:prstGeom prst="rect">
            <a:avLst/>
          </a:prstGeom>
          <a:blipFill>
            <a:blip r:embed="rId2"/>
            <a:stretch>
              <a:fillRect/>
            </a:stretch>
          </a:blipFill>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27039"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sz="918"/>
              <a:t>© Copyright Microsoft Corporation. All rights reserved.</a:t>
            </a:r>
          </a:p>
        </p:txBody>
      </p:sp>
    </p:spTree>
    <p:extLst>
      <p:ext uri="{BB962C8B-B14F-4D97-AF65-F5344CB8AC3E}">
        <p14:creationId xmlns:p14="http://schemas.microsoft.com/office/powerpoint/2010/main" val="275465107"/>
      </p:ext>
    </p:extLst>
  </p:cSld>
  <p:clrMapOvr>
    <a:masterClrMapping/>
  </p:clrMapOvr>
  <p:transition>
    <p:fade/>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9" y="449263"/>
            <a:ext cx="11582398"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27039" y="2713003"/>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27039" y="4015509"/>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27039" y="5318015"/>
            <a:ext cx="561181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819648635"/>
      </p:ext>
    </p:extLst>
  </p:cSld>
  <p:clrMapOvr>
    <a:masterClrMapping/>
  </p:clrMapOvr>
  <p:transition>
    <p:fade/>
  </p:transition>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27038" y="449263"/>
            <a:ext cx="11582400" cy="742950"/>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27039" y="1485901"/>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27039" y="278859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27039" y="4091280"/>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27039" y="5393972"/>
            <a:ext cx="5691187" cy="1151293"/>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32"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354763" y="1485899"/>
            <a:ext cx="5654673" cy="5059364"/>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477003" y="1595268"/>
            <a:ext cx="5410198" cy="4840626"/>
          </a:xfrm>
          <a:prstGeom prst="rect">
            <a:avLst/>
          </a:prstGeom>
          <a:blipFill dpi="0" rotWithShape="1">
            <a:blip r:embed="rId2"/>
            <a:srcRect/>
            <a:stretch>
              <a:fillRect/>
            </a:stretch>
          </a:blipFill>
          <a:ln w="19050">
            <a:noFill/>
          </a:ln>
        </p:spPr>
        <p:txBody>
          <a:bodyPr tIns="91440" anchor="ctr">
            <a:noAutofit/>
          </a:bodyPr>
          <a:lstStyle>
            <a:lvl1pPr marL="0" marR="0" indent="0" algn="ctr"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99"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603149516"/>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2152958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27038" y="449263"/>
            <a:ext cx="11568684" cy="742950"/>
          </a:xfrm>
        </p:spPr>
        <p:txBody>
          <a:bodyPr/>
          <a:lstStyle/>
          <a:p>
            <a:r>
              <a:rPr lang="en-US"/>
              <a:t>Click to edit Master title style</a:t>
            </a:r>
          </a:p>
        </p:txBody>
      </p:sp>
      <p:sp>
        <p:nvSpPr>
          <p:cNvPr id="4" name="Text Placeholder 3"/>
          <p:cNvSpPr>
            <a:spLocks noGrp="1"/>
          </p:cNvSpPr>
          <p:nvPr>
            <p:ph type="body" sz="quarter" idx="10" hasCustomPrompt="1"/>
          </p:nvPr>
        </p:nvSpPr>
        <p:spPr>
          <a:xfrm>
            <a:off x="427039" y="1485902"/>
            <a:ext cx="5516563" cy="627807"/>
          </a:xfrm>
          <a:prstGeom prst="rect">
            <a:avLst/>
          </a:prstGeom>
        </p:spPr>
        <p:txBody>
          <a:bodyPr wrap="square" lIns="0" tIns="0" rIns="0" bIns="0">
            <a:spAutoFit/>
          </a:bodyPr>
          <a:lstStyle>
            <a:lvl1pPr marL="0" indent="0">
              <a:lnSpc>
                <a:spcPts val="2400"/>
              </a:lnSpc>
              <a:buNone/>
              <a:defRPr sz="2448" b="0" i="0" spc="0">
                <a:solidFill>
                  <a:schemeClr val="tx1"/>
                </a:solidFill>
                <a:latin typeface="+mj-lt"/>
              </a:defRPr>
            </a:lvl1pPr>
            <a:lvl2pPr marL="228557" indent="0">
              <a:buNone/>
              <a:defRPr/>
            </a:lvl2pPr>
            <a:lvl3pPr marL="457112" indent="0">
              <a:buNone/>
              <a:defRPr/>
            </a:lvl3pPr>
            <a:lvl4pPr marL="685669" indent="0">
              <a:buNone/>
              <a:defRPr/>
            </a:lvl4pPr>
            <a:lvl5pPr marL="914224" indent="0">
              <a:buNone/>
              <a:defRPr/>
            </a:lvl5pPr>
          </a:lstStyle>
          <a:p>
            <a:pPr lvl="0"/>
            <a:r>
              <a:rPr lang="pt-BR" err="1"/>
              <a:t>Large</a:t>
            </a:r>
            <a:r>
              <a:rPr lang="pt-BR"/>
              <a:t> </a:t>
            </a:r>
            <a:r>
              <a:rPr lang="pt-BR" err="1"/>
              <a:t>subhead</a:t>
            </a:r>
            <a:r>
              <a:rPr lang="pt-BR"/>
              <a:t> Segoe UI </a:t>
            </a:r>
            <a:r>
              <a:rPr lang="pt-BR" err="1"/>
              <a:t>Semibold</a:t>
            </a:r>
            <a:r>
              <a:rPr lang="pt-BR"/>
              <a:t> Regular 20/24</a:t>
            </a:r>
            <a:endParaRPr lang="en-US"/>
          </a:p>
        </p:txBody>
      </p:sp>
      <p:sp>
        <p:nvSpPr>
          <p:cNvPr id="5" name="Text Placeholder 4"/>
          <p:cNvSpPr>
            <a:spLocks noGrp="1"/>
          </p:cNvSpPr>
          <p:nvPr>
            <p:ph type="body" sz="quarter" idx="11" hasCustomPrompt="1"/>
          </p:nvPr>
        </p:nvSpPr>
        <p:spPr>
          <a:xfrm>
            <a:off x="427038" y="2201864"/>
            <a:ext cx="5516562" cy="2385667"/>
          </a:xfrm>
          <a:prstGeom prst="rect">
            <a:avLst/>
          </a:prstGeom>
        </p:spPr>
        <p:txBody>
          <a:bodyPr lIns="0" tIns="45720" rIns="0" bIns="45720"/>
          <a:lstStyle>
            <a:lvl1pPr marL="0" indent="0">
              <a:lnSpc>
                <a:spcPct val="100000"/>
              </a:lnSpc>
              <a:spcBef>
                <a:spcPts val="0"/>
              </a:spcBef>
              <a:spcAft>
                <a:spcPts val="1224"/>
              </a:spcAft>
              <a:buFont typeface="Arial" panose="020B0604020202020204" pitchFamily="34" charset="0"/>
              <a:buNone/>
              <a:defRPr sz="1428" b="0" i="0" spc="0">
                <a:solidFill>
                  <a:schemeClr val="tx1"/>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533902" y="597925"/>
            <a:ext cx="7902575" cy="6396601"/>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485450" y="1733551"/>
            <a:ext cx="5951026" cy="4405313"/>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962387914"/>
      </p:ext>
    </p:extLst>
  </p:cSld>
  <p:clrMapOvr>
    <a:masterClrMapping/>
  </p:clrMapOvr>
  <p:transition>
    <p:fade/>
  </p:transition>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41153" y="598241"/>
            <a:ext cx="11087895" cy="6396284"/>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311400" y="1736726"/>
            <a:ext cx="7813676" cy="4397375"/>
          </a:xfrm>
          <a:prstGeom prst="rect">
            <a:avLst/>
          </a:prstGeom>
        </p:spPr>
        <p:txBody>
          <a:bodyPr anchor="ctr" anchorCtr="0">
            <a:noAutofit/>
          </a:bodyPr>
          <a:lstStyle>
            <a:lvl1pPr algn="ctr">
              <a:defRPr sz="359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474718008"/>
      </p:ext>
    </p:extLst>
  </p:cSld>
  <p:clrMapOvr>
    <a:masterClrMapping/>
  </p:clrMapOvr>
  <p:transition>
    <p:fade/>
  </p:transition>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40" y="1989615"/>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65136" y="6065777"/>
            <a:ext cx="3690937" cy="313904"/>
          </a:xfrm>
          <a:prstGeom prst="rect">
            <a:avLst/>
          </a:prstGeom>
        </p:spPr>
        <p:txBody>
          <a:bodyPr lIns="0" tIns="0" rIns="0" bIns="0"/>
          <a:lstStyle>
            <a:lvl1pPr marL="0" indent="0">
              <a:lnSpc>
                <a:spcPct val="100000"/>
              </a:lnSpc>
              <a:spcBef>
                <a:spcPts val="900"/>
              </a:spcBef>
              <a:buFont typeface="Arial" panose="020B0604020202020204" pitchFamily="34" charset="0"/>
              <a:buNone/>
              <a:defRPr sz="102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89439" y="1989615"/>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89439"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302625" y="1989615"/>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6065777"/>
            <a:ext cx="3679825" cy="313904"/>
          </a:xfrm>
          <a:prstGeom prst="rect">
            <a:avLst/>
          </a:prstGeom>
        </p:spPr>
        <p:txBody>
          <a:bodyPr vert="horz" wrap="square" lIns="0" tIns="0" rIns="0" bIns="0" rtlCol="0">
            <a:spAutoFit/>
          </a:bodyPr>
          <a:lstStyle>
            <a:lvl1pPr>
              <a:lnSpc>
                <a:spcPct val="100000"/>
              </a:lnSpc>
              <a:tabLst/>
              <a:defRPr lang="en-US" sz="102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5783264"/>
            <a:ext cx="3702053" cy="282513"/>
          </a:xfrm>
          <a:prstGeom prst="rect">
            <a:avLst/>
          </a:prstGeom>
        </p:spPr>
        <p:txBody>
          <a:bodyPr tIns="0"/>
          <a:lstStyle>
            <a:lvl1pPr>
              <a:lnSpc>
                <a:spcPct val="100000"/>
              </a:lnSpc>
              <a:defRPr lang="en-US" sz="1224"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342715689"/>
      </p:ext>
    </p:extLst>
  </p:cSld>
  <p:clrMapOvr>
    <a:masterClrMapping/>
  </p:clrMapOvr>
  <p:transition>
    <p:fade/>
  </p:transition>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27039" y="3735112"/>
            <a:ext cx="11571287" cy="561372"/>
          </a:xfrm>
          <a:prstGeom prst="rect">
            <a:avLst/>
          </a:prstGeom>
        </p:spPr>
        <p:txBody>
          <a:bodyPr anchor="ctr" anchorCtr="0"/>
          <a:lstStyle>
            <a:lvl1pPr algn="ctr">
              <a:defRPr sz="2448"/>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254269647"/>
      </p:ext>
    </p:extLst>
  </p:cSld>
  <p:clrMapOvr>
    <a:masterClrMapping/>
  </p:clrMapOvr>
  <p:transition>
    <p:fade/>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hasCustomPrompt="1"/>
          </p:nvPr>
        </p:nvSpPr>
        <p:spPr>
          <a:xfrm>
            <a:off x="439740" y="2795445"/>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411644" y="2794000"/>
            <a:ext cx="2655570" cy="3048000"/>
          </a:xfrm>
        </p:spPr>
        <p:txBody>
          <a:bodyPr lIns="0" tIns="0" rIns="0" bIns="0">
            <a:noAutofit/>
          </a:bodyPr>
          <a:lstStyle>
            <a:lvl1pPr marL="0" indent="0">
              <a:lnSpc>
                <a:spcPct val="100000"/>
              </a:lnSpc>
              <a:spcBef>
                <a:spcPts val="204"/>
              </a:spcBef>
              <a:spcAft>
                <a:spcPts val="612"/>
              </a:spcAft>
              <a:buNone/>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sz="1428">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383550"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355455" y="2794000"/>
            <a:ext cx="2655570" cy="3048000"/>
          </a:xfrm>
        </p:spPr>
        <p:txBody>
          <a:bodyPr lIns="0" tIns="0" rIns="0" bIns="0">
            <a:noAutofit/>
          </a:bodyPr>
          <a:lstStyle>
            <a:lvl1pPr marL="0" marR="0" indent="0" algn="l" defTabSz="932563" rtl="0" eaLnBrk="1" fontAlgn="auto" latinLnBrk="0" hangingPunct="1">
              <a:lnSpc>
                <a:spcPct val="100000"/>
              </a:lnSpc>
              <a:spcBef>
                <a:spcPts val="204"/>
              </a:spcBef>
              <a:spcAft>
                <a:spcPts val="612"/>
              </a:spcAft>
              <a:buClrTx/>
              <a:buSzPct val="90000"/>
              <a:buFont typeface="Wingdings" panose="05000000000000000000" pitchFamily="2" charset="2"/>
              <a:buNone/>
              <a:tabLst/>
              <a:defRPr lang="en-US" sz="1428" b="1"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204"/>
              </a:spcBef>
              <a:spcAft>
                <a:spcPts val="612"/>
              </a:spcAft>
              <a:buClrTx/>
              <a:buSzPct val="90000"/>
              <a:buFont typeface="Arial" panose="020B0604020202020204" pitchFamily="34" charset="0"/>
              <a:buNone/>
              <a:tabLst/>
              <a:defRPr lang="en-US" sz="1428" kern="1200" spc="0" baseline="0" dirty="0">
                <a:solidFill>
                  <a:schemeClr val="tx1"/>
                </a:solidFill>
                <a:latin typeface="+mn-lt"/>
                <a:ea typeface="+mn-ea"/>
                <a:cs typeface="+mn-cs"/>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pPr>
            <a:r>
              <a:rPr lang="en-US"/>
              <a:t>Paragraph title Segoe UI bold 14</a:t>
            </a:r>
          </a:p>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253478"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225384"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197289" y="2853725"/>
            <a:ext cx="0" cy="1828541"/>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518348791"/>
      </p:ext>
    </p:extLst>
  </p:cSld>
  <p:clrMapOvr>
    <a:masterClrMapping/>
  </p:clrMapOvr>
  <p:transition>
    <p:fade/>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two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lvl="1"/>
            <a:r>
              <a:rPr lang="en-US"/>
              <a:t>Body copy Segoe UI </a:t>
            </a:r>
            <a:r>
              <a:rPr lang="en-US" err="1"/>
              <a:t>Semibold</a:t>
            </a:r>
            <a:r>
              <a:rPr lang="en-US"/>
              <a:t> 20/24. </a:t>
            </a:r>
          </a:p>
          <a:p>
            <a:pPr lvl="1"/>
            <a:r>
              <a:rPr lang="en-US"/>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40754" y="3040062"/>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5"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464672" y="3587932"/>
            <a:ext cx="5544766"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905822158"/>
      </p:ext>
    </p:extLst>
  </p:cSld>
  <p:clrMapOvr>
    <a:masterClrMapping/>
  </p:clrMapOvr>
  <p:transition>
    <p:fade/>
  </p:transition>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2046546"/>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284469597"/>
      </p:ext>
    </p:extLst>
  </p:cSld>
  <p:clrMapOvr>
    <a:masterClrMapping/>
  </p:clrMapOvr>
  <p:transition>
    <p:fade/>
  </p:transition>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40754" y="1485899"/>
            <a:ext cx="11568684" cy="547870"/>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2448" b="0">
                <a:solidFill>
                  <a:schemeClr val="tx1"/>
                </a:solidFill>
                <a:latin typeface="+mj-lt"/>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4075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363318"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285884" y="2033769"/>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4075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363318"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285884" y="4002598"/>
            <a:ext cx="3723554" cy="1787314"/>
          </a:xfrm>
          <a:ln w="19050">
            <a:solidFill>
              <a:schemeClr val="tx2"/>
            </a:solidFill>
          </a:ln>
        </p:spPr>
        <p:txBody>
          <a:bodyPr lIns="182880" tIns="137160" rIns="182880">
            <a:noAutofit/>
          </a:bodyPr>
          <a:lstStyle>
            <a:lvl1pPr>
              <a:defRPr sz="2040">
                <a:solidFill>
                  <a:schemeClr val="tx1"/>
                </a:solidFill>
              </a:defRPr>
            </a:lvl1pPr>
            <a:lvl2pPr>
              <a:defRPr sz="1836">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511544229"/>
      </p:ext>
    </p:extLst>
  </p:cSld>
  <p:clrMapOvr>
    <a:masterClrMapping/>
  </p:clrMapOvr>
  <p:transition>
    <p:fade/>
  </p:transition>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72018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3040063"/>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882528915"/>
      </p:ext>
    </p:extLst>
  </p:cSld>
  <p:clrMapOvr>
    <a:masterClrMapping/>
  </p:clrMapOvr>
  <p:transition>
    <p:fade/>
  </p:transition>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056690914"/>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896" strike="noStrike" spc="-50"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753369"/>
          </a:xfrm>
          <a:prstGeom prst="rect">
            <a:avLst/>
          </a:prstGeom>
        </p:spPr>
        <p:txBody>
          <a:bodyPr/>
          <a:lstStyle>
            <a:lvl1pPr>
              <a:defRPr sz="1836">
                <a:solidFill>
                  <a:schemeClr val="bg1"/>
                </a:solidFill>
              </a:defRPr>
            </a:lvl1pPr>
            <a:lvl2pPr>
              <a:defRPr sz="1800">
                <a:solidFill>
                  <a:srgbClr val="000000"/>
                </a:solidFill>
              </a:defRPr>
            </a:lvl2pPr>
            <a:lvl3pPr>
              <a:defRPr sz="1399"/>
            </a:lvl3pPr>
            <a:lvl4pPr>
              <a:defRPr sz="1399"/>
            </a:lvl4pPr>
            <a:lvl5pPr>
              <a:defRPr sz="104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9630" y="162871"/>
            <a:ext cx="2688089" cy="889107"/>
          </a:xfrm>
          <a:prstGeom prst="rect">
            <a:avLst/>
          </a:prstGeom>
        </p:spPr>
      </p:pic>
    </p:spTree>
    <p:extLst>
      <p:ext uri="{BB962C8B-B14F-4D97-AF65-F5344CB8AC3E}">
        <p14:creationId xmlns:p14="http://schemas.microsoft.com/office/powerpoint/2010/main" val="1777913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600201" y="249908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975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600201" y="3610621"/>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7092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600201" y="4722156"/>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8209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221575192"/>
      </p:ext>
    </p:extLst>
  </p:cSld>
  <p:clrMapOvr>
    <a:masterClrMapping/>
  </p:clrMapOvr>
  <p:transition>
    <p:fade/>
  </p:transition>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a:t>
            </a:r>
          </a:p>
        </p:txBody>
      </p:sp>
      <p:sp>
        <p:nvSpPr>
          <p:cNvPr id="5" name="Text Placeholder 4"/>
          <p:cNvSpPr>
            <a:spLocks noGrp="1"/>
          </p:cNvSpPr>
          <p:nvPr>
            <p:ph type="body" sz="quarter" idx="11" hasCustomPrompt="1"/>
          </p:nvPr>
        </p:nvSpPr>
        <p:spPr>
          <a:xfrm>
            <a:off x="1600200" y="1485899"/>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600201" y="246099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0" y="2521391"/>
            <a:ext cx="10409238"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600201" y="3496337"/>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0" y="3556883"/>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600201" y="4531683"/>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0" y="459237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600201" y="5567028"/>
            <a:ext cx="1039552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0" y="5627865"/>
            <a:ext cx="10409238"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3366396458"/>
      </p:ext>
    </p:extLst>
  </p:cSld>
  <p:clrMapOvr>
    <a:masterClrMapping/>
  </p:clrMapOvr>
  <p:transition>
    <p:fade/>
  </p:transition>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six rows</a:t>
            </a:r>
          </a:p>
        </p:txBody>
      </p:sp>
      <p:sp>
        <p:nvSpPr>
          <p:cNvPr id="5" name="Text Placeholder 4"/>
          <p:cNvSpPr>
            <a:spLocks noGrp="1"/>
          </p:cNvSpPr>
          <p:nvPr>
            <p:ph type="body" sz="quarter" idx="11" hasCustomPrompt="1"/>
          </p:nvPr>
        </p:nvSpPr>
        <p:spPr>
          <a:xfrm>
            <a:off x="1417321" y="1485899"/>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31236" y="2289187"/>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417321" y="2349182"/>
            <a:ext cx="10592118" cy="74295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31236" y="315234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417321" y="3212465"/>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31236" y="401550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417321" y="4075748"/>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31236" y="4878666"/>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417321" y="4939031"/>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31236" y="5741825"/>
            <a:ext cx="10564487"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417321" y="5802313"/>
            <a:ext cx="10592118" cy="74295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166651659"/>
      </p:ext>
    </p:extLst>
  </p:cSld>
  <p:clrMapOvr>
    <a:masterClrMapping/>
  </p:clrMapOvr>
  <p:transition>
    <p:fade/>
  </p:transition>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 &amp; two columns</a:t>
            </a:r>
          </a:p>
        </p:txBody>
      </p:sp>
      <p:sp>
        <p:nvSpPr>
          <p:cNvPr id="5" name="Text Placeholder 4"/>
          <p:cNvSpPr>
            <a:spLocks noGrp="1"/>
          </p:cNvSpPr>
          <p:nvPr>
            <p:ph type="body" sz="quarter" idx="11" hasCustomPrompt="1"/>
          </p:nvPr>
        </p:nvSpPr>
        <p:spPr>
          <a:xfrm>
            <a:off x="1600201"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600201"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600201"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527927" y="2932344"/>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3081601"/>
            <a:ext cx="4481513" cy="1297188"/>
          </a:xfrm>
        </p:spPr>
        <p:txBody>
          <a:bodyPr wrap="square" lIns="0" tIns="0" rIns="0" bIns="0" anchor="t">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527927" y="4528046"/>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4677302"/>
            <a:ext cx="4481513" cy="1297188"/>
          </a:xfrm>
        </p:spPr>
        <p:txBody>
          <a:bodyPr wrap="square" lIns="0" tIns="0" rIns="0" bIns="0" anchor="t">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836"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718919247"/>
      </p:ext>
    </p:extLst>
  </p:cSld>
  <p:clrMapOvr>
    <a:masterClrMapping/>
  </p:clrMapOvr>
  <p:transition>
    <p:fade/>
  </p:transition>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 &amp; two columns</a:t>
            </a:r>
          </a:p>
        </p:txBody>
      </p:sp>
      <p:sp>
        <p:nvSpPr>
          <p:cNvPr id="5" name="Text Placeholder 4"/>
          <p:cNvSpPr>
            <a:spLocks noGrp="1"/>
          </p:cNvSpPr>
          <p:nvPr>
            <p:ph type="body" sz="quarter" idx="11" hasCustomPrompt="1"/>
          </p:nvPr>
        </p:nvSpPr>
        <p:spPr>
          <a:xfrm>
            <a:off x="1600201"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600201"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600201"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600201"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600201"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600201"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600201"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600201"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600201"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527925" y="1485899"/>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527927" y="246099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527925" y="2521391"/>
            <a:ext cx="4481513" cy="914400"/>
          </a:xfrm>
        </p:spPr>
        <p:txBody>
          <a:bodyPr wrap="square" lIns="0" tIns="0" rIns="0" bIns="0" anchor="ctr">
            <a:noAutofit/>
          </a:bodyPr>
          <a:lstStyle>
            <a:lvl1pPr marL="0" indent="0">
              <a:lnSpc>
                <a:spcPts val="1800"/>
              </a:lnSpc>
              <a:spcBef>
                <a:spcPts val="900"/>
              </a:spcBef>
              <a:buNone/>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527927" y="3496337"/>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527925" y="3556883"/>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527927" y="4531683"/>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527925" y="459237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527927" y="5567028"/>
            <a:ext cx="4495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527925" y="5627865"/>
            <a:ext cx="4481513" cy="914400"/>
          </a:xfrm>
        </p:spPr>
        <p:txBody>
          <a:bodyPr wrap="square" lIns="0" tIns="0" rIns="0" bIns="0" anchor="ctr">
            <a:no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599" b="0" kern="1200" spc="0" baseline="0" dirty="0">
                <a:solidFill>
                  <a:schemeClr val="tx1"/>
                </a:solidFill>
                <a:latin typeface="+mn-lt"/>
                <a:ea typeface="+mn-ea"/>
                <a:cs typeface="+mn-cs"/>
              </a:defRPr>
            </a:lvl1pPr>
            <a:lvl2pPr marL="0" marR="0" indent="0" algn="l" defTabSz="932563" rtl="0" eaLnBrk="1" fontAlgn="auto" latinLnBrk="0" hangingPunct="1">
              <a:lnSpc>
                <a:spcPct val="100000"/>
              </a:lnSpc>
              <a:spcBef>
                <a:spcPts val="612"/>
              </a:spcBef>
              <a:spcAft>
                <a:spcPts val="0"/>
              </a:spcAft>
              <a:buClrTx/>
              <a:buSzPct val="90000"/>
              <a:buFont typeface="Arial" panose="020B0604020202020204" pitchFamily="34" charset="0"/>
              <a:buNone/>
              <a:tabLst/>
              <a:defRPr sz="1632" b="0">
                <a:solidFill>
                  <a:schemeClr val="tx1"/>
                </a:solidFill>
              </a:defRPr>
            </a:lvl2pPr>
            <a:lvl3pPr marL="457112" indent="0">
              <a:buNone/>
              <a:defRPr/>
            </a:lvl3pPr>
            <a:lvl4pPr marL="685669" indent="0">
              <a:buNone/>
              <a:defRPr/>
            </a:lvl4pPr>
            <a:lvl5pPr marL="914224" indent="0">
              <a:buNone/>
              <a:defRPr/>
            </a:lvl5pPr>
          </a:lstStyle>
          <a:p>
            <a:pPr marL="0" marR="0" lvl="1" indent="0" algn="l" defTabSz="932563" rtl="0" eaLnBrk="1" fontAlgn="auto" latinLnBrk="0" hangingPunct="1">
              <a:lnSpc>
                <a:spcPct val="100000"/>
              </a:lnSpc>
              <a:spcBef>
                <a:spcPts val="400"/>
              </a:spcBef>
              <a:spcAft>
                <a:spcPts val="600"/>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4245482638"/>
      </p:ext>
    </p:extLst>
  </p:cSld>
  <p:clrMapOvr>
    <a:masterClrMapping/>
  </p:clrMapOvr>
  <p:transition>
    <p:fade/>
  </p:transition>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5690802"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27038" y="2680516"/>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354262" y="2680516"/>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320131" y="1486335"/>
            <a:ext cx="5684547"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354262" y="3737414"/>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5673715"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354262" y="4794311"/>
            <a:ext cx="5650416"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569080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354261" y="3603027"/>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354261" y="4659923"/>
            <a:ext cx="564971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661972998"/>
      </p:ext>
    </p:extLst>
  </p:cSld>
  <p:clrMapOvr>
    <a:masterClrMapping/>
  </p:clrMapOvr>
  <p:transition>
    <p:fade/>
  </p:transition>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27037"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27038" y="2680516"/>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89439"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7" name="Text Placeholder 4"/>
          <p:cNvSpPr>
            <a:spLocks noGrp="1"/>
          </p:cNvSpPr>
          <p:nvPr>
            <p:ph type="body" sz="quarter" idx="18" hasCustomPrompt="1"/>
          </p:nvPr>
        </p:nvSpPr>
        <p:spPr>
          <a:xfrm>
            <a:off x="4389439"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24853" y="2680516"/>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1486335"/>
            <a:ext cx="3702053" cy="1068456"/>
          </a:xfrm>
          <a:prstGeom prst="rect">
            <a:avLst/>
          </a:prstGeom>
          <a:solidFill>
            <a:srgbClr val="243A5E"/>
          </a:solidFill>
        </p:spPr>
        <p:txBody>
          <a:bodyPr lIns="91440" tIns="91440" rIns="91440" anchor="ctr">
            <a:noAutofit/>
          </a:bodyPr>
          <a:lstStyle>
            <a:lvl1pPr>
              <a:lnSpc>
                <a:spcPct val="100000"/>
              </a:lnSpc>
              <a:defRPr lang="en-US" sz="204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27038" y="3737413"/>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89439"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324853" y="3737414"/>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27038" y="4794311"/>
            <a:ext cx="3690937" cy="788126"/>
          </a:xfrm>
          <a:prstGeom prst="rect">
            <a:avLst/>
          </a:prstGeom>
        </p:spPr>
        <p:txBody>
          <a:bodyPr lIns="0" tIns="0" rIns="0" bIns="0" anchor="ctr">
            <a:noAutofit/>
          </a:bodyPr>
          <a:lstStyle>
            <a:lvl1pPr marL="0" indent="0">
              <a:lnSpc>
                <a:spcPct val="100000"/>
              </a:lnSpc>
              <a:spcBef>
                <a:spcPts val="900"/>
              </a:spcBef>
              <a:buFont typeface="Arial" panose="020B0604020202020204" pitchFamily="34" charset="0"/>
              <a:buNone/>
              <a:defRPr sz="1428"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89439"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324853" y="4794311"/>
            <a:ext cx="3679825" cy="788126"/>
          </a:xfrm>
          <a:prstGeom prst="rect">
            <a:avLst/>
          </a:prstGeom>
        </p:spPr>
        <p:txBody>
          <a:bodyPr vert="horz" wrap="square" lIns="0" tIns="0" rIns="0" bIns="0" rtlCol="0" anchor="ctr">
            <a:noAutofit/>
          </a:bodyPr>
          <a:lstStyle>
            <a:lvl1pPr>
              <a:lnSpc>
                <a:spcPct val="100000"/>
              </a:lnSpc>
              <a:tabLst/>
              <a:defRPr lang="en-US" sz="1428"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27038" y="3603027"/>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27038" y="4659923"/>
            <a:ext cx="370641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90011"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90011"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27038" y="449263"/>
            <a:ext cx="11568684" cy="69373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324853" y="3603027"/>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324853" y="4659923"/>
            <a:ext cx="367912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432116942"/>
      </p:ext>
    </p:extLst>
  </p:cSld>
  <p:clrMapOvr>
    <a:masterClrMapping/>
  </p:clrMapOvr>
  <p:transition>
    <p:fade/>
  </p:transition>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7"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457295"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487553" y="1486336"/>
            <a:ext cx="3508169" cy="3507672"/>
          </a:xfrm>
          <a:prstGeom prst="ellipse">
            <a:avLst/>
          </a:prstGeom>
          <a:solidFill>
            <a:schemeClr val="bg1">
              <a:lumMod val="95000"/>
            </a:schemeClr>
          </a:solidFill>
        </p:spPr>
        <p:txBody>
          <a:bodyPr tIns="0" rIns="0" bIns="0" anchor="ctr">
            <a:noAutofit/>
          </a:bodyPr>
          <a:lstStyle>
            <a:lvl1pPr algn="ctr">
              <a:defRPr sz="2856"/>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182801150"/>
      </p:ext>
    </p:extLst>
  </p:cSld>
  <p:clrMapOvr>
    <a:masterClrMapping/>
  </p:clrMapOvr>
  <p:transition>
    <p:fade/>
  </p:transition>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2703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77211"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127384"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477558"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827733" y="2406566"/>
            <a:ext cx="2181704" cy="2181394"/>
          </a:xfrm>
          <a:prstGeom prst="ellipse">
            <a:avLst/>
          </a:prstGeom>
          <a:solidFill>
            <a:srgbClr val="243A5E"/>
          </a:solidFill>
        </p:spPr>
        <p:txBody>
          <a:bodyPr tIns="0" rIns="0" bIns="0" anchor="ctr">
            <a:noAutofit/>
          </a:bodyPr>
          <a:lstStyle>
            <a:lvl1pPr algn="ctr">
              <a:defRPr sz="2448">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t>© Copyright Microsoft Corporation. All rights reserved.</a:t>
            </a:r>
          </a:p>
        </p:txBody>
      </p:sp>
    </p:spTree>
    <p:extLst>
      <p:ext uri="{BB962C8B-B14F-4D97-AF65-F5344CB8AC3E}">
        <p14:creationId xmlns:p14="http://schemas.microsoft.com/office/powerpoint/2010/main" val="2218131677"/>
      </p:ext>
    </p:extLst>
  </p:cSld>
  <p:clrMapOvr>
    <a:masterClrMapping/>
  </p:clrMapOvr>
  <p:transition>
    <p:fade/>
  </p:transition>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119583" y="6680282"/>
            <a:ext cx="4197310"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18">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9345" y="162872"/>
            <a:ext cx="3541112" cy="889108"/>
          </a:xfrm>
          <a:prstGeom prst="rect">
            <a:avLst/>
          </a:prstGeom>
        </p:spPr>
      </p:pic>
    </p:spTree>
    <p:extLst>
      <p:ext uri="{BB962C8B-B14F-4D97-AF65-F5344CB8AC3E}">
        <p14:creationId xmlns:p14="http://schemas.microsoft.com/office/powerpoint/2010/main" val="158615499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slideLayout" Target="../slideLayouts/slideLayout48.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881724970"/>
      </p:ext>
    </p:extLst>
  </p:cSld>
  <p:clrMap bg1="lt1" tx1="dk1" bg2="lt2" tx2="dk2" accent1="accent1" accent2="accent2" accent3="accent3" accent4="accent4" accent5="accent5" accent6="accent6" hlink="hlink" folHlink="folHlink"/>
  <p:sldLayoutIdLst>
    <p:sldLayoutId id="2147484583" r:id="rId1"/>
    <p:sldLayoutId id="2147484562" r:id="rId2"/>
    <p:sldLayoutId id="2147484619" r:id="rId3"/>
    <p:sldLayoutId id="2147484618" r:id="rId4"/>
    <p:sldLayoutId id="2147484620" r:id="rId5"/>
    <p:sldLayoutId id="2147484621" r:id="rId6"/>
    <p:sldLayoutId id="2147484622" r:id="rId7"/>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userDrawn="1">
          <p15:clr>
            <a:srgbClr val="C35EA4"/>
          </p15:clr>
        </p15:guide>
        <p15:guide id="32" pos="1528" userDrawn="1">
          <p15:clr>
            <a:srgbClr val="C35EA4"/>
          </p15:clr>
        </p15:guide>
        <p15:guide id="33" pos="2621" userDrawn="1">
          <p15:clr>
            <a:srgbClr val="C35EA4"/>
          </p15:clr>
        </p15:guide>
        <p15:guide id="34" pos="2765" userDrawn="1">
          <p15:clr>
            <a:srgbClr val="C35EA4"/>
          </p15:clr>
        </p15:guide>
        <p15:guide id="35" pos="3854" userDrawn="1">
          <p15:clr>
            <a:srgbClr val="C35EA4"/>
          </p15:clr>
        </p15:guide>
        <p15:guide id="36" pos="4003" userDrawn="1">
          <p15:clr>
            <a:srgbClr val="C35EA4"/>
          </p15:clr>
        </p15:guide>
        <p15:guide id="37" pos="5083" userDrawn="1">
          <p15:clr>
            <a:srgbClr val="C35EA4"/>
          </p15:clr>
        </p15:guide>
        <p15:guide id="38" pos="5230" userDrawn="1">
          <p15:clr>
            <a:srgbClr val="C35EA4"/>
          </p15:clr>
        </p15:guide>
        <p15:guide id="39" pos="6323" userDrawn="1">
          <p15:clr>
            <a:srgbClr val="C35EA4"/>
          </p15:clr>
        </p15:guide>
        <p15:guide id="40" pos="6469" userDrawn="1">
          <p15:clr>
            <a:srgbClr val="C35EA4"/>
          </p15:clr>
        </p15:guide>
        <p15:guide id="41" pos="269" userDrawn="1">
          <p15:clr>
            <a:srgbClr val="F26B43"/>
          </p15:clr>
        </p15:guide>
        <p15:guide id="42" pos="7565" userDrawn="1">
          <p15:clr>
            <a:srgbClr val="F26B43"/>
          </p15:clr>
        </p15:guide>
        <p15:guide id="43" orient="horz" pos="751" userDrawn="1">
          <p15:clr>
            <a:srgbClr val="5ACBF0"/>
          </p15:clr>
        </p15:guide>
        <p15:guide id="44" orient="horz" pos="1387" userDrawn="1">
          <p15:clr>
            <a:srgbClr val="5ACBF0"/>
          </p15:clr>
        </p15:guide>
        <p15:guide id="45" orient="horz" pos="605" userDrawn="1">
          <p15:clr>
            <a:srgbClr val="5ACBF0"/>
          </p15:clr>
        </p15:guide>
        <p15:guide id="46" orient="horz" pos="1514" userDrawn="1">
          <p15:clr>
            <a:srgbClr val="5ACBF0"/>
          </p15:clr>
        </p15:guide>
        <p15:guide id="47" orient="horz" pos="2130" userDrawn="1">
          <p15:clr>
            <a:srgbClr val="5ACBF0"/>
          </p15:clr>
        </p15:guide>
        <p15:guide id="48" orient="horz" pos="2299" userDrawn="1">
          <p15:clr>
            <a:srgbClr val="5ACBF0"/>
          </p15:clr>
        </p15:guide>
        <p15:guide id="49" orient="horz" pos="283" userDrawn="1">
          <p15:clr>
            <a:srgbClr val="F26B43"/>
          </p15:clr>
        </p15:guide>
        <p15:guide id="50" orient="horz" pos="4123" userDrawn="1">
          <p15:clr>
            <a:srgbClr val="F26B43"/>
          </p15:clr>
        </p15:guide>
        <p15:guide id="51" orient="horz" pos="2891" userDrawn="1">
          <p15:clr>
            <a:srgbClr val="5ACBF0"/>
          </p15:clr>
        </p15:guide>
        <p15:guide id="52" orient="horz" pos="3019" userDrawn="1">
          <p15:clr>
            <a:srgbClr val="5ACBF0"/>
          </p15:clr>
        </p15:guide>
        <p15:guide id="53" orient="horz" pos="3643" userDrawn="1">
          <p15:clr>
            <a:srgbClr val="5ACBF0"/>
          </p15:clr>
        </p15:guide>
        <p15:guide id="54" orient="horz" pos="376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27038" y="1485901"/>
            <a:ext cx="11568684" cy="2542619"/>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298192" y="3219401"/>
            <a:ext cx="6979508" cy="540705"/>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Blue-Gray</a:t>
              </a:r>
            </a:p>
            <a:p>
              <a:pPr defTabSz="932293" fontAlgn="base">
                <a:spcBef>
                  <a:spcPct val="0"/>
                </a:spcBef>
                <a:spcAft>
                  <a:spcPts val="100"/>
                </a:spcAft>
              </a:pPr>
              <a:r>
                <a:rPr lang="en-US" sz="600" dirty="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Blue</a:t>
              </a:r>
            </a:p>
            <a:p>
              <a:pPr defTabSz="932293" fontAlgn="base">
                <a:spcBef>
                  <a:spcPct val="0"/>
                </a:spcBef>
                <a:spcAft>
                  <a:spcPts val="100"/>
                </a:spcAft>
              </a:pPr>
              <a:r>
                <a:rPr lang="en-US" sz="600" dirty="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bg1"/>
                    </a:solidFill>
                    <a:ea typeface="Segoe UI" pitchFamily="34" charset="0"/>
                    <a:cs typeface="Segoe UI" pitchFamily="34" charset="0"/>
                  </a:rPr>
                  <a:t>Black</a:t>
                </a:r>
              </a:p>
              <a:p>
                <a:pPr defTabSz="932293" fontAlgn="base">
                  <a:spcBef>
                    <a:spcPct val="0"/>
                  </a:spcBef>
                  <a:spcAft>
                    <a:spcPts val="100"/>
                  </a:spcAft>
                </a:pPr>
                <a:r>
                  <a:rPr lang="en-US" sz="600" dirty="0">
                    <a:solidFill>
                      <a:schemeClr val="bg1"/>
                    </a:solidFill>
                    <a:ea typeface="Segoe UI" pitchFamily="34" charset="0"/>
                    <a:cs typeface="Segoe UI" pitchFamily="34" charset="0"/>
                  </a:rPr>
                  <a:t>R0 G0 B0</a:t>
                </a:r>
              </a:p>
              <a:p>
                <a:pPr defTabSz="932293" fontAlgn="base">
                  <a:spcBef>
                    <a:spcPct val="0"/>
                  </a:spcBef>
                  <a:spcAft>
                    <a:spcPts val="100"/>
                  </a:spcAft>
                </a:pPr>
                <a:r>
                  <a:rPr lang="en-US" sz="600"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dirty="0">
                    <a:solidFill>
                      <a:schemeClr val="tx1"/>
                    </a:solidFill>
                    <a:ea typeface="Segoe UI" pitchFamily="34" charset="0"/>
                    <a:cs typeface="Segoe UI" pitchFamily="34" charset="0"/>
                  </a:rPr>
                  <a:t>White</a:t>
                </a:r>
              </a:p>
              <a:p>
                <a:pPr defTabSz="932293" fontAlgn="base">
                  <a:spcBef>
                    <a:spcPct val="0"/>
                  </a:spcBef>
                  <a:spcAft>
                    <a:spcPts val="100"/>
                  </a:spcAft>
                </a:pPr>
                <a:r>
                  <a:rPr lang="en-US" sz="600" dirty="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dirty="0">
                    <a:solidFill>
                      <a:schemeClr val="tx1"/>
                    </a:solidFill>
                    <a:ea typeface="Segoe UI" pitchFamily="34" charset="0"/>
                    <a:cs typeface="Segoe UI" pitchFamily="34" charset="0"/>
                  </a:rPr>
                  <a:t>Hex #FFFFFF</a:t>
                </a:r>
              </a:p>
            </p:txBody>
          </p:sp>
        </p:grpSp>
      </p:grpSp>
      <p:grpSp>
        <p:nvGrpSpPr>
          <p:cNvPr id="11" name="GRID" hidden="1">
            <a:extLst>
              <a:ext uri="{FF2B5EF4-FFF2-40B4-BE49-F238E27FC236}">
                <a16:creationId xmlns:a16="http://schemas.microsoft.com/office/drawing/2014/main" id="{352FBFA5-04E2-47B3-832B-4825C1A63E8C}"/>
              </a:ext>
            </a:extLst>
          </p:cNvPr>
          <p:cNvGrpSpPr/>
          <p:nvPr userDrawn="1"/>
        </p:nvGrpSpPr>
        <p:grpSpPr>
          <a:xfrm>
            <a:off x="0" y="0"/>
            <a:ext cx="12436475" cy="6994525"/>
            <a:chOff x="0" y="0"/>
            <a:chExt cx="12192000" cy="6858000"/>
          </a:xfrm>
        </p:grpSpPr>
        <p:cxnSp>
          <p:nvCxnSpPr>
            <p:cNvPr id="12" name="Straight Connector 11">
              <a:extLst>
                <a:ext uri="{FF2B5EF4-FFF2-40B4-BE49-F238E27FC236}">
                  <a16:creationId xmlns:a16="http://schemas.microsoft.com/office/drawing/2014/main" id="{040BFD74-DEDF-4239-9219-D612FC86FCF9}"/>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C1C0AC-3D7F-4A51-81B9-653301CADA84}"/>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3A83DB-92A3-4FA6-9284-D808B37ECC4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A2F286-4940-4AB0-B639-0BA3B8BF602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27BB35-7DC4-4A1F-88AD-A93AE8DB937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C6756A-D867-433E-BD4F-8986CAC1F3E9}"/>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531024-1FCB-4780-95A0-2E0A1B01C7E2}"/>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E89355-8266-4518-92A7-5871DEEAC86F}"/>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98360D-575A-4895-BC38-12F6CD9CC651}"/>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2BBABB-B6D4-48EB-A2A4-094DE3A686D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A9858-3E67-4DB9-9F37-A19A084AB6E8}"/>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2EE57-5CCB-431D-896B-04743C021055}"/>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939FEA-4B19-41A4-B620-C507701F7768}"/>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F0A62E-9C5A-436B-9AB8-3912076C9F54}"/>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605062-3684-4D23-BB67-8BE63A3DC82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7EEB40-D4DC-4629-8438-F0448E1A22F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46153A-E24F-4405-ACA4-430BD67857B3}"/>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D11DA4-4E26-473B-A052-422EE6327CD4}"/>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D98BDF-25F5-4566-B35D-DE9D3984F89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7B28E3-1121-4CBE-8170-04C42DF70ED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78B483-8596-468D-864D-F705E18D658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39A1DD-3C7C-474D-8E73-C3EF371BF4E1}"/>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CF384F-95CF-4E07-866C-67F87EAAB7EB}"/>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40509E-F0B7-49F6-ABF9-B36A394A4F71}"/>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655C0-B930-4599-9C90-20D90AC3F719}"/>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49B2FE-86D8-4F27-982A-D5465F73393A}"/>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669B4F-87FA-4BA5-94C3-DD732113249E}"/>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109B33-5E7B-4322-9214-4248C344C89F}"/>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AA663B-270E-4F9A-9406-97D68A9D4A8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8BA9FC-2BBC-4F6D-9844-8006C06849A1}"/>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4FF488-074C-4EB4-BE9E-32281FB014F2}"/>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83DEDC-8373-4BB5-901A-1199F8705822}"/>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0632C3-3042-40A8-8A40-D1D18EFD931E}"/>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B677EF-9429-40D5-90F1-C4CF1BEF2EB0}"/>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3" name=".64 square" hidden="1">
            <a:extLst>
              <a:ext uri="{FF2B5EF4-FFF2-40B4-BE49-F238E27FC236}">
                <a16:creationId xmlns:a16="http://schemas.microsoft.com/office/drawing/2014/main" id="{F3EBAE4A-D850-4AB6-ADA7-73B2FC73F69F}"/>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54" name=".32 square" hidden="1">
            <a:extLst>
              <a:ext uri="{FF2B5EF4-FFF2-40B4-BE49-F238E27FC236}">
                <a16:creationId xmlns:a16="http://schemas.microsoft.com/office/drawing/2014/main" id="{80CBC987-6FE4-468D-92CA-967EB248BB9D}"/>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89115433"/>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 id="2147484638" r:id="rId12"/>
    <p:sldLayoutId id="2147484639" r:id="rId13"/>
    <p:sldLayoutId id="2147484640" r:id="rId14"/>
    <p:sldLayoutId id="2147484641" r:id="rId15"/>
    <p:sldLayoutId id="2147484642" r:id="rId16"/>
    <p:sldLayoutId id="2147484643" r:id="rId17"/>
    <p:sldLayoutId id="2147484644" r:id="rId18"/>
    <p:sldLayoutId id="2147484645" r:id="rId19"/>
    <p:sldLayoutId id="2147484646" r:id="rId20"/>
    <p:sldLayoutId id="2147484647" r:id="rId21"/>
    <p:sldLayoutId id="2147484648" r:id="rId22"/>
    <p:sldLayoutId id="2147484649" r:id="rId23"/>
    <p:sldLayoutId id="2147484650" r:id="rId24"/>
    <p:sldLayoutId id="2147484651" r:id="rId25"/>
    <p:sldLayoutId id="2147484652" r:id="rId26"/>
    <p:sldLayoutId id="2147484653" r:id="rId27"/>
    <p:sldLayoutId id="2147484654" r:id="rId28"/>
    <p:sldLayoutId id="2147484655" r:id="rId29"/>
    <p:sldLayoutId id="2147484656" r:id="rId30"/>
    <p:sldLayoutId id="2147484657" r:id="rId31"/>
    <p:sldLayoutId id="2147484658" r:id="rId32"/>
    <p:sldLayoutId id="2147484659" r:id="rId33"/>
    <p:sldLayoutId id="2147484660" r:id="rId34"/>
    <p:sldLayoutId id="2147484661" r:id="rId35"/>
    <p:sldLayoutId id="2147484662" r:id="rId36"/>
    <p:sldLayoutId id="2147484663" r:id="rId37"/>
    <p:sldLayoutId id="2147484664" r:id="rId38"/>
    <p:sldLayoutId id="2147484665" r:id="rId39"/>
    <p:sldLayoutId id="2147484666" r:id="rId40"/>
    <p:sldLayoutId id="2147484667" r:id="rId41"/>
    <p:sldLayoutId id="2147484668" r:id="rId42"/>
    <p:sldLayoutId id="2147484669" r:id="rId43"/>
    <p:sldLayoutId id="2147484670" r:id="rId44"/>
    <p:sldLayoutId id="2147484671" r:id="rId45"/>
    <p:sldLayoutId id="2147484672" r:id="rId46"/>
    <p:sldLayoutId id="2147484673" r:id="rId47"/>
    <p:sldLayoutId id="2147484674" r:id="rId48"/>
  </p:sldLayoutIdLst>
  <p:transition>
    <p:fade/>
  </p:transition>
  <p:hf sldNum="0" hdr="0" ft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400"/>
        </a:spcBef>
        <a:spcAft>
          <a:spcPts val="600"/>
        </a:spcAft>
        <a:buClrTx/>
        <a:buSzPct val="90000"/>
        <a:buFontTx/>
        <a:buNone/>
        <a:tabLst/>
        <a:defRPr sz="2040" kern="1200" spc="0" baseline="0">
          <a:solidFill>
            <a:schemeClr val="tx1"/>
          </a:solidFill>
          <a:latin typeface="+mn-lt"/>
          <a:ea typeface="+mn-ea"/>
          <a:cs typeface="+mn-cs"/>
        </a:defRPr>
      </a:lvl2pPr>
      <a:lvl3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j-lt"/>
          <a:ea typeface="+mn-ea"/>
          <a:cs typeface="+mn-cs"/>
        </a:defRPr>
      </a:lvl3pPr>
      <a:lvl4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n-lt"/>
          <a:ea typeface="+mn-ea"/>
          <a:cs typeface="+mn-cs"/>
        </a:defRPr>
      </a:lvl4pPr>
      <a:lvl5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p15:clr>
            <a:srgbClr val="C35EA4"/>
          </p15:clr>
        </p15:guide>
        <p15:guide id="57" pos="7313">
          <p15:clr>
            <a:srgbClr val="C35EA4"/>
          </p15:clr>
        </p15:guide>
        <p15:guide id="58" orient="horz" pos="369">
          <p15:clr>
            <a:srgbClr val="C35EA4"/>
          </p15:clr>
        </p15:guide>
        <p15:guide id="59" orient="horz" pos="3949">
          <p15:clr>
            <a:srgbClr val="C35EA4"/>
          </p15:clr>
        </p15:guide>
        <p15:guide id="60" orient="horz" pos="184">
          <p15:clr>
            <a:srgbClr val="A4A3A4"/>
          </p15:clr>
        </p15:guide>
        <p15:guide id="61" pos="185">
          <p15:clr>
            <a:srgbClr val="A4A3A4"/>
          </p15:clr>
        </p15:guide>
        <p15:guide id="62" orient="horz" pos="4135">
          <p15:clr>
            <a:srgbClr val="A4A3A4"/>
          </p15:clr>
        </p15:guide>
        <p15:guide id="63"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038" y="449263"/>
            <a:ext cx="11568684" cy="693737"/>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27038" y="1485901"/>
            <a:ext cx="11568684" cy="2542619"/>
          </a:xfrm>
          <a:prstGeom prst="rect">
            <a:avLst/>
          </a:prstGeom>
        </p:spPr>
        <p:txBody>
          <a:bodyPr vert="horz" wrap="square" lIns="0" tIns="91440" rIns="146304" bIns="91440" rtlCol="0">
            <a:spAutoFit/>
          </a:bodyPr>
          <a:lstStyle/>
          <a:p>
            <a:pPr lvl="1"/>
            <a:r>
              <a:rPr lang="en-US"/>
              <a:t>Large: subhead Segoe UI Regular 20/24</a:t>
            </a:r>
          </a:p>
          <a:p>
            <a:pPr lvl="2"/>
            <a:r>
              <a:rPr lang="en-US"/>
              <a:t>Medium: paragraph heading Segoe UI </a:t>
            </a:r>
            <a:r>
              <a:rPr lang="en-US" err="1"/>
              <a:t>Semibold</a:t>
            </a:r>
            <a:r>
              <a:rPr lang="en-US"/>
              <a:t> 14/18</a:t>
            </a:r>
          </a:p>
          <a:p>
            <a:pPr lvl="3"/>
            <a:r>
              <a:rPr lang="en-US"/>
              <a:t>Medium: paragraph body copy Segoe UI Regular 14/18</a:t>
            </a:r>
          </a:p>
          <a:p>
            <a:pPr lvl="4"/>
            <a:r>
              <a:rPr lang="en-US"/>
              <a:t>Small: caption heading Segoe UI Bold 10/12</a:t>
            </a:r>
          </a:p>
          <a:p>
            <a:pPr lvl="6"/>
            <a:r>
              <a:rPr lang="en-US"/>
              <a:t>Small: caption body copy Segoe UI Regular 10/12</a:t>
            </a:r>
          </a:p>
          <a:p>
            <a:pPr lvl="6"/>
            <a:endParaRPr lang="en-US"/>
          </a:p>
          <a:p>
            <a:pPr lvl="6"/>
            <a:endParaRPr lang="en-US"/>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298192" y="3219401"/>
            <a:ext cx="6979508" cy="540705"/>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Gray</a:t>
              </a:r>
            </a:p>
            <a:p>
              <a:pPr defTabSz="932293" fontAlgn="base">
                <a:spcBef>
                  <a:spcPct val="0"/>
                </a:spcBef>
                <a:spcAft>
                  <a:spcPts val="100"/>
                </a:spcAft>
              </a:pPr>
              <a:r>
                <a:rPr lang="en-US" sz="600">
                  <a:solidFill>
                    <a:schemeClr val="bg1"/>
                  </a:solidFill>
                  <a:ea typeface="Segoe UI" pitchFamily="34" charset="0"/>
                  <a:cs typeface="Segoe UI" pitchFamily="34" charset="0"/>
                </a:rPr>
                <a:t>R117 G117 B122</a:t>
              </a:r>
            </a:p>
            <a:p>
              <a:pPr defTabSz="932293" fontAlgn="base">
                <a:spcBef>
                  <a:spcPct val="0"/>
                </a:spcBef>
                <a:spcAft>
                  <a:spcPts val="100"/>
                </a:spcAft>
              </a:pPr>
              <a:r>
                <a:rPr lang="en-US" sz="60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Blue-Gray</a:t>
              </a:r>
            </a:p>
            <a:p>
              <a:pPr defTabSz="932293" fontAlgn="base">
                <a:spcBef>
                  <a:spcPct val="0"/>
                </a:spcBef>
                <a:spcAft>
                  <a:spcPts val="100"/>
                </a:spcAft>
              </a:pPr>
              <a:r>
                <a:rPr lang="en-US" sz="600">
                  <a:solidFill>
                    <a:schemeClr val="bg1"/>
                  </a:solidFill>
                  <a:ea typeface="Segoe UI" pitchFamily="34" charset="0"/>
                  <a:cs typeface="Segoe UI" pitchFamily="34" charset="0"/>
                </a:rPr>
                <a:t>R36 G58 B94</a:t>
              </a:r>
            </a:p>
            <a:p>
              <a:pPr defTabSz="932293" fontAlgn="base">
                <a:spcBef>
                  <a:spcPct val="0"/>
                </a:spcBef>
                <a:spcAft>
                  <a:spcPts val="100"/>
                </a:spcAft>
              </a:pPr>
              <a:r>
                <a:rPr lang="en-US" sz="60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Blue</a:t>
              </a:r>
            </a:p>
            <a:p>
              <a:pPr defTabSz="932293" fontAlgn="base">
                <a:spcBef>
                  <a:spcPct val="0"/>
                </a:spcBef>
                <a:spcAft>
                  <a:spcPts val="100"/>
                </a:spcAft>
              </a:pPr>
              <a:r>
                <a:rPr lang="en-US" sz="600">
                  <a:solidFill>
                    <a:schemeClr val="bg1"/>
                  </a:solidFill>
                  <a:ea typeface="Segoe UI" pitchFamily="34" charset="0"/>
                  <a:cs typeface="Segoe UI" pitchFamily="34" charset="0"/>
                </a:rPr>
                <a:t>R0 G120 B211</a:t>
              </a:r>
            </a:p>
            <a:p>
              <a:pPr defTabSz="932293" fontAlgn="base">
                <a:spcBef>
                  <a:spcPct val="0"/>
                </a:spcBef>
                <a:spcAft>
                  <a:spcPts val="100"/>
                </a:spcAft>
              </a:pPr>
              <a:r>
                <a:rPr lang="en-US" sz="60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bg1"/>
                    </a:solidFill>
                    <a:ea typeface="Segoe UI" pitchFamily="34" charset="0"/>
                    <a:cs typeface="Segoe UI" pitchFamily="34" charset="0"/>
                  </a:rPr>
                  <a:t>Black</a:t>
                </a:r>
              </a:p>
              <a:p>
                <a:pPr defTabSz="932293" fontAlgn="base">
                  <a:spcBef>
                    <a:spcPct val="0"/>
                  </a:spcBef>
                  <a:spcAft>
                    <a:spcPts val="100"/>
                  </a:spcAft>
                </a:pPr>
                <a:r>
                  <a:rPr lang="en-US" sz="600">
                    <a:solidFill>
                      <a:schemeClr val="bg1"/>
                    </a:solidFill>
                    <a:ea typeface="Segoe UI" pitchFamily="34" charset="0"/>
                    <a:cs typeface="Segoe UI" pitchFamily="34" charset="0"/>
                  </a:rPr>
                  <a:t>R0 G0 B0</a:t>
                </a:r>
              </a:p>
              <a:p>
                <a:pPr defTabSz="932293" fontAlgn="base">
                  <a:spcBef>
                    <a:spcPct val="0"/>
                  </a:spcBef>
                  <a:spcAft>
                    <a:spcPts val="100"/>
                  </a:spcAft>
                </a:pPr>
                <a:r>
                  <a:rPr lang="en-US" sz="60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32293" fontAlgn="base">
                  <a:spcBef>
                    <a:spcPct val="0"/>
                  </a:spcBef>
                  <a:spcAft>
                    <a:spcPts val="100"/>
                  </a:spcAft>
                </a:pPr>
                <a:r>
                  <a:rPr lang="en-US" sz="600" b="1">
                    <a:solidFill>
                      <a:schemeClr val="tx1"/>
                    </a:solidFill>
                    <a:ea typeface="Segoe UI" pitchFamily="34" charset="0"/>
                    <a:cs typeface="Segoe UI" pitchFamily="34" charset="0"/>
                  </a:rPr>
                  <a:t>White</a:t>
                </a:r>
              </a:p>
              <a:p>
                <a:pPr defTabSz="932293" fontAlgn="base">
                  <a:spcBef>
                    <a:spcPct val="0"/>
                  </a:spcBef>
                  <a:spcAft>
                    <a:spcPts val="100"/>
                  </a:spcAft>
                </a:pPr>
                <a:r>
                  <a:rPr lang="en-US" sz="600">
                    <a:solidFill>
                      <a:schemeClr val="tx1"/>
                    </a:solidFill>
                    <a:ea typeface="Segoe UI" pitchFamily="34" charset="0"/>
                    <a:cs typeface="Segoe UI" pitchFamily="34" charset="0"/>
                  </a:rPr>
                  <a:t>R255 G255 B255</a:t>
                </a:r>
              </a:p>
              <a:p>
                <a:pPr defTabSz="932293" fontAlgn="base">
                  <a:spcBef>
                    <a:spcPct val="0"/>
                  </a:spcBef>
                  <a:spcAft>
                    <a:spcPts val="100"/>
                  </a:spcAft>
                </a:pPr>
                <a:r>
                  <a:rPr lang="en-US" sz="600">
                    <a:solidFill>
                      <a:schemeClr val="tx1"/>
                    </a:solidFill>
                    <a:ea typeface="Segoe UI" pitchFamily="34" charset="0"/>
                    <a:cs typeface="Segoe UI" pitchFamily="34" charset="0"/>
                  </a:rPr>
                  <a:t>Hex #FFFFFF</a:t>
                </a:r>
              </a:p>
            </p:txBody>
          </p:sp>
        </p:grpSp>
      </p:grpSp>
      <p:sp>
        <p:nvSpPr>
          <p:cNvPr id="11" name="Title Placeholder 1">
            <a:extLst>
              <a:ext uri="{FF2B5EF4-FFF2-40B4-BE49-F238E27FC236}">
                <a16:creationId xmlns:a16="http://schemas.microsoft.com/office/drawing/2014/main" id="{76BB5A45-271D-4D53-BD8B-4B5CFB16FD0B}"/>
              </a:ext>
            </a:extLst>
          </p:cNvPr>
          <p:cNvSpPr>
            <a:spLocks noGrp="1"/>
          </p:cNvSpPr>
          <p:nvPr>
            <p:ph type="title"/>
          </p:nvPr>
        </p:nvSpPr>
        <p:spPr>
          <a:xfrm>
            <a:off x="600059" y="466301"/>
            <a:ext cx="11239464" cy="452111"/>
          </a:xfrm>
          <a:prstGeom prst="rect">
            <a:avLst/>
          </a:prstGeom>
        </p:spPr>
        <p:txBody>
          <a:bodyPr vert="horz" wrap="square" lIns="0" tIns="0" rIns="0" bIns="0" rtlCol="0" anchor="t">
            <a:spAutoFit/>
          </a:bodyPr>
          <a:lstStyle/>
          <a:p>
            <a:r>
              <a:rPr lang="en-US"/>
              <a:t>Click to edit Master title style</a:t>
            </a:r>
          </a:p>
        </p:txBody>
      </p:sp>
      <p:sp>
        <p:nvSpPr>
          <p:cNvPr id="12" name="Text Placeholder 3">
            <a:extLst>
              <a:ext uri="{FF2B5EF4-FFF2-40B4-BE49-F238E27FC236}">
                <a16:creationId xmlns:a16="http://schemas.microsoft.com/office/drawing/2014/main" id="{F8A6D886-5D45-4E0C-99EE-458518DE682D}"/>
              </a:ext>
            </a:extLst>
          </p:cNvPr>
          <p:cNvSpPr>
            <a:spLocks noGrp="1"/>
          </p:cNvSpPr>
          <p:nvPr>
            <p:ph type="body" idx="1"/>
          </p:nvPr>
        </p:nvSpPr>
        <p:spPr>
          <a:xfrm>
            <a:off x="595915" y="1464080"/>
            <a:ext cx="11239464" cy="1809983"/>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ID" hidden="1">
            <a:extLst>
              <a:ext uri="{FF2B5EF4-FFF2-40B4-BE49-F238E27FC236}">
                <a16:creationId xmlns:a16="http://schemas.microsoft.com/office/drawing/2014/main" id="{9A9057E0-C0E0-48C4-8CFF-2A9A167A4978}"/>
              </a:ext>
            </a:extLst>
          </p:cNvPr>
          <p:cNvGrpSpPr/>
          <p:nvPr userDrawn="1"/>
        </p:nvGrpSpPr>
        <p:grpSpPr>
          <a:xfrm>
            <a:off x="0" y="0"/>
            <a:ext cx="12436475" cy="6994525"/>
            <a:chOff x="0" y="0"/>
            <a:chExt cx="12192000" cy="6858000"/>
          </a:xfrm>
        </p:grpSpPr>
        <p:cxnSp>
          <p:nvCxnSpPr>
            <p:cNvPr id="21" name="Straight Connector 20">
              <a:extLst>
                <a:ext uri="{FF2B5EF4-FFF2-40B4-BE49-F238E27FC236}">
                  <a16:creationId xmlns:a16="http://schemas.microsoft.com/office/drawing/2014/main" id="{C958B833-C2E4-43F9-8803-144479A60455}"/>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2AFA66-3E39-4ED1-A9C5-E44733888DBA}"/>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B8CD7F-106A-47C0-84E6-4D87D89791F1}"/>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453082C-4B9C-4180-A393-1F90996BBCC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8BB0BA-322C-4D11-A556-3D9BF86D4A45}"/>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C156BE-DC8C-4BF4-B81F-C74DC513EB0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BBA139-D62F-4B5A-BF45-EE89C124FCF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3F55A0-D7A5-42EE-8CED-3A814F1B950A}"/>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F3B85F-E436-4397-9EE9-422A02679469}"/>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8B809C-724A-4BFD-B871-2DF381F59C5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868ED3-56B4-4176-AB07-DBE7A11DE7AC}"/>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BD61D9-CC26-48F5-9642-A38BE5806FCA}"/>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7AB05B-6281-4236-A529-512FB136C8D3}"/>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7EB70C-3766-4D54-9729-798BC6C8A8C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68E69B-85CA-49D4-8D18-7D0BAFBCE3CA}"/>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847621-191C-4F5F-B10C-EE1A6563C5E6}"/>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F8CE86-94F5-4955-B722-93A7479A5E7F}"/>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D91B32-338A-47AF-B026-3DB56D2EBD03}"/>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0240AE-9F68-499E-B3D4-2E3D39E9A1F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A8C58B-863A-4ECA-BF8F-588AC338B344}"/>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60630F-5E65-425D-8FAB-DAFACF3DABEF}"/>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63E2AD-707A-4ABE-8DD8-75AD62A0346B}"/>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6CC6ED-EE4D-4743-B5E6-AF29F7541679}"/>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131F5D-66B1-4ED4-BEE8-87E7AFCCD0AF}"/>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2EBE24-A3A7-4CEC-9402-724C34CC4915}"/>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3EAF58-88A4-46A6-8294-D1E7ACD5314E}"/>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08900E-4279-40CF-B123-F7B6C3962F02}"/>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D5A62F-7E03-4559-A54D-87BD12A56A82}"/>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11E0242-3665-4FF8-BF11-EAA64DCBDF9B}"/>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48F96D-56FB-493B-AB4F-5CCBCC0E6E25}"/>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AB3077C-9773-4CDC-ADCB-7950709AE741}"/>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45188AB-DB72-47FD-ACF4-45308CF5B3A6}"/>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CE7D75-17D2-4A50-BA5E-CF3AFACE7FDD}"/>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B0584E-229A-4276-B9AD-3A7E6F4330D1}"/>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64 square" hidden="1">
            <a:extLst>
              <a:ext uri="{FF2B5EF4-FFF2-40B4-BE49-F238E27FC236}">
                <a16:creationId xmlns:a16="http://schemas.microsoft.com/office/drawing/2014/main" id="{9B275EFD-15F8-402F-9DDA-CCF1472A8145}"/>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56" name=".32 square" hidden="1">
            <a:extLst>
              <a:ext uri="{FF2B5EF4-FFF2-40B4-BE49-F238E27FC236}">
                <a16:creationId xmlns:a16="http://schemas.microsoft.com/office/drawing/2014/main" id="{B2B20129-936B-4BC0-874D-4BA08831922C}"/>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6096808"/>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 id="2147484687" r:id="rId12"/>
    <p:sldLayoutId id="2147484688" r:id="rId13"/>
    <p:sldLayoutId id="2147484689" r:id="rId14"/>
    <p:sldLayoutId id="2147484690" r:id="rId15"/>
    <p:sldLayoutId id="2147484691" r:id="rId16"/>
    <p:sldLayoutId id="2147484692" r:id="rId17"/>
    <p:sldLayoutId id="2147484693" r:id="rId18"/>
    <p:sldLayoutId id="2147484694" r:id="rId19"/>
    <p:sldLayoutId id="2147484695" r:id="rId20"/>
    <p:sldLayoutId id="2147484696" r:id="rId21"/>
    <p:sldLayoutId id="2147484697" r:id="rId22"/>
    <p:sldLayoutId id="2147484698" r:id="rId23"/>
    <p:sldLayoutId id="2147484699" r:id="rId24"/>
    <p:sldLayoutId id="2147484700" r:id="rId25"/>
    <p:sldLayoutId id="2147484701" r:id="rId26"/>
    <p:sldLayoutId id="2147484702" r:id="rId27"/>
    <p:sldLayoutId id="2147484703" r:id="rId28"/>
    <p:sldLayoutId id="2147484704" r:id="rId29"/>
    <p:sldLayoutId id="2147484705" r:id="rId30"/>
    <p:sldLayoutId id="2147484706" r:id="rId31"/>
    <p:sldLayoutId id="2147484707" r:id="rId32"/>
    <p:sldLayoutId id="2147484708" r:id="rId33"/>
    <p:sldLayoutId id="2147484709" r:id="rId34"/>
    <p:sldLayoutId id="2147484710" r:id="rId35"/>
    <p:sldLayoutId id="2147484711" r:id="rId36"/>
    <p:sldLayoutId id="2147484712" r:id="rId37"/>
    <p:sldLayoutId id="2147484713" r:id="rId38"/>
    <p:sldLayoutId id="2147484714" r:id="rId39"/>
    <p:sldLayoutId id="2147484715" r:id="rId40"/>
    <p:sldLayoutId id="2147484716" r:id="rId41"/>
    <p:sldLayoutId id="2147484717" r:id="rId42"/>
    <p:sldLayoutId id="2147484718" r:id="rId43"/>
    <p:sldLayoutId id="2147484719" r:id="rId44"/>
    <p:sldLayoutId id="2147484720" r:id="rId45"/>
    <p:sldLayoutId id="2147484721" r:id="rId46"/>
    <p:sldLayoutId id="2147484722" r:id="rId47"/>
  </p:sldLayoutIdLst>
  <p:transition>
    <p:fade/>
  </p:transition>
  <p:hf sldNum="0" hdr="0" ftr="0" dt="0"/>
  <p:txStyles>
    <p:titleStyle>
      <a:lvl1pPr algn="l" defTabSz="932563" rtl="0" eaLnBrk="1" latinLnBrk="0" hangingPunct="1">
        <a:lnSpc>
          <a:spcPct val="90000"/>
        </a:lnSpc>
        <a:spcBef>
          <a:spcPct val="0"/>
        </a:spcBef>
        <a:buNone/>
        <a:defRPr lang="en-US" sz="3264"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400"/>
        </a:spcBef>
        <a:spcAft>
          <a:spcPts val="600"/>
        </a:spcAft>
        <a:buClrTx/>
        <a:buSzPct val="90000"/>
        <a:buFontTx/>
        <a:buNone/>
        <a:tabLst/>
        <a:defRPr sz="2040" kern="1200" spc="0" baseline="0">
          <a:solidFill>
            <a:schemeClr val="tx1"/>
          </a:solidFill>
          <a:latin typeface="+mn-lt"/>
          <a:ea typeface="+mn-ea"/>
          <a:cs typeface="+mn-cs"/>
        </a:defRPr>
      </a:lvl2pPr>
      <a:lvl3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j-lt"/>
          <a:ea typeface="+mn-ea"/>
          <a:cs typeface="+mn-cs"/>
        </a:defRPr>
      </a:lvl3pPr>
      <a:lvl4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632" kern="1200" spc="0" baseline="0">
          <a:solidFill>
            <a:schemeClr val="tx1"/>
          </a:solidFill>
          <a:latin typeface="+mn-lt"/>
          <a:ea typeface="+mn-ea"/>
          <a:cs typeface="+mn-cs"/>
        </a:defRPr>
      </a:lvl4pPr>
      <a:lvl5pPr marL="0" marR="0" indent="0" algn="l" defTabSz="932563" rtl="0" eaLnBrk="1" fontAlgn="auto" latinLnBrk="0" hangingPunct="1">
        <a:lnSpc>
          <a:spcPct val="100000"/>
        </a:lnSpc>
        <a:spcBef>
          <a:spcPts val="400"/>
        </a:spcBef>
        <a:spcAft>
          <a:spcPts val="600"/>
        </a:spcAft>
        <a:buClrTx/>
        <a:buSzPct val="90000"/>
        <a:buFont typeface="Wingdings" panose="05000000000000000000" pitchFamily="2" charset="2"/>
        <a:buNone/>
        <a:tabLst/>
        <a:defRPr sz="1224" b="1"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400"/>
        </a:spcBef>
        <a:spcAft>
          <a:spcPts val="600"/>
        </a:spcAft>
        <a:buFont typeface="Arial" pitchFamily="34" charset="0"/>
        <a:buNone/>
        <a:defRPr sz="1224"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p15:clr>
            <a:srgbClr val="C35EA4"/>
          </p15:clr>
        </p15:guide>
        <p15:guide id="57" pos="7313">
          <p15:clr>
            <a:srgbClr val="C35EA4"/>
          </p15:clr>
        </p15:guide>
        <p15:guide id="58" orient="horz" pos="369">
          <p15:clr>
            <a:srgbClr val="C35EA4"/>
          </p15:clr>
        </p15:guide>
        <p15:guide id="59" orient="horz" pos="3949">
          <p15:clr>
            <a:srgbClr val="C35EA4"/>
          </p15:clr>
        </p15:guide>
        <p15:guide id="60" orient="horz" pos="184">
          <p15:clr>
            <a:srgbClr val="A4A3A4"/>
          </p15:clr>
        </p15:guide>
        <p15:guide id="61" pos="185">
          <p15:clr>
            <a:srgbClr val="A4A3A4"/>
          </p15:clr>
        </p15:guide>
        <p15:guide id="62" orient="horz" pos="4135">
          <p15:clr>
            <a:srgbClr val="A4A3A4"/>
          </p15:clr>
        </p15:guide>
        <p15:guide id="63"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7.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51.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59.sv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62.sv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29.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36.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74.xml"/><Relationship Id="rId4" Type="http://schemas.openxmlformats.org/officeDocument/2006/relationships/image" Target="../media/image76.sv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62.xml"/><Relationship Id="rId5" Type="http://schemas.openxmlformats.org/officeDocument/2006/relationships/image" Target="../media/image79.png"/><Relationship Id="rId4" Type="http://schemas.openxmlformats.org/officeDocument/2006/relationships/image" Target="../media/image78.sv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78.xml"/><Relationship Id="rId4" Type="http://schemas.openxmlformats.org/officeDocument/2006/relationships/image" Target="../media/image81.sv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62.xml"/><Relationship Id="rId4" Type="http://schemas.openxmlformats.org/officeDocument/2006/relationships/image" Target="../media/image83.sv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74.xml"/><Relationship Id="rId4" Type="http://schemas.openxmlformats.org/officeDocument/2006/relationships/image" Target="../media/image85.svg"/></Relationships>
</file>

<file path=ppt/slides/_rels/slide39.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62.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3.sv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aka.ms/PairedRegion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096" y="792712"/>
            <a:ext cx="5537012" cy="3618950"/>
          </a:xfrm>
        </p:spPr>
        <p:txBody>
          <a:bodyPr/>
          <a:lstStyle/>
          <a:p>
            <a:br>
              <a:rPr lang="en-US" dirty="0">
                <a:latin typeface="Segoe UI Semibold (Headings)"/>
              </a:rPr>
            </a:br>
            <a:r>
              <a:rPr lang="en-US" dirty="0">
                <a:solidFill>
                  <a:schemeClr val="tx1"/>
                </a:solidFill>
                <a:latin typeface="Segoe UI Semibold (Headings)"/>
                <a:cs typeface="Segoe UI"/>
              </a:rPr>
              <a:t>Section 02:</a:t>
            </a:r>
            <a:br>
              <a:rPr lang="en-US" dirty="0">
                <a:latin typeface="Segoe UI Semibold (Headings)"/>
              </a:rPr>
            </a:br>
            <a:r>
              <a:rPr lang="en-US" dirty="0">
                <a:solidFill>
                  <a:schemeClr val="tx1"/>
                </a:solidFill>
                <a:latin typeface="Segoe UI Semibold (Headings)"/>
                <a:cs typeface="Segoe UI"/>
              </a:rPr>
              <a:t>Azure Architecture and Services</a:t>
            </a:r>
            <a:endParaRPr lang="en-US" dirty="0"/>
          </a:p>
        </p:txBody>
      </p:sp>
    </p:spTree>
    <p:extLst>
      <p:ext uri="{BB962C8B-B14F-4D97-AF65-F5344CB8AC3E}">
        <p14:creationId xmlns:p14="http://schemas.microsoft.com/office/powerpoint/2010/main" val="36358529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Resource groups</a:t>
            </a:r>
          </a:p>
        </p:txBody>
      </p:sp>
      <p:sp>
        <p:nvSpPr>
          <p:cNvPr id="2" name="Content Placeholder 1">
            <a:extLst>
              <a:ext uri="{FF2B5EF4-FFF2-40B4-BE49-F238E27FC236}">
                <a16:creationId xmlns:a16="http://schemas.microsoft.com/office/drawing/2014/main" id="{CA660EB7-DC05-45A1-9F5C-02ABC31AF64C}"/>
              </a:ext>
            </a:extLst>
          </p:cNvPr>
          <p:cNvSpPr>
            <a:spLocks noGrp="1"/>
          </p:cNvSpPr>
          <p:nvPr>
            <p:ph sz="quarter" idx="10"/>
          </p:nvPr>
        </p:nvSpPr>
        <p:spPr>
          <a:xfrm>
            <a:off x="428325" y="1485899"/>
            <a:ext cx="5924547" cy="4592924"/>
          </a:xfrm>
        </p:spPr>
        <p:txBody>
          <a:bodyPr/>
          <a:lstStyle/>
          <a:p>
            <a:r>
              <a:rPr lang="en-US" dirty="0">
                <a:latin typeface="+mn-lt"/>
              </a:rPr>
              <a:t>A </a:t>
            </a:r>
            <a:r>
              <a:rPr lang="en-US" b="1" dirty="0">
                <a:latin typeface="+mn-lt"/>
              </a:rPr>
              <a:t>resource group</a:t>
            </a:r>
            <a:r>
              <a:rPr lang="en-US" dirty="0">
                <a:latin typeface="+mn-lt"/>
              </a:rPr>
              <a:t> is a container to manage and aggregate resources in a single unit. </a:t>
            </a:r>
          </a:p>
          <a:p>
            <a:pPr marL="349724" indent="-349724">
              <a:buFont typeface="Arial" panose="020B0604020202020204" pitchFamily="34" charset="0"/>
              <a:buChar char="•"/>
            </a:pPr>
            <a:r>
              <a:rPr lang="en-US" dirty="0">
                <a:latin typeface="+mn-lt"/>
              </a:rPr>
              <a:t>Resources can exist in only one resource group.</a:t>
            </a:r>
          </a:p>
          <a:p>
            <a:pPr marL="349724" indent="-349724">
              <a:buFont typeface="Arial" panose="020B0604020202020204" pitchFamily="34" charset="0"/>
              <a:buChar char="•"/>
            </a:pPr>
            <a:r>
              <a:rPr lang="en-US" dirty="0">
                <a:latin typeface="+mn-lt"/>
              </a:rPr>
              <a:t>Resources can exist in different regions. </a:t>
            </a:r>
          </a:p>
          <a:p>
            <a:pPr marL="349724" indent="-349724">
              <a:buFont typeface="Arial" panose="020B0604020202020204" pitchFamily="34" charset="0"/>
              <a:buChar char="•"/>
            </a:pPr>
            <a:r>
              <a:rPr lang="en-US" dirty="0">
                <a:latin typeface="+mn-lt"/>
              </a:rPr>
              <a:t>Resources can be moved to different resource groups. </a:t>
            </a:r>
          </a:p>
          <a:p>
            <a:pPr marL="349724" indent="-349724">
              <a:buFont typeface="Arial" panose="020B0604020202020204" pitchFamily="34" charset="0"/>
              <a:buChar char="•"/>
            </a:pPr>
            <a:r>
              <a:rPr lang="en-US" dirty="0">
                <a:latin typeface="+mn-lt"/>
              </a:rPr>
              <a:t>Applications can utilize multiple resource groups.</a:t>
            </a:r>
          </a:p>
          <a:p>
            <a:endParaRPr lang="en-US" dirty="0"/>
          </a:p>
        </p:txBody>
      </p:sp>
      <p:grpSp>
        <p:nvGrpSpPr>
          <p:cNvPr id="18" name="Group 17">
            <a:extLst>
              <a:ext uri="{FF2B5EF4-FFF2-40B4-BE49-F238E27FC236}">
                <a16:creationId xmlns:a16="http://schemas.microsoft.com/office/drawing/2014/main" id="{5E2B8897-2C33-44F4-BA75-D7C3B7E5CCFA}"/>
              </a:ext>
              <a:ext uri="{C183D7F6-B498-43B3-948B-1728B52AA6E4}">
                <adec:decorative xmlns:adec="http://schemas.microsoft.com/office/drawing/2017/decorative" val="1"/>
              </a:ext>
            </a:extLst>
          </p:cNvPr>
          <p:cNvGrpSpPr/>
          <p:nvPr/>
        </p:nvGrpSpPr>
        <p:grpSpPr>
          <a:xfrm>
            <a:off x="6583795" y="2773748"/>
            <a:ext cx="5340740" cy="460524"/>
            <a:chOff x="5241462" y="3342290"/>
            <a:chExt cx="6612401" cy="554762"/>
          </a:xfrm>
        </p:grpSpPr>
        <p:sp>
          <p:nvSpPr>
            <p:cNvPr id="19" name="Freeform 306">
              <a:extLst>
                <a:ext uri="{FF2B5EF4-FFF2-40B4-BE49-F238E27FC236}">
                  <a16:creationId xmlns:a16="http://schemas.microsoft.com/office/drawing/2014/main" id="{E6AAD464-9EF6-4786-B20C-7800D2EEF820}"/>
                </a:ext>
              </a:extLst>
            </p:cNvPr>
            <p:cNvSpPr>
              <a:spLocks/>
            </p:cNvSpPr>
            <p:nvPr/>
          </p:nvSpPr>
          <p:spPr bwMode="auto">
            <a:xfrm>
              <a:off x="5241462" y="3615197"/>
              <a:ext cx="6612401" cy="8948"/>
            </a:xfrm>
            <a:custGeom>
              <a:avLst/>
              <a:gdLst>
                <a:gd name="T0" fmla="*/ 0 w 3695"/>
                <a:gd name="T1" fmla="*/ 5 h 5"/>
                <a:gd name="T2" fmla="*/ 3695 w 3695"/>
                <a:gd name="T3" fmla="*/ 5 h 5"/>
                <a:gd name="T4" fmla="*/ 3695 w 3695"/>
                <a:gd name="T5" fmla="*/ 0 h 5"/>
                <a:gd name="T6" fmla="*/ 0 w 3695"/>
                <a:gd name="T7" fmla="*/ 0 h 5"/>
              </a:gdLst>
              <a:ahLst/>
              <a:cxnLst>
                <a:cxn ang="0">
                  <a:pos x="T0" y="T1"/>
                </a:cxn>
                <a:cxn ang="0">
                  <a:pos x="T2" y="T3"/>
                </a:cxn>
                <a:cxn ang="0">
                  <a:pos x="T4" y="T5"/>
                </a:cxn>
                <a:cxn ang="0">
                  <a:pos x="T6" y="T7"/>
                </a:cxn>
              </a:cxnLst>
              <a:rect l="0" t="0" r="r" b="b"/>
              <a:pathLst>
                <a:path w="3695" h="5">
                  <a:moveTo>
                    <a:pt x="0" y="5"/>
                  </a:moveTo>
                  <a:lnTo>
                    <a:pt x="3695" y="5"/>
                  </a:lnTo>
                  <a:lnTo>
                    <a:pt x="3695" y="0"/>
                  </a:lnTo>
                  <a:lnTo>
                    <a:pt x="0" y="0"/>
                  </a:lnTo>
                </a:path>
              </a:pathLst>
            </a:custGeom>
            <a:noFill/>
            <a:ln w="9525">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vert="horz" wrap="square" lIns="95117" tIns="47558" rIns="95117" bIns="47558" numCol="1" anchor="t" anchorCtr="0" compatLnSpc="1">
              <a:prstTxWarp prst="textNoShape">
                <a:avLst/>
              </a:prstTxWarp>
            </a:bodyPr>
            <a:lstStyle/>
            <a:p>
              <a:pPr defTabSz="932597">
                <a:defRPr/>
              </a:pPr>
              <a:endParaRPr lang="en-US" sz="1873" kern="0">
                <a:solidFill>
                  <a:srgbClr val="505050"/>
                </a:solidFill>
                <a:latin typeface="Segoe UI"/>
              </a:endParaRPr>
            </a:p>
          </p:txBody>
        </p:sp>
        <p:sp>
          <p:nvSpPr>
            <p:cNvPr id="20" name="Oval 307">
              <a:extLst>
                <a:ext uri="{FF2B5EF4-FFF2-40B4-BE49-F238E27FC236}">
                  <a16:creationId xmlns:a16="http://schemas.microsoft.com/office/drawing/2014/main" id="{1975E4FF-A96A-4FA6-AF7E-63D864429558}"/>
                </a:ext>
              </a:extLst>
            </p:cNvPr>
            <p:cNvSpPr>
              <a:spLocks noChangeArrowheads="1"/>
            </p:cNvSpPr>
            <p:nvPr/>
          </p:nvSpPr>
          <p:spPr bwMode="auto">
            <a:xfrm>
              <a:off x="8270281" y="3342290"/>
              <a:ext cx="554762" cy="554762"/>
            </a:xfrm>
            <a:prstGeom prst="ellipse">
              <a:avLst/>
            </a:prstGeom>
            <a:solidFill>
              <a:schemeClr val="bg1">
                <a:lumMod val="50000"/>
              </a:schemeClr>
            </a:solidFill>
            <a:ln w="9525">
              <a:noFill/>
              <a:round/>
              <a:headEnd/>
              <a:tailEnd/>
            </a:ln>
          </p:spPr>
          <p:txBody>
            <a:bodyPr vert="horz" wrap="none" lIns="95117" tIns="47558" rIns="95117" bIns="47558" numCol="1" anchor="t" anchorCtr="0" compatLnSpc="1">
              <a:prstTxWarp prst="textNoShape">
                <a:avLst/>
              </a:prstTxWarp>
            </a:bodyPr>
            <a:lstStyle/>
            <a:p>
              <a:pPr algn="ctr" defTabSz="932597">
                <a:defRPr/>
              </a:pPr>
              <a:r>
                <a:rPr lang="en-US" sz="1873" kern="0">
                  <a:solidFill>
                    <a:srgbClr val="FFFFFF"/>
                  </a:solidFill>
                  <a:latin typeface="Segoe UI"/>
                </a:rPr>
                <a:t>OR</a:t>
              </a:r>
            </a:p>
          </p:txBody>
        </p:sp>
      </p:grpSp>
      <p:grpSp>
        <p:nvGrpSpPr>
          <p:cNvPr id="3" name="Group 2" descr="One resource group is shown with web, database, virtual machine, and storage resources. ">
            <a:extLst>
              <a:ext uri="{FF2B5EF4-FFF2-40B4-BE49-F238E27FC236}">
                <a16:creationId xmlns:a16="http://schemas.microsoft.com/office/drawing/2014/main" id="{71C0458E-EF11-4ED0-AC3D-73D36D47C00F}"/>
              </a:ext>
            </a:extLst>
          </p:cNvPr>
          <p:cNvGrpSpPr/>
          <p:nvPr/>
        </p:nvGrpSpPr>
        <p:grpSpPr>
          <a:xfrm>
            <a:off x="6583793" y="986944"/>
            <a:ext cx="5340740" cy="1708470"/>
            <a:chOff x="6509084" y="1326857"/>
            <a:chExt cx="5236495" cy="1675123"/>
          </a:xfrm>
        </p:grpSpPr>
        <p:sp>
          <p:nvSpPr>
            <p:cNvPr id="30" name="Rectangle 29">
              <a:extLst>
                <a:ext uri="{FF2B5EF4-FFF2-40B4-BE49-F238E27FC236}">
                  <a16:creationId xmlns:a16="http://schemas.microsoft.com/office/drawing/2014/main" id="{8802B0BE-69D8-48BA-B2E3-940A5229ED9C}"/>
                </a:ext>
              </a:extLst>
            </p:cNvPr>
            <p:cNvSpPr>
              <a:spLocks/>
            </p:cNvSpPr>
            <p:nvPr/>
          </p:nvSpPr>
          <p:spPr bwMode="auto">
            <a:xfrm>
              <a:off x="6509084" y="1326857"/>
              <a:ext cx="5236495" cy="1675123"/>
            </a:xfrm>
            <a:prstGeom prst="rect">
              <a:avLst/>
            </a:prstGeom>
            <a:solidFill>
              <a:schemeClr val="bg1">
                <a:lumMod val="9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597">
                <a:lnSpc>
                  <a:spcPct val="90000"/>
                </a:lnSpc>
                <a:spcAft>
                  <a:spcPts val="612"/>
                </a:spcAft>
                <a:defRPr/>
              </a:pPr>
              <a:endParaRPr lang="en-US" sz="1632">
                <a:gradFill>
                  <a:gsLst>
                    <a:gs pos="2917">
                      <a:srgbClr val="FFFFFF"/>
                    </a:gs>
                    <a:gs pos="30000">
                      <a:srgbClr val="FFFFFF"/>
                    </a:gs>
                  </a:gsLst>
                  <a:lin ang="5400000" scaled="0"/>
                </a:gradFill>
                <a:latin typeface="Segoe UI"/>
              </a:endParaRPr>
            </a:p>
          </p:txBody>
        </p:sp>
        <p:grpSp>
          <p:nvGrpSpPr>
            <p:cNvPr id="31" name="Group 4">
              <a:extLst>
                <a:ext uri="{FF2B5EF4-FFF2-40B4-BE49-F238E27FC236}">
                  <a16:creationId xmlns:a16="http://schemas.microsoft.com/office/drawing/2014/main" id="{D3EC6A38-C549-4DD3-BDC6-53A24DE919C5}"/>
                </a:ext>
              </a:extLst>
            </p:cNvPr>
            <p:cNvGrpSpPr>
              <a:grpSpLocks noChangeAspect="1"/>
            </p:cNvGrpSpPr>
            <p:nvPr/>
          </p:nvGrpSpPr>
          <p:grpSpPr bwMode="auto">
            <a:xfrm>
              <a:off x="8006248" y="2406935"/>
              <a:ext cx="336922" cy="219659"/>
              <a:chOff x="2" y="0"/>
              <a:chExt cx="268" cy="170"/>
            </a:xfrm>
            <a:solidFill>
              <a:schemeClr val="bg1">
                <a:lumMod val="75000"/>
              </a:schemeClr>
            </a:solidFill>
          </p:grpSpPr>
          <p:sp>
            <p:nvSpPr>
              <p:cNvPr id="32" name="Freeform 5">
                <a:extLst>
                  <a:ext uri="{FF2B5EF4-FFF2-40B4-BE49-F238E27FC236}">
                    <a16:creationId xmlns:a16="http://schemas.microsoft.com/office/drawing/2014/main" id="{FBF3F1B5-6240-4510-88DF-969B57755A4B}"/>
                  </a:ext>
                </a:extLst>
              </p:cNvPr>
              <p:cNvSpPr>
                <a:spLocks/>
              </p:cNvSpPr>
              <p:nvPr/>
            </p:nvSpPr>
            <p:spPr bwMode="auto">
              <a:xfrm>
                <a:off x="2" y="0"/>
                <a:ext cx="168" cy="119"/>
              </a:xfrm>
              <a:custGeom>
                <a:avLst/>
                <a:gdLst>
                  <a:gd name="T0" fmla="*/ 80 w 80"/>
                  <a:gd name="T1" fmla="*/ 40 h 56"/>
                  <a:gd name="T2" fmla="*/ 72 w 80"/>
                  <a:gd name="T3" fmla="*/ 40 h 56"/>
                  <a:gd name="T4" fmla="*/ 64 w 80"/>
                  <a:gd name="T5" fmla="*/ 48 h 56"/>
                  <a:gd name="T6" fmla="*/ 16 w 80"/>
                  <a:gd name="T7" fmla="*/ 48 h 56"/>
                  <a:gd name="T8" fmla="*/ 8 w 80"/>
                  <a:gd name="T9" fmla="*/ 40 h 56"/>
                  <a:gd name="T10" fmla="*/ 8 w 80"/>
                  <a:gd name="T11" fmla="*/ 16 h 56"/>
                  <a:gd name="T12" fmla="*/ 16 w 80"/>
                  <a:gd name="T13" fmla="*/ 8 h 56"/>
                  <a:gd name="T14" fmla="*/ 64 w 80"/>
                  <a:gd name="T15" fmla="*/ 8 h 56"/>
                  <a:gd name="T16" fmla="*/ 72 w 80"/>
                  <a:gd name="T17" fmla="*/ 16 h 56"/>
                  <a:gd name="T18" fmla="*/ 80 w 80"/>
                  <a:gd name="T19" fmla="*/ 16 h 56"/>
                  <a:gd name="T20" fmla="*/ 64 w 80"/>
                  <a:gd name="T21" fmla="*/ 0 h 56"/>
                  <a:gd name="T22" fmla="*/ 16 w 80"/>
                  <a:gd name="T23" fmla="*/ 0 h 56"/>
                  <a:gd name="T24" fmla="*/ 0 w 80"/>
                  <a:gd name="T25" fmla="*/ 16 h 56"/>
                  <a:gd name="T26" fmla="*/ 0 w 80"/>
                  <a:gd name="T27" fmla="*/ 40 h 56"/>
                  <a:gd name="T28" fmla="*/ 16 w 80"/>
                  <a:gd name="T29" fmla="*/ 56 h 56"/>
                  <a:gd name="T30" fmla="*/ 64 w 80"/>
                  <a:gd name="T31" fmla="*/ 56 h 56"/>
                  <a:gd name="T32" fmla="*/ 80 w 80"/>
                  <a:gd name="T33"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80" y="40"/>
                    </a:moveTo>
                    <a:cubicBezTo>
                      <a:pt x="72" y="40"/>
                      <a:pt x="72" y="40"/>
                      <a:pt x="72" y="40"/>
                    </a:cubicBezTo>
                    <a:cubicBezTo>
                      <a:pt x="72" y="44"/>
                      <a:pt x="68" y="48"/>
                      <a:pt x="64" y="48"/>
                    </a:cubicBezTo>
                    <a:cubicBezTo>
                      <a:pt x="16" y="48"/>
                      <a:pt x="16" y="48"/>
                      <a:pt x="16" y="48"/>
                    </a:cubicBezTo>
                    <a:cubicBezTo>
                      <a:pt x="12" y="48"/>
                      <a:pt x="8" y="44"/>
                      <a:pt x="8" y="40"/>
                    </a:cubicBezTo>
                    <a:cubicBezTo>
                      <a:pt x="8" y="16"/>
                      <a:pt x="8" y="16"/>
                      <a:pt x="8" y="16"/>
                    </a:cubicBezTo>
                    <a:cubicBezTo>
                      <a:pt x="8" y="12"/>
                      <a:pt x="12" y="8"/>
                      <a:pt x="16" y="8"/>
                    </a:cubicBezTo>
                    <a:cubicBezTo>
                      <a:pt x="64" y="8"/>
                      <a:pt x="64" y="8"/>
                      <a:pt x="64" y="8"/>
                    </a:cubicBezTo>
                    <a:cubicBezTo>
                      <a:pt x="68" y="8"/>
                      <a:pt x="72" y="12"/>
                      <a:pt x="72" y="16"/>
                    </a:cubicBezTo>
                    <a:cubicBezTo>
                      <a:pt x="80" y="16"/>
                      <a:pt x="80" y="16"/>
                      <a:pt x="80" y="16"/>
                    </a:cubicBezTo>
                    <a:cubicBezTo>
                      <a:pt x="80" y="7"/>
                      <a:pt x="73" y="0"/>
                      <a:pt x="64" y="0"/>
                    </a:cubicBezTo>
                    <a:cubicBezTo>
                      <a:pt x="16" y="0"/>
                      <a:pt x="16" y="0"/>
                      <a:pt x="16" y="0"/>
                    </a:cubicBezTo>
                    <a:cubicBezTo>
                      <a:pt x="7" y="0"/>
                      <a:pt x="0" y="7"/>
                      <a:pt x="0" y="16"/>
                    </a:cubicBezTo>
                    <a:cubicBezTo>
                      <a:pt x="0" y="40"/>
                      <a:pt x="0" y="40"/>
                      <a:pt x="0" y="40"/>
                    </a:cubicBezTo>
                    <a:cubicBezTo>
                      <a:pt x="0" y="49"/>
                      <a:pt x="7" y="56"/>
                      <a:pt x="16" y="56"/>
                    </a:cubicBezTo>
                    <a:cubicBezTo>
                      <a:pt x="64" y="56"/>
                      <a:pt x="64" y="56"/>
                      <a:pt x="64" y="56"/>
                    </a:cubicBezTo>
                    <a:cubicBezTo>
                      <a:pt x="73" y="56"/>
                      <a:pt x="80" y="49"/>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33" name="Freeform 6">
                <a:extLst>
                  <a:ext uri="{FF2B5EF4-FFF2-40B4-BE49-F238E27FC236}">
                    <a16:creationId xmlns:a16="http://schemas.microsoft.com/office/drawing/2014/main" id="{597DD81C-9BD8-4FD5-9BEC-DFCBCD217AFB}"/>
                  </a:ext>
                </a:extLst>
              </p:cNvPr>
              <p:cNvSpPr>
                <a:spLocks/>
              </p:cNvSpPr>
              <p:nvPr/>
            </p:nvSpPr>
            <p:spPr bwMode="auto">
              <a:xfrm>
                <a:off x="102" y="51"/>
                <a:ext cx="168" cy="119"/>
              </a:xfrm>
              <a:custGeom>
                <a:avLst/>
                <a:gdLst>
                  <a:gd name="T0" fmla="*/ 64 w 80"/>
                  <a:gd name="T1" fmla="*/ 0 h 56"/>
                  <a:gd name="T2" fmla="*/ 16 w 80"/>
                  <a:gd name="T3" fmla="*/ 0 h 56"/>
                  <a:gd name="T4" fmla="*/ 0 w 80"/>
                  <a:gd name="T5" fmla="*/ 16 h 56"/>
                  <a:gd name="T6" fmla="*/ 8 w 80"/>
                  <a:gd name="T7" fmla="*/ 16 h 56"/>
                  <a:gd name="T8" fmla="*/ 16 w 80"/>
                  <a:gd name="T9" fmla="*/ 8 h 56"/>
                  <a:gd name="T10" fmla="*/ 64 w 80"/>
                  <a:gd name="T11" fmla="*/ 8 h 56"/>
                  <a:gd name="T12" fmla="*/ 72 w 80"/>
                  <a:gd name="T13" fmla="*/ 16 h 56"/>
                  <a:gd name="T14" fmla="*/ 72 w 80"/>
                  <a:gd name="T15" fmla="*/ 40 h 56"/>
                  <a:gd name="T16" fmla="*/ 64 w 80"/>
                  <a:gd name="T17" fmla="*/ 48 h 56"/>
                  <a:gd name="T18" fmla="*/ 16 w 80"/>
                  <a:gd name="T19" fmla="*/ 48 h 56"/>
                  <a:gd name="T20" fmla="*/ 8 w 80"/>
                  <a:gd name="T21" fmla="*/ 40 h 56"/>
                  <a:gd name="T22" fmla="*/ 0 w 80"/>
                  <a:gd name="T23" fmla="*/ 40 h 56"/>
                  <a:gd name="T24" fmla="*/ 16 w 80"/>
                  <a:gd name="T25" fmla="*/ 56 h 56"/>
                  <a:gd name="T26" fmla="*/ 64 w 80"/>
                  <a:gd name="T27" fmla="*/ 56 h 56"/>
                  <a:gd name="T28" fmla="*/ 80 w 80"/>
                  <a:gd name="T29" fmla="*/ 40 h 56"/>
                  <a:gd name="T30" fmla="*/ 80 w 80"/>
                  <a:gd name="T31" fmla="*/ 16 h 56"/>
                  <a:gd name="T32" fmla="*/ 64 w 8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64" y="0"/>
                    </a:moveTo>
                    <a:cubicBezTo>
                      <a:pt x="16" y="0"/>
                      <a:pt x="16" y="0"/>
                      <a:pt x="16" y="0"/>
                    </a:cubicBezTo>
                    <a:cubicBezTo>
                      <a:pt x="7" y="0"/>
                      <a:pt x="0" y="7"/>
                      <a:pt x="0" y="16"/>
                    </a:cubicBezTo>
                    <a:cubicBezTo>
                      <a:pt x="8" y="16"/>
                      <a:pt x="8" y="16"/>
                      <a:pt x="8" y="16"/>
                    </a:cubicBezTo>
                    <a:cubicBezTo>
                      <a:pt x="8" y="12"/>
                      <a:pt x="12" y="8"/>
                      <a:pt x="16" y="8"/>
                    </a:cubicBezTo>
                    <a:cubicBezTo>
                      <a:pt x="64" y="8"/>
                      <a:pt x="64" y="8"/>
                      <a:pt x="64" y="8"/>
                    </a:cubicBezTo>
                    <a:cubicBezTo>
                      <a:pt x="68" y="8"/>
                      <a:pt x="72" y="12"/>
                      <a:pt x="72" y="16"/>
                    </a:cubicBezTo>
                    <a:cubicBezTo>
                      <a:pt x="72" y="40"/>
                      <a:pt x="72" y="40"/>
                      <a:pt x="72" y="40"/>
                    </a:cubicBezTo>
                    <a:cubicBezTo>
                      <a:pt x="72" y="44"/>
                      <a:pt x="68" y="48"/>
                      <a:pt x="64" y="48"/>
                    </a:cubicBezTo>
                    <a:cubicBezTo>
                      <a:pt x="16" y="48"/>
                      <a:pt x="16" y="48"/>
                      <a:pt x="16" y="48"/>
                    </a:cubicBezTo>
                    <a:cubicBezTo>
                      <a:pt x="12" y="48"/>
                      <a:pt x="8" y="44"/>
                      <a:pt x="8" y="40"/>
                    </a:cubicBezTo>
                    <a:cubicBezTo>
                      <a:pt x="0" y="40"/>
                      <a:pt x="0" y="40"/>
                      <a:pt x="0" y="40"/>
                    </a:cubicBezTo>
                    <a:cubicBezTo>
                      <a:pt x="0" y="49"/>
                      <a:pt x="7" y="56"/>
                      <a:pt x="16" y="56"/>
                    </a:cubicBezTo>
                    <a:cubicBezTo>
                      <a:pt x="64" y="56"/>
                      <a:pt x="64" y="56"/>
                      <a:pt x="64" y="56"/>
                    </a:cubicBezTo>
                    <a:cubicBezTo>
                      <a:pt x="73" y="56"/>
                      <a:pt x="80" y="49"/>
                      <a:pt x="80" y="40"/>
                    </a:cubicBezTo>
                    <a:cubicBezTo>
                      <a:pt x="80" y="16"/>
                      <a:pt x="80" y="16"/>
                      <a:pt x="80" y="16"/>
                    </a:cubicBezTo>
                    <a:cubicBezTo>
                      <a:pt x="80" y="7"/>
                      <a:pt x="73"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grpSp>
        <p:grpSp>
          <p:nvGrpSpPr>
            <p:cNvPr id="34" name="Group 33">
              <a:extLst>
                <a:ext uri="{FF2B5EF4-FFF2-40B4-BE49-F238E27FC236}">
                  <a16:creationId xmlns:a16="http://schemas.microsoft.com/office/drawing/2014/main" id="{B76E200A-2E13-4260-AD7A-E5C3CE6C98E1}"/>
                </a:ext>
              </a:extLst>
            </p:cNvPr>
            <p:cNvGrpSpPr>
              <a:grpSpLocks noChangeAspect="1"/>
            </p:cNvGrpSpPr>
            <p:nvPr/>
          </p:nvGrpSpPr>
          <p:grpSpPr bwMode="auto">
            <a:xfrm>
              <a:off x="9955496" y="2406935"/>
              <a:ext cx="336922" cy="219659"/>
              <a:chOff x="2" y="0"/>
              <a:chExt cx="268" cy="170"/>
            </a:xfrm>
            <a:solidFill>
              <a:schemeClr val="bg1">
                <a:lumMod val="75000"/>
              </a:schemeClr>
            </a:solidFill>
          </p:grpSpPr>
          <p:sp>
            <p:nvSpPr>
              <p:cNvPr id="35" name="Freeform 5">
                <a:extLst>
                  <a:ext uri="{FF2B5EF4-FFF2-40B4-BE49-F238E27FC236}">
                    <a16:creationId xmlns:a16="http://schemas.microsoft.com/office/drawing/2014/main" id="{B404A507-054A-4A2A-A483-61AD685AB967}"/>
                  </a:ext>
                </a:extLst>
              </p:cNvPr>
              <p:cNvSpPr>
                <a:spLocks/>
              </p:cNvSpPr>
              <p:nvPr/>
            </p:nvSpPr>
            <p:spPr bwMode="auto">
              <a:xfrm>
                <a:off x="2" y="0"/>
                <a:ext cx="168" cy="119"/>
              </a:xfrm>
              <a:custGeom>
                <a:avLst/>
                <a:gdLst>
                  <a:gd name="T0" fmla="*/ 80 w 80"/>
                  <a:gd name="T1" fmla="*/ 40 h 56"/>
                  <a:gd name="T2" fmla="*/ 72 w 80"/>
                  <a:gd name="T3" fmla="*/ 40 h 56"/>
                  <a:gd name="T4" fmla="*/ 64 w 80"/>
                  <a:gd name="T5" fmla="*/ 48 h 56"/>
                  <a:gd name="T6" fmla="*/ 16 w 80"/>
                  <a:gd name="T7" fmla="*/ 48 h 56"/>
                  <a:gd name="T8" fmla="*/ 8 w 80"/>
                  <a:gd name="T9" fmla="*/ 40 h 56"/>
                  <a:gd name="T10" fmla="*/ 8 w 80"/>
                  <a:gd name="T11" fmla="*/ 16 h 56"/>
                  <a:gd name="T12" fmla="*/ 16 w 80"/>
                  <a:gd name="T13" fmla="*/ 8 h 56"/>
                  <a:gd name="T14" fmla="*/ 64 w 80"/>
                  <a:gd name="T15" fmla="*/ 8 h 56"/>
                  <a:gd name="T16" fmla="*/ 72 w 80"/>
                  <a:gd name="T17" fmla="*/ 16 h 56"/>
                  <a:gd name="T18" fmla="*/ 80 w 80"/>
                  <a:gd name="T19" fmla="*/ 16 h 56"/>
                  <a:gd name="T20" fmla="*/ 64 w 80"/>
                  <a:gd name="T21" fmla="*/ 0 h 56"/>
                  <a:gd name="T22" fmla="*/ 16 w 80"/>
                  <a:gd name="T23" fmla="*/ 0 h 56"/>
                  <a:gd name="T24" fmla="*/ 0 w 80"/>
                  <a:gd name="T25" fmla="*/ 16 h 56"/>
                  <a:gd name="T26" fmla="*/ 0 w 80"/>
                  <a:gd name="T27" fmla="*/ 40 h 56"/>
                  <a:gd name="T28" fmla="*/ 16 w 80"/>
                  <a:gd name="T29" fmla="*/ 56 h 56"/>
                  <a:gd name="T30" fmla="*/ 64 w 80"/>
                  <a:gd name="T31" fmla="*/ 56 h 56"/>
                  <a:gd name="T32" fmla="*/ 80 w 80"/>
                  <a:gd name="T33"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80" y="40"/>
                    </a:moveTo>
                    <a:cubicBezTo>
                      <a:pt x="72" y="40"/>
                      <a:pt x="72" y="40"/>
                      <a:pt x="72" y="40"/>
                    </a:cubicBezTo>
                    <a:cubicBezTo>
                      <a:pt x="72" y="44"/>
                      <a:pt x="68" y="48"/>
                      <a:pt x="64" y="48"/>
                    </a:cubicBezTo>
                    <a:cubicBezTo>
                      <a:pt x="16" y="48"/>
                      <a:pt x="16" y="48"/>
                      <a:pt x="16" y="48"/>
                    </a:cubicBezTo>
                    <a:cubicBezTo>
                      <a:pt x="12" y="48"/>
                      <a:pt x="8" y="44"/>
                      <a:pt x="8" y="40"/>
                    </a:cubicBezTo>
                    <a:cubicBezTo>
                      <a:pt x="8" y="16"/>
                      <a:pt x="8" y="16"/>
                      <a:pt x="8" y="16"/>
                    </a:cubicBezTo>
                    <a:cubicBezTo>
                      <a:pt x="8" y="12"/>
                      <a:pt x="12" y="8"/>
                      <a:pt x="16" y="8"/>
                    </a:cubicBezTo>
                    <a:cubicBezTo>
                      <a:pt x="64" y="8"/>
                      <a:pt x="64" y="8"/>
                      <a:pt x="64" y="8"/>
                    </a:cubicBezTo>
                    <a:cubicBezTo>
                      <a:pt x="68" y="8"/>
                      <a:pt x="72" y="12"/>
                      <a:pt x="72" y="16"/>
                    </a:cubicBezTo>
                    <a:cubicBezTo>
                      <a:pt x="80" y="16"/>
                      <a:pt x="80" y="16"/>
                      <a:pt x="80" y="16"/>
                    </a:cubicBezTo>
                    <a:cubicBezTo>
                      <a:pt x="80" y="7"/>
                      <a:pt x="73" y="0"/>
                      <a:pt x="64" y="0"/>
                    </a:cubicBezTo>
                    <a:cubicBezTo>
                      <a:pt x="16" y="0"/>
                      <a:pt x="16" y="0"/>
                      <a:pt x="16" y="0"/>
                    </a:cubicBezTo>
                    <a:cubicBezTo>
                      <a:pt x="7" y="0"/>
                      <a:pt x="0" y="7"/>
                      <a:pt x="0" y="16"/>
                    </a:cubicBezTo>
                    <a:cubicBezTo>
                      <a:pt x="0" y="40"/>
                      <a:pt x="0" y="40"/>
                      <a:pt x="0" y="40"/>
                    </a:cubicBezTo>
                    <a:cubicBezTo>
                      <a:pt x="0" y="49"/>
                      <a:pt x="7" y="56"/>
                      <a:pt x="16" y="56"/>
                    </a:cubicBezTo>
                    <a:cubicBezTo>
                      <a:pt x="64" y="56"/>
                      <a:pt x="64" y="56"/>
                      <a:pt x="64" y="56"/>
                    </a:cubicBezTo>
                    <a:cubicBezTo>
                      <a:pt x="73" y="56"/>
                      <a:pt x="80" y="49"/>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36" name="Freeform 6">
                <a:extLst>
                  <a:ext uri="{FF2B5EF4-FFF2-40B4-BE49-F238E27FC236}">
                    <a16:creationId xmlns:a16="http://schemas.microsoft.com/office/drawing/2014/main" id="{F72B929F-B240-4181-BF4F-1FBE206CC267}"/>
                  </a:ext>
                </a:extLst>
              </p:cNvPr>
              <p:cNvSpPr>
                <a:spLocks/>
              </p:cNvSpPr>
              <p:nvPr/>
            </p:nvSpPr>
            <p:spPr bwMode="auto">
              <a:xfrm>
                <a:off x="102" y="51"/>
                <a:ext cx="168" cy="119"/>
              </a:xfrm>
              <a:custGeom>
                <a:avLst/>
                <a:gdLst>
                  <a:gd name="T0" fmla="*/ 64 w 80"/>
                  <a:gd name="T1" fmla="*/ 0 h 56"/>
                  <a:gd name="T2" fmla="*/ 16 w 80"/>
                  <a:gd name="T3" fmla="*/ 0 h 56"/>
                  <a:gd name="T4" fmla="*/ 0 w 80"/>
                  <a:gd name="T5" fmla="*/ 16 h 56"/>
                  <a:gd name="T6" fmla="*/ 8 w 80"/>
                  <a:gd name="T7" fmla="*/ 16 h 56"/>
                  <a:gd name="T8" fmla="*/ 16 w 80"/>
                  <a:gd name="T9" fmla="*/ 8 h 56"/>
                  <a:gd name="T10" fmla="*/ 64 w 80"/>
                  <a:gd name="T11" fmla="*/ 8 h 56"/>
                  <a:gd name="T12" fmla="*/ 72 w 80"/>
                  <a:gd name="T13" fmla="*/ 16 h 56"/>
                  <a:gd name="T14" fmla="*/ 72 w 80"/>
                  <a:gd name="T15" fmla="*/ 40 h 56"/>
                  <a:gd name="T16" fmla="*/ 64 w 80"/>
                  <a:gd name="T17" fmla="*/ 48 h 56"/>
                  <a:gd name="T18" fmla="*/ 16 w 80"/>
                  <a:gd name="T19" fmla="*/ 48 h 56"/>
                  <a:gd name="T20" fmla="*/ 8 w 80"/>
                  <a:gd name="T21" fmla="*/ 40 h 56"/>
                  <a:gd name="T22" fmla="*/ 0 w 80"/>
                  <a:gd name="T23" fmla="*/ 40 h 56"/>
                  <a:gd name="T24" fmla="*/ 16 w 80"/>
                  <a:gd name="T25" fmla="*/ 56 h 56"/>
                  <a:gd name="T26" fmla="*/ 64 w 80"/>
                  <a:gd name="T27" fmla="*/ 56 h 56"/>
                  <a:gd name="T28" fmla="*/ 80 w 80"/>
                  <a:gd name="T29" fmla="*/ 40 h 56"/>
                  <a:gd name="T30" fmla="*/ 80 w 80"/>
                  <a:gd name="T31" fmla="*/ 16 h 56"/>
                  <a:gd name="T32" fmla="*/ 64 w 8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64" y="0"/>
                    </a:moveTo>
                    <a:cubicBezTo>
                      <a:pt x="16" y="0"/>
                      <a:pt x="16" y="0"/>
                      <a:pt x="16" y="0"/>
                    </a:cubicBezTo>
                    <a:cubicBezTo>
                      <a:pt x="7" y="0"/>
                      <a:pt x="0" y="7"/>
                      <a:pt x="0" y="16"/>
                    </a:cubicBezTo>
                    <a:cubicBezTo>
                      <a:pt x="8" y="16"/>
                      <a:pt x="8" y="16"/>
                      <a:pt x="8" y="16"/>
                    </a:cubicBezTo>
                    <a:cubicBezTo>
                      <a:pt x="8" y="12"/>
                      <a:pt x="12" y="8"/>
                      <a:pt x="16" y="8"/>
                    </a:cubicBezTo>
                    <a:cubicBezTo>
                      <a:pt x="64" y="8"/>
                      <a:pt x="64" y="8"/>
                      <a:pt x="64" y="8"/>
                    </a:cubicBezTo>
                    <a:cubicBezTo>
                      <a:pt x="68" y="8"/>
                      <a:pt x="72" y="12"/>
                      <a:pt x="72" y="16"/>
                    </a:cubicBezTo>
                    <a:cubicBezTo>
                      <a:pt x="72" y="40"/>
                      <a:pt x="72" y="40"/>
                      <a:pt x="72" y="40"/>
                    </a:cubicBezTo>
                    <a:cubicBezTo>
                      <a:pt x="72" y="44"/>
                      <a:pt x="68" y="48"/>
                      <a:pt x="64" y="48"/>
                    </a:cubicBezTo>
                    <a:cubicBezTo>
                      <a:pt x="16" y="48"/>
                      <a:pt x="16" y="48"/>
                      <a:pt x="16" y="48"/>
                    </a:cubicBezTo>
                    <a:cubicBezTo>
                      <a:pt x="12" y="48"/>
                      <a:pt x="8" y="44"/>
                      <a:pt x="8" y="40"/>
                    </a:cubicBezTo>
                    <a:cubicBezTo>
                      <a:pt x="0" y="40"/>
                      <a:pt x="0" y="40"/>
                      <a:pt x="0" y="40"/>
                    </a:cubicBezTo>
                    <a:cubicBezTo>
                      <a:pt x="0" y="49"/>
                      <a:pt x="7" y="56"/>
                      <a:pt x="16" y="56"/>
                    </a:cubicBezTo>
                    <a:cubicBezTo>
                      <a:pt x="64" y="56"/>
                      <a:pt x="64" y="56"/>
                      <a:pt x="64" y="56"/>
                    </a:cubicBezTo>
                    <a:cubicBezTo>
                      <a:pt x="73" y="56"/>
                      <a:pt x="80" y="49"/>
                      <a:pt x="80" y="40"/>
                    </a:cubicBezTo>
                    <a:cubicBezTo>
                      <a:pt x="80" y="16"/>
                      <a:pt x="80" y="16"/>
                      <a:pt x="80" y="16"/>
                    </a:cubicBezTo>
                    <a:cubicBezTo>
                      <a:pt x="80" y="7"/>
                      <a:pt x="73"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grpSp>
        <p:sp>
          <p:nvSpPr>
            <p:cNvPr id="37" name="Freeform 256">
              <a:extLst>
                <a:ext uri="{FF2B5EF4-FFF2-40B4-BE49-F238E27FC236}">
                  <a16:creationId xmlns:a16="http://schemas.microsoft.com/office/drawing/2014/main" id="{594B90BD-C27F-4229-A1CD-55F245F0F9EF}"/>
                </a:ext>
              </a:extLst>
            </p:cNvPr>
            <p:cNvSpPr>
              <a:spLocks noEditPoints="1"/>
            </p:cNvSpPr>
            <p:nvPr/>
          </p:nvSpPr>
          <p:spPr bwMode="auto">
            <a:xfrm>
              <a:off x="6840706" y="2149807"/>
              <a:ext cx="735447" cy="733914"/>
            </a:xfrm>
            <a:custGeom>
              <a:avLst/>
              <a:gdLst>
                <a:gd name="T0" fmla="*/ 423 w 517"/>
                <a:gd name="T1" fmla="*/ 502 h 502"/>
                <a:gd name="T2" fmla="*/ 161 w 517"/>
                <a:gd name="T3" fmla="*/ 348 h 502"/>
                <a:gd name="T4" fmla="*/ 24 w 517"/>
                <a:gd name="T5" fmla="*/ 158 h 502"/>
                <a:gd name="T6" fmla="*/ 31 w 517"/>
                <a:gd name="T7" fmla="*/ 24 h 502"/>
                <a:gd name="T8" fmla="*/ 94 w 517"/>
                <a:gd name="T9" fmla="*/ 0 h 502"/>
                <a:gd name="T10" fmla="*/ 356 w 517"/>
                <a:gd name="T11" fmla="*/ 154 h 502"/>
                <a:gd name="T12" fmla="*/ 493 w 517"/>
                <a:gd name="T13" fmla="*/ 344 h 502"/>
                <a:gd name="T14" fmla="*/ 486 w 517"/>
                <a:gd name="T15" fmla="*/ 479 h 502"/>
                <a:gd name="T16" fmla="*/ 423 w 517"/>
                <a:gd name="T17" fmla="*/ 502 h 502"/>
                <a:gd name="T18" fmla="*/ 94 w 517"/>
                <a:gd name="T19" fmla="*/ 31 h 502"/>
                <a:gd name="T20" fmla="*/ 53 w 517"/>
                <a:gd name="T21" fmla="*/ 46 h 502"/>
                <a:gd name="T22" fmla="*/ 52 w 517"/>
                <a:gd name="T23" fmla="*/ 147 h 502"/>
                <a:gd name="T24" fmla="*/ 183 w 517"/>
                <a:gd name="T25" fmla="*/ 327 h 502"/>
                <a:gd name="T26" fmla="*/ 423 w 517"/>
                <a:gd name="T27" fmla="*/ 471 h 502"/>
                <a:gd name="T28" fmla="*/ 464 w 517"/>
                <a:gd name="T29" fmla="*/ 457 h 502"/>
                <a:gd name="T30" fmla="*/ 465 w 517"/>
                <a:gd name="T31" fmla="*/ 356 h 502"/>
                <a:gd name="T32" fmla="*/ 334 w 517"/>
                <a:gd name="T33" fmla="*/ 176 h 502"/>
                <a:gd name="T34" fmla="*/ 94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423" y="502"/>
                  </a:moveTo>
                  <a:cubicBezTo>
                    <a:pt x="355" y="502"/>
                    <a:pt x="259" y="446"/>
                    <a:pt x="161" y="348"/>
                  </a:cubicBezTo>
                  <a:cubicBezTo>
                    <a:pt x="95" y="282"/>
                    <a:pt x="47" y="216"/>
                    <a:pt x="24" y="158"/>
                  </a:cubicBezTo>
                  <a:cubicBezTo>
                    <a:pt x="0" y="100"/>
                    <a:pt x="2" y="52"/>
                    <a:pt x="31" y="24"/>
                  </a:cubicBezTo>
                  <a:cubicBezTo>
                    <a:pt x="46" y="8"/>
                    <a:pt x="68" y="0"/>
                    <a:pt x="94" y="0"/>
                  </a:cubicBezTo>
                  <a:cubicBezTo>
                    <a:pt x="162" y="0"/>
                    <a:pt x="258" y="56"/>
                    <a:pt x="356" y="154"/>
                  </a:cubicBezTo>
                  <a:cubicBezTo>
                    <a:pt x="422" y="221"/>
                    <a:pt x="470" y="286"/>
                    <a:pt x="493" y="344"/>
                  </a:cubicBezTo>
                  <a:cubicBezTo>
                    <a:pt x="517" y="402"/>
                    <a:pt x="515" y="450"/>
                    <a:pt x="486" y="479"/>
                  </a:cubicBezTo>
                  <a:cubicBezTo>
                    <a:pt x="471" y="494"/>
                    <a:pt x="449" y="502"/>
                    <a:pt x="423" y="502"/>
                  </a:cubicBezTo>
                  <a:close/>
                  <a:moveTo>
                    <a:pt x="94" y="31"/>
                  </a:moveTo>
                  <a:cubicBezTo>
                    <a:pt x="76" y="31"/>
                    <a:pt x="62" y="36"/>
                    <a:pt x="53" y="46"/>
                  </a:cubicBezTo>
                  <a:cubicBezTo>
                    <a:pt x="34" y="65"/>
                    <a:pt x="33" y="101"/>
                    <a:pt x="52" y="147"/>
                  </a:cubicBezTo>
                  <a:cubicBezTo>
                    <a:pt x="74" y="201"/>
                    <a:pt x="119" y="263"/>
                    <a:pt x="183" y="327"/>
                  </a:cubicBezTo>
                  <a:cubicBezTo>
                    <a:pt x="274" y="417"/>
                    <a:pt x="364" y="471"/>
                    <a:pt x="423" y="471"/>
                  </a:cubicBezTo>
                  <a:cubicBezTo>
                    <a:pt x="441" y="471"/>
                    <a:pt x="455" y="467"/>
                    <a:pt x="464" y="457"/>
                  </a:cubicBezTo>
                  <a:cubicBezTo>
                    <a:pt x="483" y="438"/>
                    <a:pt x="484" y="402"/>
                    <a:pt x="465" y="356"/>
                  </a:cubicBezTo>
                  <a:cubicBezTo>
                    <a:pt x="443" y="302"/>
                    <a:pt x="398" y="240"/>
                    <a:pt x="334" y="176"/>
                  </a:cubicBezTo>
                  <a:cubicBezTo>
                    <a:pt x="243" y="85"/>
                    <a:pt x="153" y="31"/>
                    <a:pt x="94" y="31"/>
                  </a:cubicBezTo>
                  <a:close/>
                </a:path>
              </a:pathLst>
            </a:custGeom>
            <a:solidFill>
              <a:srgbClr val="D8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38" name="Freeform 257">
              <a:extLst>
                <a:ext uri="{FF2B5EF4-FFF2-40B4-BE49-F238E27FC236}">
                  <a16:creationId xmlns:a16="http://schemas.microsoft.com/office/drawing/2014/main" id="{4BA2D207-8796-4D0F-9FBD-0E2BC09E6423}"/>
                </a:ext>
              </a:extLst>
            </p:cNvPr>
            <p:cNvSpPr>
              <a:spLocks noEditPoints="1"/>
            </p:cNvSpPr>
            <p:nvPr/>
          </p:nvSpPr>
          <p:spPr bwMode="auto">
            <a:xfrm>
              <a:off x="6840706" y="2149807"/>
              <a:ext cx="735447" cy="733914"/>
            </a:xfrm>
            <a:custGeom>
              <a:avLst/>
              <a:gdLst>
                <a:gd name="T0" fmla="*/ 94 w 517"/>
                <a:gd name="T1" fmla="*/ 502 h 502"/>
                <a:gd name="T2" fmla="*/ 31 w 517"/>
                <a:gd name="T3" fmla="*/ 479 h 502"/>
                <a:gd name="T4" fmla="*/ 24 w 517"/>
                <a:gd name="T5" fmla="*/ 344 h 502"/>
                <a:gd name="T6" fmla="*/ 161 w 517"/>
                <a:gd name="T7" fmla="*/ 154 h 502"/>
                <a:gd name="T8" fmla="*/ 423 w 517"/>
                <a:gd name="T9" fmla="*/ 0 h 502"/>
                <a:gd name="T10" fmla="*/ 486 w 517"/>
                <a:gd name="T11" fmla="*/ 24 h 502"/>
                <a:gd name="T12" fmla="*/ 493 w 517"/>
                <a:gd name="T13" fmla="*/ 158 h 502"/>
                <a:gd name="T14" fmla="*/ 356 w 517"/>
                <a:gd name="T15" fmla="*/ 348 h 502"/>
                <a:gd name="T16" fmla="*/ 94 w 517"/>
                <a:gd name="T17" fmla="*/ 502 h 502"/>
                <a:gd name="T18" fmla="*/ 423 w 517"/>
                <a:gd name="T19" fmla="*/ 31 h 502"/>
                <a:gd name="T20" fmla="*/ 183 w 517"/>
                <a:gd name="T21" fmla="*/ 176 h 502"/>
                <a:gd name="T22" fmla="*/ 52 w 517"/>
                <a:gd name="T23" fmla="*/ 356 h 502"/>
                <a:gd name="T24" fmla="*/ 53 w 517"/>
                <a:gd name="T25" fmla="*/ 457 h 502"/>
                <a:gd name="T26" fmla="*/ 94 w 517"/>
                <a:gd name="T27" fmla="*/ 471 h 502"/>
                <a:gd name="T28" fmla="*/ 334 w 517"/>
                <a:gd name="T29" fmla="*/ 327 h 502"/>
                <a:gd name="T30" fmla="*/ 465 w 517"/>
                <a:gd name="T31" fmla="*/ 147 h 502"/>
                <a:gd name="T32" fmla="*/ 464 w 517"/>
                <a:gd name="T33" fmla="*/ 46 h 502"/>
                <a:gd name="T34" fmla="*/ 423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94" y="502"/>
                  </a:moveTo>
                  <a:cubicBezTo>
                    <a:pt x="68" y="502"/>
                    <a:pt x="46" y="494"/>
                    <a:pt x="31" y="479"/>
                  </a:cubicBezTo>
                  <a:cubicBezTo>
                    <a:pt x="2" y="450"/>
                    <a:pt x="0" y="402"/>
                    <a:pt x="24" y="344"/>
                  </a:cubicBezTo>
                  <a:cubicBezTo>
                    <a:pt x="47" y="286"/>
                    <a:pt x="95" y="221"/>
                    <a:pt x="161" y="154"/>
                  </a:cubicBezTo>
                  <a:cubicBezTo>
                    <a:pt x="259" y="56"/>
                    <a:pt x="355" y="0"/>
                    <a:pt x="423" y="0"/>
                  </a:cubicBezTo>
                  <a:cubicBezTo>
                    <a:pt x="449" y="0"/>
                    <a:pt x="471" y="8"/>
                    <a:pt x="486" y="24"/>
                  </a:cubicBezTo>
                  <a:cubicBezTo>
                    <a:pt x="515" y="52"/>
                    <a:pt x="517" y="100"/>
                    <a:pt x="493" y="158"/>
                  </a:cubicBezTo>
                  <a:cubicBezTo>
                    <a:pt x="470" y="216"/>
                    <a:pt x="422" y="282"/>
                    <a:pt x="356" y="348"/>
                  </a:cubicBezTo>
                  <a:cubicBezTo>
                    <a:pt x="258" y="446"/>
                    <a:pt x="162" y="502"/>
                    <a:pt x="94" y="502"/>
                  </a:cubicBezTo>
                  <a:close/>
                  <a:moveTo>
                    <a:pt x="423" y="31"/>
                  </a:moveTo>
                  <a:cubicBezTo>
                    <a:pt x="364" y="31"/>
                    <a:pt x="274" y="85"/>
                    <a:pt x="183" y="176"/>
                  </a:cubicBezTo>
                  <a:cubicBezTo>
                    <a:pt x="119" y="240"/>
                    <a:pt x="74" y="302"/>
                    <a:pt x="52" y="356"/>
                  </a:cubicBezTo>
                  <a:cubicBezTo>
                    <a:pt x="33" y="402"/>
                    <a:pt x="34" y="438"/>
                    <a:pt x="53" y="457"/>
                  </a:cubicBezTo>
                  <a:cubicBezTo>
                    <a:pt x="62" y="467"/>
                    <a:pt x="76" y="471"/>
                    <a:pt x="94" y="471"/>
                  </a:cubicBezTo>
                  <a:cubicBezTo>
                    <a:pt x="153" y="471"/>
                    <a:pt x="243" y="417"/>
                    <a:pt x="334" y="327"/>
                  </a:cubicBezTo>
                  <a:cubicBezTo>
                    <a:pt x="398" y="263"/>
                    <a:pt x="443" y="201"/>
                    <a:pt x="465" y="147"/>
                  </a:cubicBezTo>
                  <a:cubicBezTo>
                    <a:pt x="484" y="101"/>
                    <a:pt x="483" y="65"/>
                    <a:pt x="464" y="46"/>
                  </a:cubicBezTo>
                  <a:cubicBezTo>
                    <a:pt x="455" y="36"/>
                    <a:pt x="441" y="31"/>
                    <a:pt x="423" y="31"/>
                  </a:cubicBezTo>
                  <a:close/>
                </a:path>
              </a:pathLst>
            </a:custGeom>
            <a:solidFill>
              <a:srgbClr val="989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39" name="Text Placeholder 1">
              <a:extLst>
                <a:ext uri="{FF2B5EF4-FFF2-40B4-BE49-F238E27FC236}">
                  <a16:creationId xmlns:a16="http://schemas.microsoft.com/office/drawing/2014/main" id="{8BBAEE7F-10F8-4F14-963A-392D68322743}"/>
                </a:ext>
              </a:extLst>
            </p:cNvPr>
            <p:cNvSpPr txBox="1">
              <a:spLocks/>
            </p:cNvSpPr>
            <p:nvPr/>
          </p:nvSpPr>
          <p:spPr>
            <a:xfrm>
              <a:off x="6531834" y="1326857"/>
              <a:ext cx="4657534" cy="690230"/>
            </a:xfrm>
            <a:prstGeom prst="rect">
              <a:avLst/>
            </a:prstGeom>
          </p:spPr>
          <p:txBody>
            <a:bodyPr vert="horz" wrap="square" lIns="150538" tIns="91792" rIns="150538" bIns="91792" rtlCol="0">
              <a:spAutoFit/>
            </a:bodyPr>
            <a:lstStyle>
              <a:lvl1pPr marL="347472" indent="-347472" algn="l" defTabSz="914400" rtl="0" eaLnBrk="1" latinLnBrk="0" hangingPunct="1">
                <a:lnSpc>
                  <a:spcPct val="90000"/>
                </a:lnSpc>
                <a:spcBef>
                  <a:spcPts val="24"/>
                </a:spcBef>
                <a:buFont typeface="Arial" panose="020B0604020202020204" pitchFamily="34" charset="0"/>
                <a:buChar char="•"/>
                <a:defRPr lang="en-US" sz="2600" kern="1200">
                  <a:solidFill>
                    <a:schemeClr val="tx1"/>
                  </a:solidFill>
                  <a:latin typeface="+mn-lt"/>
                  <a:ea typeface="+mn-ea"/>
                  <a:cs typeface="Segoe UI" panose="020B0502040204020203" pitchFamily="34" charset="0"/>
                </a:defRPr>
              </a:lvl1pPr>
              <a:lvl2pPr marL="583200" indent="-241200" algn="l" defTabSz="914400" rtl="0" eaLnBrk="1" latinLnBrk="0" hangingPunct="1">
                <a:lnSpc>
                  <a:spcPct val="90000"/>
                </a:lnSpc>
                <a:spcBef>
                  <a:spcPts val="24"/>
                </a:spcBef>
                <a:buFont typeface="Arial" panose="020B0604020202020204" pitchFamily="34" charset="0"/>
                <a:buChar char="•"/>
                <a:defRPr lang="en-US" sz="2400" kern="1200">
                  <a:solidFill>
                    <a:schemeClr val="tx1"/>
                  </a:solidFill>
                  <a:latin typeface="+mn-lt"/>
                  <a:ea typeface="+mn-ea"/>
                  <a:cs typeface="Segoe UI" panose="020B0502040204020203" pitchFamily="34" charset="0"/>
                </a:defRPr>
              </a:lvl2pPr>
              <a:lvl3pPr marL="804672" indent="-230400" algn="l" defTabSz="914400" rtl="0" eaLnBrk="1" latinLnBrk="0" hangingPunct="1">
                <a:lnSpc>
                  <a:spcPct val="90000"/>
                </a:lnSpc>
                <a:spcBef>
                  <a:spcPts val="24"/>
                </a:spcBef>
                <a:buFont typeface="Arial" panose="020B0604020202020204" pitchFamily="34" charset="0"/>
                <a:buChar char="•"/>
                <a:defRPr lang="en-US" sz="2400" kern="1200">
                  <a:solidFill>
                    <a:schemeClr val="tx1"/>
                  </a:solidFill>
                  <a:latin typeface="+mn-lt"/>
                  <a:ea typeface="+mn-ea"/>
                  <a:cs typeface="Segoe UI" panose="020B0502040204020203" pitchFamily="34" charset="0"/>
                </a:defRPr>
              </a:lvl3pPr>
              <a:lvl4pPr marL="1029600" indent="-230400" algn="l" defTabSz="914400" rtl="0" eaLnBrk="1" latinLnBrk="0" hangingPunct="1">
                <a:lnSpc>
                  <a:spcPct val="90000"/>
                </a:lnSpc>
                <a:spcBef>
                  <a:spcPts val="24"/>
                </a:spcBef>
                <a:buFont typeface="Arial" panose="020B0604020202020204" pitchFamily="34" charset="0"/>
                <a:buChar char="•"/>
                <a:defRPr lang="en-US" sz="2000" kern="1200">
                  <a:solidFill>
                    <a:schemeClr val="tx1"/>
                  </a:solidFill>
                  <a:latin typeface="+mn-lt"/>
                  <a:ea typeface="+mn-ea"/>
                  <a:cs typeface="Segoe UI" panose="020B0502040204020203" pitchFamily="34" charset="0"/>
                </a:defRPr>
              </a:lvl4pPr>
              <a:lvl5pPr marL="1261872" indent="-230400" algn="l" defTabSz="914400" rtl="0" eaLnBrk="1" latinLnBrk="0" hangingPunct="1">
                <a:lnSpc>
                  <a:spcPct val="90000"/>
                </a:lnSpc>
                <a:spcBef>
                  <a:spcPts val="24"/>
                </a:spcBef>
                <a:buFont typeface="Arial" panose="020B0604020202020204" pitchFamily="34" charset="0"/>
                <a:buChar char="•"/>
                <a:defRPr lang="en-US" sz="20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buNone/>
                <a:defRPr/>
              </a:pPr>
              <a:r>
                <a:rPr lang="en-US" sz="1836">
                  <a:solidFill>
                    <a:srgbClr val="505050"/>
                  </a:solidFill>
                  <a:latin typeface="Segoe UI"/>
                </a:rPr>
                <a:t>Resource groups </a:t>
              </a:r>
              <a:br>
                <a:rPr lang="en-US" sz="1836">
                  <a:solidFill>
                    <a:srgbClr val="505050"/>
                  </a:solidFill>
                  <a:latin typeface="Segoe UI"/>
                </a:rPr>
              </a:br>
              <a:r>
                <a:rPr lang="en-US" sz="1836">
                  <a:solidFill>
                    <a:srgbClr val="505050"/>
                  </a:solidFill>
                  <a:latin typeface="Segoe UI"/>
                </a:rPr>
                <a:t>(web + DB, VM, Storage) in one group</a:t>
              </a:r>
            </a:p>
          </p:txBody>
        </p:sp>
        <p:pic>
          <p:nvPicPr>
            <p:cNvPr id="40" name="Picture 39">
              <a:extLst>
                <a:ext uri="{FF2B5EF4-FFF2-40B4-BE49-F238E27FC236}">
                  <a16:creationId xmlns:a16="http://schemas.microsoft.com/office/drawing/2014/main" id="{9A723F40-0B6E-48D3-B8E0-FAD40D926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975" y="2153334"/>
              <a:ext cx="707213" cy="726862"/>
            </a:xfrm>
            <a:prstGeom prst="rect">
              <a:avLst/>
            </a:prstGeom>
          </p:spPr>
        </p:pic>
        <p:pic>
          <p:nvPicPr>
            <p:cNvPr id="41" name="Picture 40">
              <a:extLst>
                <a:ext uri="{FF2B5EF4-FFF2-40B4-BE49-F238E27FC236}">
                  <a16:creationId xmlns:a16="http://schemas.microsoft.com/office/drawing/2014/main" id="{E8DC7FF9-BC18-4DC0-811C-02D2F3C38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530" y="2095575"/>
              <a:ext cx="819606" cy="842378"/>
            </a:xfrm>
            <a:prstGeom prst="rect">
              <a:avLst/>
            </a:prstGeom>
          </p:spPr>
        </p:pic>
        <p:pic>
          <p:nvPicPr>
            <p:cNvPr id="45" name="Picture 44">
              <a:extLst>
                <a:ext uri="{FF2B5EF4-FFF2-40B4-BE49-F238E27FC236}">
                  <a16:creationId xmlns:a16="http://schemas.microsoft.com/office/drawing/2014/main" id="{96C1778D-52C5-4D38-BAF1-406BC09B5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7411" y="2401356"/>
              <a:ext cx="229579" cy="235958"/>
            </a:xfrm>
            <a:prstGeom prst="rect">
              <a:avLst/>
            </a:prstGeom>
          </p:spPr>
        </p:pic>
      </p:grpSp>
      <p:grpSp>
        <p:nvGrpSpPr>
          <p:cNvPr id="4" name="Group 3" descr="Three separate resource groups are shown. One for web and databases. One for virtual machines. One for storage. ">
            <a:extLst>
              <a:ext uri="{FF2B5EF4-FFF2-40B4-BE49-F238E27FC236}">
                <a16:creationId xmlns:a16="http://schemas.microsoft.com/office/drawing/2014/main" id="{A73583E8-7340-4B7D-AA31-50A9B4F50673}"/>
              </a:ext>
            </a:extLst>
          </p:cNvPr>
          <p:cNvGrpSpPr/>
          <p:nvPr/>
        </p:nvGrpSpPr>
        <p:grpSpPr>
          <a:xfrm>
            <a:off x="6583795" y="3296213"/>
            <a:ext cx="5340740" cy="2149572"/>
            <a:chOff x="6509084" y="3591976"/>
            <a:chExt cx="5236495" cy="2107615"/>
          </a:xfrm>
        </p:grpSpPr>
        <p:sp>
          <p:nvSpPr>
            <p:cNvPr id="22" name="Freeform 5">
              <a:extLst>
                <a:ext uri="{FF2B5EF4-FFF2-40B4-BE49-F238E27FC236}">
                  <a16:creationId xmlns:a16="http://schemas.microsoft.com/office/drawing/2014/main" id="{B8996744-E131-4185-9584-7B4DE510612C}"/>
                </a:ext>
              </a:extLst>
            </p:cNvPr>
            <p:cNvSpPr>
              <a:spLocks/>
            </p:cNvSpPr>
            <p:nvPr/>
          </p:nvSpPr>
          <p:spPr bwMode="auto">
            <a:xfrm>
              <a:off x="7986133" y="4550692"/>
              <a:ext cx="211205" cy="153760"/>
            </a:xfrm>
            <a:custGeom>
              <a:avLst/>
              <a:gdLst>
                <a:gd name="T0" fmla="*/ 80 w 80"/>
                <a:gd name="T1" fmla="*/ 40 h 56"/>
                <a:gd name="T2" fmla="*/ 72 w 80"/>
                <a:gd name="T3" fmla="*/ 40 h 56"/>
                <a:gd name="T4" fmla="*/ 64 w 80"/>
                <a:gd name="T5" fmla="*/ 48 h 56"/>
                <a:gd name="T6" fmla="*/ 16 w 80"/>
                <a:gd name="T7" fmla="*/ 48 h 56"/>
                <a:gd name="T8" fmla="*/ 8 w 80"/>
                <a:gd name="T9" fmla="*/ 40 h 56"/>
                <a:gd name="T10" fmla="*/ 8 w 80"/>
                <a:gd name="T11" fmla="*/ 16 h 56"/>
                <a:gd name="T12" fmla="*/ 16 w 80"/>
                <a:gd name="T13" fmla="*/ 8 h 56"/>
                <a:gd name="T14" fmla="*/ 64 w 80"/>
                <a:gd name="T15" fmla="*/ 8 h 56"/>
                <a:gd name="T16" fmla="*/ 72 w 80"/>
                <a:gd name="T17" fmla="*/ 16 h 56"/>
                <a:gd name="T18" fmla="*/ 80 w 80"/>
                <a:gd name="T19" fmla="*/ 16 h 56"/>
                <a:gd name="T20" fmla="*/ 64 w 80"/>
                <a:gd name="T21" fmla="*/ 0 h 56"/>
                <a:gd name="T22" fmla="*/ 16 w 80"/>
                <a:gd name="T23" fmla="*/ 0 h 56"/>
                <a:gd name="T24" fmla="*/ 0 w 80"/>
                <a:gd name="T25" fmla="*/ 16 h 56"/>
                <a:gd name="T26" fmla="*/ 0 w 80"/>
                <a:gd name="T27" fmla="*/ 40 h 56"/>
                <a:gd name="T28" fmla="*/ 16 w 80"/>
                <a:gd name="T29" fmla="*/ 56 h 56"/>
                <a:gd name="T30" fmla="*/ 64 w 80"/>
                <a:gd name="T31" fmla="*/ 56 h 56"/>
                <a:gd name="T32" fmla="*/ 80 w 80"/>
                <a:gd name="T33"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80" y="40"/>
                  </a:moveTo>
                  <a:cubicBezTo>
                    <a:pt x="72" y="40"/>
                    <a:pt x="72" y="40"/>
                    <a:pt x="72" y="40"/>
                  </a:cubicBezTo>
                  <a:cubicBezTo>
                    <a:pt x="72" y="44"/>
                    <a:pt x="68" y="48"/>
                    <a:pt x="64" y="48"/>
                  </a:cubicBezTo>
                  <a:cubicBezTo>
                    <a:pt x="16" y="48"/>
                    <a:pt x="16" y="48"/>
                    <a:pt x="16" y="48"/>
                  </a:cubicBezTo>
                  <a:cubicBezTo>
                    <a:pt x="12" y="48"/>
                    <a:pt x="8" y="44"/>
                    <a:pt x="8" y="40"/>
                  </a:cubicBezTo>
                  <a:cubicBezTo>
                    <a:pt x="8" y="16"/>
                    <a:pt x="8" y="16"/>
                    <a:pt x="8" y="16"/>
                  </a:cubicBezTo>
                  <a:cubicBezTo>
                    <a:pt x="8" y="12"/>
                    <a:pt x="12" y="8"/>
                    <a:pt x="16" y="8"/>
                  </a:cubicBezTo>
                  <a:cubicBezTo>
                    <a:pt x="64" y="8"/>
                    <a:pt x="64" y="8"/>
                    <a:pt x="64" y="8"/>
                  </a:cubicBezTo>
                  <a:cubicBezTo>
                    <a:pt x="68" y="8"/>
                    <a:pt x="72" y="12"/>
                    <a:pt x="72" y="16"/>
                  </a:cubicBezTo>
                  <a:cubicBezTo>
                    <a:pt x="80" y="16"/>
                    <a:pt x="80" y="16"/>
                    <a:pt x="80" y="16"/>
                  </a:cubicBezTo>
                  <a:cubicBezTo>
                    <a:pt x="80" y="7"/>
                    <a:pt x="73" y="0"/>
                    <a:pt x="64" y="0"/>
                  </a:cubicBezTo>
                  <a:cubicBezTo>
                    <a:pt x="16" y="0"/>
                    <a:pt x="16" y="0"/>
                    <a:pt x="16" y="0"/>
                  </a:cubicBezTo>
                  <a:cubicBezTo>
                    <a:pt x="7" y="0"/>
                    <a:pt x="0" y="7"/>
                    <a:pt x="0" y="16"/>
                  </a:cubicBezTo>
                  <a:cubicBezTo>
                    <a:pt x="0" y="40"/>
                    <a:pt x="0" y="40"/>
                    <a:pt x="0" y="40"/>
                  </a:cubicBezTo>
                  <a:cubicBezTo>
                    <a:pt x="0" y="49"/>
                    <a:pt x="7" y="56"/>
                    <a:pt x="16" y="56"/>
                  </a:cubicBezTo>
                  <a:cubicBezTo>
                    <a:pt x="64" y="56"/>
                    <a:pt x="64" y="56"/>
                    <a:pt x="64" y="56"/>
                  </a:cubicBezTo>
                  <a:cubicBezTo>
                    <a:pt x="73" y="56"/>
                    <a:pt x="80" y="49"/>
                    <a:pt x="80" y="4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23" name="Freeform 6">
              <a:extLst>
                <a:ext uri="{FF2B5EF4-FFF2-40B4-BE49-F238E27FC236}">
                  <a16:creationId xmlns:a16="http://schemas.microsoft.com/office/drawing/2014/main" id="{60A9C15B-B498-4347-8A2D-3B0213921C54}"/>
                </a:ext>
              </a:extLst>
            </p:cNvPr>
            <p:cNvSpPr>
              <a:spLocks/>
            </p:cNvSpPr>
            <p:nvPr/>
          </p:nvSpPr>
          <p:spPr bwMode="auto">
            <a:xfrm>
              <a:off x="8111851" y="4616589"/>
              <a:ext cx="211205" cy="153760"/>
            </a:xfrm>
            <a:custGeom>
              <a:avLst/>
              <a:gdLst>
                <a:gd name="T0" fmla="*/ 64 w 80"/>
                <a:gd name="T1" fmla="*/ 0 h 56"/>
                <a:gd name="T2" fmla="*/ 16 w 80"/>
                <a:gd name="T3" fmla="*/ 0 h 56"/>
                <a:gd name="T4" fmla="*/ 0 w 80"/>
                <a:gd name="T5" fmla="*/ 16 h 56"/>
                <a:gd name="T6" fmla="*/ 8 w 80"/>
                <a:gd name="T7" fmla="*/ 16 h 56"/>
                <a:gd name="T8" fmla="*/ 16 w 80"/>
                <a:gd name="T9" fmla="*/ 8 h 56"/>
                <a:gd name="T10" fmla="*/ 64 w 80"/>
                <a:gd name="T11" fmla="*/ 8 h 56"/>
                <a:gd name="T12" fmla="*/ 72 w 80"/>
                <a:gd name="T13" fmla="*/ 16 h 56"/>
                <a:gd name="T14" fmla="*/ 72 w 80"/>
                <a:gd name="T15" fmla="*/ 40 h 56"/>
                <a:gd name="T16" fmla="*/ 64 w 80"/>
                <a:gd name="T17" fmla="*/ 48 h 56"/>
                <a:gd name="T18" fmla="*/ 16 w 80"/>
                <a:gd name="T19" fmla="*/ 48 h 56"/>
                <a:gd name="T20" fmla="*/ 8 w 80"/>
                <a:gd name="T21" fmla="*/ 40 h 56"/>
                <a:gd name="T22" fmla="*/ 0 w 80"/>
                <a:gd name="T23" fmla="*/ 40 h 56"/>
                <a:gd name="T24" fmla="*/ 16 w 80"/>
                <a:gd name="T25" fmla="*/ 56 h 56"/>
                <a:gd name="T26" fmla="*/ 64 w 80"/>
                <a:gd name="T27" fmla="*/ 56 h 56"/>
                <a:gd name="T28" fmla="*/ 80 w 80"/>
                <a:gd name="T29" fmla="*/ 40 h 56"/>
                <a:gd name="T30" fmla="*/ 80 w 80"/>
                <a:gd name="T31" fmla="*/ 16 h 56"/>
                <a:gd name="T32" fmla="*/ 64 w 8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64" y="0"/>
                  </a:moveTo>
                  <a:cubicBezTo>
                    <a:pt x="16" y="0"/>
                    <a:pt x="16" y="0"/>
                    <a:pt x="16" y="0"/>
                  </a:cubicBezTo>
                  <a:cubicBezTo>
                    <a:pt x="7" y="0"/>
                    <a:pt x="0" y="7"/>
                    <a:pt x="0" y="16"/>
                  </a:cubicBezTo>
                  <a:cubicBezTo>
                    <a:pt x="8" y="16"/>
                    <a:pt x="8" y="16"/>
                    <a:pt x="8" y="16"/>
                  </a:cubicBezTo>
                  <a:cubicBezTo>
                    <a:pt x="8" y="12"/>
                    <a:pt x="12" y="8"/>
                    <a:pt x="16" y="8"/>
                  </a:cubicBezTo>
                  <a:cubicBezTo>
                    <a:pt x="64" y="8"/>
                    <a:pt x="64" y="8"/>
                    <a:pt x="64" y="8"/>
                  </a:cubicBezTo>
                  <a:cubicBezTo>
                    <a:pt x="68" y="8"/>
                    <a:pt x="72" y="12"/>
                    <a:pt x="72" y="16"/>
                  </a:cubicBezTo>
                  <a:cubicBezTo>
                    <a:pt x="72" y="40"/>
                    <a:pt x="72" y="40"/>
                    <a:pt x="72" y="40"/>
                  </a:cubicBezTo>
                  <a:cubicBezTo>
                    <a:pt x="72" y="44"/>
                    <a:pt x="68" y="48"/>
                    <a:pt x="64" y="48"/>
                  </a:cubicBezTo>
                  <a:cubicBezTo>
                    <a:pt x="16" y="48"/>
                    <a:pt x="16" y="48"/>
                    <a:pt x="16" y="48"/>
                  </a:cubicBezTo>
                  <a:cubicBezTo>
                    <a:pt x="12" y="48"/>
                    <a:pt x="8" y="44"/>
                    <a:pt x="8" y="40"/>
                  </a:cubicBezTo>
                  <a:cubicBezTo>
                    <a:pt x="0" y="40"/>
                    <a:pt x="0" y="40"/>
                    <a:pt x="0" y="40"/>
                  </a:cubicBezTo>
                  <a:cubicBezTo>
                    <a:pt x="0" y="49"/>
                    <a:pt x="7" y="56"/>
                    <a:pt x="16" y="56"/>
                  </a:cubicBezTo>
                  <a:cubicBezTo>
                    <a:pt x="64" y="56"/>
                    <a:pt x="64" y="56"/>
                    <a:pt x="64" y="56"/>
                  </a:cubicBezTo>
                  <a:cubicBezTo>
                    <a:pt x="73" y="56"/>
                    <a:pt x="80" y="49"/>
                    <a:pt x="80" y="40"/>
                  </a:cubicBezTo>
                  <a:cubicBezTo>
                    <a:pt x="80" y="16"/>
                    <a:pt x="80" y="16"/>
                    <a:pt x="80" y="16"/>
                  </a:cubicBezTo>
                  <a:cubicBezTo>
                    <a:pt x="80" y="7"/>
                    <a:pt x="73" y="0"/>
                    <a:pt x="6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25" name="Freeform 5">
              <a:extLst>
                <a:ext uri="{FF2B5EF4-FFF2-40B4-BE49-F238E27FC236}">
                  <a16:creationId xmlns:a16="http://schemas.microsoft.com/office/drawing/2014/main" id="{6251F2C3-5D8F-4D03-832C-31D8A60AB3E9}"/>
                </a:ext>
              </a:extLst>
            </p:cNvPr>
            <p:cNvSpPr>
              <a:spLocks/>
            </p:cNvSpPr>
            <p:nvPr/>
          </p:nvSpPr>
          <p:spPr bwMode="auto">
            <a:xfrm>
              <a:off x="9940410" y="4550692"/>
              <a:ext cx="211205" cy="153760"/>
            </a:xfrm>
            <a:custGeom>
              <a:avLst/>
              <a:gdLst>
                <a:gd name="T0" fmla="*/ 80 w 80"/>
                <a:gd name="T1" fmla="*/ 40 h 56"/>
                <a:gd name="T2" fmla="*/ 72 w 80"/>
                <a:gd name="T3" fmla="*/ 40 h 56"/>
                <a:gd name="T4" fmla="*/ 64 w 80"/>
                <a:gd name="T5" fmla="*/ 48 h 56"/>
                <a:gd name="T6" fmla="*/ 16 w 80"/>
                <a:gd name="T7" fmla="*/ 48 h 56"/>
                <a:gd name="T8" fmla="*/ 8 w 80"/>
                <a:gd name="T9" fmla="*/ 40 h 56"/>
                <a:gd name="T10" fmla="*/ 8 w 80"/>
                <a:gd name="T11" fmla="*/ 16 h 56"/>
                <a:gd name="T12" fmla="*/ 16 w 80"/>
                <a:gd name="T13" fmla="*/ 8 h 56"/>
                <a:gd name="T14" fmla="*/ 64 w 80"/>
                <a:gd name="T15" fmla="*/ 8 h 56"/>
                <a:gd name="T16" fmla="*/ 72 w 80"/>
                <a:gd name="T17" fmla="*/ 16 h 56"/>
                <a:gd name="T18" fmla="*/ 80 w 80"/>
                <a:gd name="T19" fmla="*/ 16 h 56"/>
                <a:gd name="T20" fmla="*/ 64 w 80"/>
                <a:gd name="T21" fmla="*/ 0 h 56"/>
                <a:gd name="T22" fmla="*/ 16 w 80"/>
                <a:gd name="T23" fmla="*/ 0 h 56"/>
                <a:gd name="T24" fmla="*/ 0 w 80"/>
                <a:gd name="T25" fmla="*/ 16 h 56"/>
                <a:gd name="T26" fmla="*/ 0 w 80"/>
                <a:gd name="T27" fmla="*/ 40 h 56"/>
                <a:gd name="T28" fmla="*/ 16 w 80"/>
                <a:gd name="T29" fmla="*/ 56 h 56"/>
                <a:gd name="T30" fmla="*/ 64 w 80"/>
                <a:gd name="T31" fmla="*/ 56 h 56"/>
                <a:gd name="T32" fmla="*/ 80 w 80"/>
                <a:gd name="T33"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80" y="40"/>
                  </a:moveTo>
                  <a:cubicBezTo>
                    <a:pt x="72" y="40"/>
                    <a:pt x="72" y="40"/>
                    <a:pt x="72" y="40"/>
                  </a:cubicBezTo>
                  <a:cubicBezTo>
                    <a:pt x="72" y="44"/>
                    <a:pt x="68" y="48"/>
                    <a:pt x="64" y="48"/>
                  </a:cubicBezTo>
                  <a:cubicBezTo>
                    <a:pt x="16" y="48"/>
                    <a:pt x="16" y="48"/>
                    <a:pt x="16" y="48"/>
                  </a:cubicBezTo>
                  <a:cubicBezTo>
                    <a:pt x="12" y="48"/>
                    <a:pt x="8" y="44"/>
                    <a:pt x="8" y="40"/>
                  </a:cubicBezTo>
                  <a:cubicBezTo>
                    <a:pt x="8" y="16"/>
                    <a:pt x="8" y="16"/>
                    <a:pt x="8" y="16"/>
                  </a:cubicBezTo>
                  <a:cubicBezTo>
                    <a:pt x="8" y="12"/>
                    <a:pt x="12" y="8"/>
                    <a:pt x="16" y="8"/>
                  </a:cubicBezTo>
                  <a:cubicBezTo>
                    <a:pt x="64" y="8"/>
                    <a:pt x="64" y="8"/>
                    <a:pt x="64" y="8"/>
                  </a:cubicBezTo>
                  <a:cubicBezTo>
                    <a:pt x="68" y="8"/>
                    <a:pt x="72" y="12"/>
                    <a:pt x="72" y="16"/>
                  </a:cubicBezTo>
                  <a:cubicBezTo>
                    <a:pt x="80" y="16"/>
                    <a:pt x="80" y="16"/>
                    <a:pt x="80" y="16"/>
                  </a:cubicBezTo>
                  <a:cubicBezTo>
                    <a:pt x="80" y="7"/>
                    <a:pt x="73" y="0"/>
                    <a:pt x="64" y="0"/>
                  </a:cubicBezTo>
                  <a:cubicBezTo>
                    <a:pt x="16" y="0"/>
                    <a:pt x="16" y="0"/>
                    <a:pt x="16" y="0"/>
                  </a:cubicBezTo>
                  <a:cubicBezTo>
                    <a:pt x="7" y="0"/>
                    <a:pt x="0" y="7"/>
                    <a:pt x="0" y="16"/>
                  </a:cubicBezTo>
                  <a:cubicBezTo>
                    <a:pt x="0" y="40"/>
                    <a:pt x="0" y="40"/>
                    <a:pt x="0" y="40"/>
                  </a:cubicBezTo>
                  <a:cubicBezTo>
                    <a:pt x="0" y="49"/>
                    <a:pt x="7" y="56"/>
                    <a:pt x="16" y="56"/>
                  </a:cubicBezTo>
                  <a:cubicBezTo>
                    <a:pt x="64" y="56"/>
                    <a:pt x="64" y="56"/>
                    <a:pt x="64" y="56"/>
                  </a:cubicBezTo>
                  <a:cubicBezTo>
                    <a:pt x="73" y="56"/>
                    <a:pt x="80" y="49"/>
                    <a:pt x="80" y="4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26" name="Freeform 6">
              <a:extLst>
                <a:ext uri="{FF2B5EF4-FFF2-40B4-BE49-F238E27FC236}">
                  <a16:creationId xmlns:a16="http://schemas.microsoft.com/office/drawing/2014/main" id="{ED248921-17BF-4CB3-B3D1-3D3F315FC1AD}"/>
                </a:ext>
              </a:extLst>
            </p:cNvPr>
            <p:cNvSpPr>
              <a:spLocks/>
            </p:cNvSpPr>
            <p:nvPr/>
          </p:nvSpPr>
          <p:spPr bwMode="auto">
            <a:xfrm>
              <a:off x="10066128" y="4616589"/>
              <a:ext cx="211205" cy="153760"/>
            </a:xfrm>
            <a:custGeom>
              <a:avLst/>
              <a:gdLst>
                <a:gd name="T0" fmla="*/ 64 w 80"/>
                <a:gd name="T1" fmla="*/ 0 h 56"/>
                <a:gd name="T2" fmla="*/ 16 w 80"/>
                <a:gd name="T3" fmla="*/ 0 h 56"/>
                <a:gd name="T4" fmla="*/ 0 w 80"/>
                <a:gd name="T5" fmla="*/ 16 h 56"/>
                <a:gd name="T6" fmla="*/ 8 w 80"/>
                <a:gd name="T7" fmla="*/ 16 h 56"/>
                <a:gd name="T8" fmla="*/ 16 w 80"/>
                <a:gd name="T9" fmla="*/ 8 h 56"/>
                <a:gd name="T10" fmla="*/ 64 w 80"/>
                <a:gd name="T11" fmla="*/ 8 h 56"/>
                <a:gd name="T12" fmla="*/ 72 w 80"/>
                <a:gd name="T13" fmla="*/ 16 h 56"/>
                <a:gd name="T14" fmla="*/ 72 w 80"/>
                <a:gd name="T15" fmla="*/ 40 h 56"/>
                <a:gd name="T16" fmla="*/ 64 w 80"/>
                <a:gd name="T17" fmla="*/ 48 h 56"/>
                <a:gd name="T18" fmla="*/ 16 w 80"/>
                <a:gd name="T19" fmla="*/ 48 h 56"/>
                <a:gd name="T20" fmla="*/ 8 w 80"/>
                <a:gd name="T21" fmla="*/ 40 h 56"/>
                <a:gd name="T22" fmla="*/ 0 w 80"/>
                <a:gd name="T23" fmla="*/ 40 h 56"/>
                <a:gd name="T24" fmla="*/ 16 w 80"/>
                <a:gd name="T25" fmla="*/ 56 h 56"/>
                <a:gd name="T26" fmla="*/ 64 w 80"/>
                <a:gd name="T27" fmla="*/ 56 h 56"/>
                <a:gd name="T28" fmla="*/ 80 w 80"/>
                <a:gd name="T29" fmla="*/ 40 h 56"/>
                <a:gd name="T30" fmla="*/ 80 w 80"/>
                <a:gd name="T31" fmla="*/ 16 h 56"/>
                <a:gd name="T32" fmla="*/ 64 w 8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6">
                  <a:moveTo>
                    <a:pt x="64" y="0"/>
                  </a:moveTo>
                  <a:cubicBezTo>
                    <a:pt x="16" y="0"/>
                    <a:pt x="16" y="0"/>
                    <a:pt x="16" y="0"/>
                  </a:cubicBezTo>
                  <a:cubicBezTo>
                    <a:pt x="7" y="0"/>
                    <a:pt x="0" y="7"/>
                    <a:pt x="0" y="16"/>
                  </a:cubicBezTo>
                  <a:cubicBezTo>
                    <a:pt x="8" y="16"/>
                    <a:pt x="8" y="16"/>
                    <a:pt x="8" y="16"/>
                  </a:cubicBezTo>
                  <a:cubicBezTo>
                    <a:pt x="8" y="12"/>
                    <a:pt x="12" y="8"/>
                    <a:pt x="16" y="8"/>
                  </a:cubicBezTo>
                  <a:cubicBezTo>
                    <a:pt x="64" y="8"/>
                    <a:pt x="64" y="8"/>
                    <a:pt x="64" y="8"/>
                  </a:cubicBezTo>
                  <a:cubicBezTo>
                    <a:pt x="68" y="8"/>
                    <a:pt x="72" y="12"/>
                    <a:pt x="72" y="16"/>
                  </a:cubicBezTo>
                  <a:cubicBezTo>
                    <a:pt x="72" y="40"/>
                    <a:pt x="72" y="40"/>
                    <a:pt x="72" y="40"/>
                  </a:cubicBezTo>
                  <a:cubicBezTo>
                    <a:pt x="72" y="44"/>
                    <a:pt x="68" y="48"/>
                    <a:pt x="64" y="48"/>
                  </a:cubicBezTo>
                  <a:cubicBezTo>
                    <a:pt x="16" y="48"/>
                    <a:pt x="16" y="48"/>
                    <a:pt x="16" y="48"/>
                  </a:cubicBezTo>
                  <a:cubicBezTo>
                    <a:pt x="12" y="48"/>
                    <a:pt x="8" y="44"/>
                    <a:pt x="8" y="40"/>
                  </a:cubicBezTo>
                  <a:cubicBezTo>
                    <a:pt x="0" y="40"/>
                    <a:pt x="0" y="40"/>
                    <a:pt x="0" y="40"/>
                  </a:cubicBezTo>
                  <a:cubicBezTo>
                    <a:pt x="0" y="49"/>
                    <a:pt x="7" y="56"/>
                    <a:pt x="16" y="56"/>
                  </a:cubicBezTo>
                  <a:cubicBezTo>
                    <a:pt x="64" y="56"/>
                    <a:pt x="64" y="56"/>
                    <a:pt x="64" y="56"/>
                  </a:cubicBezTo>
                  <a:cubicBezTo>
                    <a:pt x="73" y="56"/>
                    <a:pt x="80" y="49"/>
                    <a:pt x="80" y="40"/>
                  </a:cubicBezTo>
                  <a:cubicBezTo>
                    <a:pt x="80" y="16"/>
                    <a:pt x="80" y="16"/>
                    <a:pt x="80" y="16"/>
                  </a:cubicBezTo>
                  <a:cubicBezTo>
                    <a:pt x="80" y="7"/>
                    <a:pt x="73" y="0"/>
                    <a:pt x="6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28" name="Rectangle 27">
              <a:extLst>
                <a:ext uri="{FF2B5EF4-FFF2-40B4-BE49-F238E27FC236}">
                  <a16:creationId xmlns:a16="http://schemas.microsoft.com/office/drawing/2014/main" id="{6EF2A56D-873A-4E9A-9338-76C04A2F44A7}"/>
                </a:ext>
              </a:extLst>
            </p:cNvPr>
            <p:cNvSpPr/>
            <p:nvPr/>
          </p:nvSpPr>
          <p:spPr bwMode="auto">
            <a:xfrm>
              <a:off x="10427816" y="3591976"/>
              <a:ext cx="1317763" cy="2107615"/>
            </a:xfrm>
            <a:prstGeom prst="rect">
              <a:avLst/>
            </a:prstGeom>
            <a:solidFill>
              <a:srgbClr val="FFFFFF"/>
            </a:solidFill>
            <a:ln w="3175" cap="flat" cmpd="sng" algn="ctr">
              <a:solidFill>
                <a:schemeClr val="bg1">
                  <a:lumMod val="75000"/>
                </a:schemeClr>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defTabSz="951028" fontAlgn="base">
                <a:lnSpc>
                  <a:spcPct val="90000"/>
                </a:lnSpc>
                <a:spcBef>
                  <a:spcPct val="0"/>
                </a:spcBef>
                <a:spcAft>
                  <a:spcPct val="0"/>
                </a:spcAft>
                <a:defRPr/>
              </a:pPr>
              <a:r>
                <a:rPr lang="en-US" sz="1428" b="1" kern="0">
                  <a:solidFill>
                    <a:srgbClr val="505050"/>
                  </a:solidFill>
                  <a:latin typeface="Segoe UI"/>
                  <a:ea typeface="Segoe UI" pitchFamily="34" charset="0"/>
                  <a:cs typeface="Segoe UI" pitchFamily="34" charset="0"/>
                </a:rPr>
                <a:t>Storage</a:t>
              </a:r>
              <a:r>
                <a:rPr lang="en-US" sz="1428" kern="0">
                  <a:solidFill>
                    <a:srgbClr val="505050"/>
                  </a:solidFill>
                  <a:latin typeface="Segoe UI"/>
                  <a:ea typeface="Segoe UI" pitchFamily="34" charset="0"/>
                  <a:cs typeface="Segoe UI" pitchFamily="34" charset="0"/>
                </a:rPr>
                <a:t> resource group</a:t>
              </a:r>
            </a:p>
          </p:txBody>
        </p:sp>
        <p:pic>
          <p:nvPicPr>
            <p:cNvPr id="29" name="Picture 28">
              <a:extLst>
                <a:ext uri="{FF2B5EF4-FFF2-40B4-BE49-F238E27FC236}">
                  <a16:creationId xmlns:a16="http://schemas.microsoft.com/office/drawing/2014/main" id="{B00D76A6-FEE6-454B-AE5F-DF706BFB5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975" y="3753355"/>
              <a:ext cx="707212" cy="716837"/>
            </a:xfrm>
            <a:prstGeom prst="rect">
              <a:avLst/>
            </a:prstGeom>
          </p:spPr>
        </p:pic>
        <p:sp>
          <p:nvSpPr>
            <p:cNvPr id="43" name="Rectangle 42">
              <a:extLst>
                <a:ext uri="{FF2B5EF4-FFF2-40B4-BE49-F238E27FC236}">
                  <a16:creationId xmlns:a16="http://schemas.microsoft.com/office/drawing/2014/main" id="{224ED2E3-9A09-4880-A8DF-6990B9C409C5}"/>
                </a:ext>
              </a:extLst>
            </p:cNvPr>
            <p:cNvSpPr/>
            <p:nvPr/>
          </p:nvSpPr>
          <p:spPr bwMode="auto">
            <a:xfrm>
              <a:off x="8468449" y="3591976"/>
              <a:ext cx="1317763" cy="2107615"/>
            </a:xfrm>
            <a:prstGeom prst="rect">
              <a:avLst/>
            </a:prstGeom>
            <a:solidFill>
              <a:srgbClr val="FFFFFF"/>
            </a:solidFill>
            <a:ln w="3175" cap="flat" cmpd="sng" algn="ctr">
              <a:solidFill>
                <a:schemeClr val="bg1">
                  <a:lumMod val="75000"/>
                </a:schemeClr>
              </a:solidFill>
              <a:prstDash val="solid"/>
              <a:miter lim="800000"/>
              <a:headEnd type="none" w="med" len="med"/>
              <a:tailEnd type="none" w="med" len="med"/>
            </a:ln>
            <a:effectLst/>
          </p:spPr>
          <p:txBody>
            <a:bodyPr rot="0" spcFirstLastPara="0" vertOverflow="overflow" horzOverflow="overflow" vert="horz" wrap="square" lIns="186521" tIns="149217" rIns="93260" bIns="149217" numCol="1" spcCol="0" rtlCol="0" fromWordArt="0" anchor="b" anchorCtr="0" forceAA="0" compatLnSpc="1">
              <a:prstTxWarp prst="textNoShape">
                <a:avLst/>
              </a:prstTxWarp>
              <a:noAutofit/>
            </a:bodyPr>
            <a:lstStyle/>
            <a:p>
              <a:pPr defTabSz="951028" fontAlgn="base">
                <a:lnSpc>
                  <a:spcPct val="90000"/>
                </a:lnSpc>
                <a:spcBef>
                  <a:spcPct val="0"/>
                </a:spcBef>
                <a:spcAft>
                  <a:spcPct val="0"/>
                </a:spcAft>
                <a:defRPr/>
              </a:pPr>
              <a:r>
                <a:rPr lang="en-US" sz="1428" b="1" kern="0">
                  <a:solidFill>
                    <a:srgbClr val="505050"/>
                  </a:solidFill>
                  <a:latin typeface="Segoe UI"/>
                  <a:ea typeface="Segoe UI" pitchFamily="34" charset="0"/>
                  <a:cs typeface="Segoe UI" pitchFamily="34" charset="0"/>
                </a:rPr>
                <a:t>Virtual machine </a:t>
              </a:r>
              <a:r>
                <a:rPr lang="en-US" sz="1428" kern="0">
                  <a:solidFill>
                    <a:srgbClr val="505050"/>
                  </a:solidFill>
                  <a:latin typeface="Segoe UI"/>
                  <a:ea typeface="Segoe UI" pitchFamily="34" charset="0"/>
                  <a:cs typeface="Segoe UI" pitchFamily="34" charset="0"/>
                </a:rPr>
                <a:t>resource group</a:t>
              </a:r>
            </a:p>
          </p:txBody>
        </p:sp>
        <p:pic>
          <p:nvPicPr>
            <p:cNvPr id="44" name="Picture 43">
              <a:extLst>
                <a:ext uri="{FF2B5EF4-FFF2-40B4-BE49-F238E27FC236}">
                  <a16:creationId xmlns:a16="http://schemas.microsoft.com/office/drawing/2014/main" id="{348C082F-8D05-4AA6-B8CE-FDC0CE95B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411" y="3726291"/>
              <a:ext cx="819606" cy="830759"/>
            </a:xfrm>
            <a:prstGeom prst="rect">
              <a:avLst/>
            </a:prstGeom>
          </p:spPr>
        </p:pic>
        <p:sp>
          <p:nvSpPr>
            <p:cNvPr id="47" name="Rectangle 46">
              <a:extLst>
                <a:ext uri="{FF2B5EF4-FFF2-40B4-BE49-F238E27FC236}">
                  <a16:creationId xmlns:a16="http://schemas.microsoft.com/office/drawing/2014/main" id="{4462B821-48A6-4216-86B4-E815748F1FAB}"/>
                </a:ext>
              </a:extLst>
            </p:cNvPr>
            <p:cNvSpPr/>
            <p:nvPr/>
          </p:nvSpPr>
          <p:spPr bwMode="auto">
            <a:xfrm>
              <a:off x="6509084" y="3591976"/>
              <a:ext cx="1317763" cy="2107615"/>
            </a:xfrm>
            <a:prstGeom prst="rect">
              <a:avLst/>
            </a:prstGeom>
            <a:solidFill>
              <a:srgbClr val="FFFFFF"/>
            </a:solidFill>
            <a:ln w="3175" cap="flat" cmpd="sng" algn="ctr">
              <a:solidFill>
                <a:schemeClr val="bg1">
                  <a:lumMod val="75000"/>
                </a:schemeClr>
              </a:solid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b" anchorCtr="0" forceAA="0" compatLnSpc="1">
              <a:prstTxWarp prst="textNoShape">
                <a:avLst/>
              </a:prstTxWarp>
              <a:noAutofit/>
            </a:bodyPr>
            <a:lstStyle/>
            <a:p>
              <a:pPr defTabSz="951028" fontAlgn="base">
                <a:lnSpc>
                  <a:spcPct val="90000"/>
                </a:lnSpc>
                <a:spcBef>
                  <a:spcPct val="0"/>
                </a:spcBef>
                <a:spcAft>
                  <a:spcPct val="0"/>
                </a:spcAft>
                <a:defRPr/>
              </a:pPr>
              <a:r>
                <a:rPr lang="en-US" sz="1428" b="1" kern="0">
                  <a:solidFill>
                    <a:srgbClr val="505050"/>
                  </a:solidFill>
                  <a:latin typeface="Segoe UI"/>
                  <a:ea typeface="Segoe UI" pitchFamily="34" charset="0"/>
                  <a:cs typeface="Segoe UI" pitchFamily="34" charset="0"/>
                </a:rPr>
                <a:t>Web and DB </a:t>
              </a:r>
              <a:r>
                <a:rPr lang="en-US" sz="1428" kern="0">
                  <a:solidFill>
                    <a:srgbClr val="505050"/>
                  </a:solidFill>
                  <a:latin typeface="Segoe UI"/>
                  <a:ea typeface="Segoe UI" pitchFamily="34" charset="0"/>
                  <a:cs typeface="Segoe UI" pitchFamily="34" charset="0"/>
                </a:rPr>
                <a:t>resource group</a:t>
              </a:r>
            </a:p>
          </p:txBody>
        </p:sp>
        <p:sp>
          <p:nvSpPr>
            <p:cNvPr id="48" name="Freeform 256">
              <a:extLst>
                <a:ext uri="{FF2B5EF4-FFF2-40B4-BE49-F238E27FC236}">
                  <a16:creationId xmlns:a16="http://schemas.microsoft.com/office/drawing/2014/main" id="{D138ECF2-659B-4571-8AA6-0BA92CC29902}"/>
                </a:ext>
              </a:extLst>
            </p:cNvPr>
            <p:cNvSpPr>
              <a:spLocks noEditPoints="1"/>
            </p:cNvSpPr>
            <p:nvPr/>
          </p:nvSpPr>
          <p:spPr bwMode="auto">
            <a:xfrm>
              <a:off x="6812125" y="3790309"/>
              <a:ext cx="735447" cy="723791"/>
            </a:xfrm>
            <a:custGeom>
              <a:avLst/>
              <a:gdLst>
                <a:gd name="T0" fmla="*/ 423 w 517"/>
                <a:gd name="T1" fmla="*/ 502 h 502"/>
                <a:gd name="T2" fmla="*/ 161 w 517"/>
                <a:gd name="T3" fmla="*/ 348 h 502"/>
                <a:gd name="T4" fmla="*/ 24 w 517"/>
                <a:gd name="T5" fmla="*/ 158 h 502"/>
                <a:gd name="T6" fmla="*/ 31 w 517"/>
                <a:gd name="T7" fmla="*/ 24 h 502"/>
                <a:gd name="T8" fmla="*/ 94 w 517"/>
                <a:gd name="T9" fmla="*/ 0 h 502"/>
                <a:gd name="T10" fmla="*/ 356 w 517"/>
                <a:gd name="T11" fmla="*/ 154 h 502"/>
                <a:gd name="T12" fmla="*/ 493 w 517"/>
                <a:gd name="T13" fmla="*/ 344 h 502"/>
                <a:gd name="T14" fmla="*/ 486 w 517"/>
                <a:gd name="T15" fmla="*/ 479 h 502"/>
                <a:gd name="T16" fmla="*/ 423 w 517"/>
                <a:gd name="T17" fmla="*/ 502 h 502"/>
                <a:gd name="T18" fmla="*/ 94 w 517"/>
                <a:gd name="T19" fmla="*/ 31 h 502"/>
                <a:gd name="T20" fmla="*/ 53 w 517"/>
                <a:gd name="T21" fmla="*/ 46 h 502"/>
                <a:gd name="T22" fmla="*/ 52 w 517"/>
                <a:gd name="T23" fmla="*/ 147 h 502"/>
                <a:gd name="T24" fmla="*/ 183 w 517"/>
                <a:gd name="T25" fmla="*/ 327 h 502"/>
                <a:gd name="T26" fmla="*/ 423 w 517"/>
                <a:gd name="T27" fmla="*/ 471 h 502"/>
                <a:gd name="T28" fmla="*/ 464 w 517"/>
                <a:gd name="T29" fmla="*/ 457 h 502"/>
                <a:gd name="T30" fmla="*/ 465 w 517"/>
                <a:gd name="T31" fmla="*/ 356 h 502"/>
                <a:gd name="T32" fmla="*/ 334 w 517"/>
                <a:gd name="T33" fmla="*/ 176 h 502"/>
                <a:gd name="T34" fmla="*/ 94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423" y="502"/>
                  </a:moveTo>
                  <a:cubicBezTo>
                    <a:pt x="355" y="502"/>
                    <a:pt x="259" y="446"/>
                    <a:pt x="161" y="348"/>
                  </a:cubicBezTo>
                  <a:cubicBezTo>
                    <a:pt x="95" y="282"/>
                    <a:pt x="47" y="216"/>
                    <a:pt x="24" y="158"/>
                  </a:cubicBezTo>
                  <a:cubicBezTo>
                    <a:pt x="0" y="100"/>
                    <a:pt x="2" y="52"/>
                    <a:pt x="31" y="24"/>
                  </a:cubicBezTo>
                  <a:cubicBezTo>
                    <a:pt x="46" y="8"/>
                    <a:pt x="68" y="0"/>
                    <a:pt x="94" y="0"/>
                  </a:cubicBezTo>
                  <a:cubicBezTo>
                    <a:pt x="162" y="0"/>
                    <a:pt x="258" y="56"/>
                    <a:pt x="356" y="154"/>
                  </a:cubicBezTo>
                  <a:cubicBezTo>
                    <a:pt x="422" y="221"/>
                    <a:pt x="470" y="286"/>
                    <a:pt x="493" y="344"/>
                  </a:cubicBezTo>
                  <a:cubicBezTo>
                    <a:pt x="517" y="402"/>
                    <a:pt x="515" y="450"/>
                    <a:pt x="486" y="479"/>
                  </a:cubicBezTo>
                  <a:cubicBezTo>
                    <a:pt x="471" y="494"/>
                    <a:pt x="449" y="502"/>
                    <a:pt x="423" y="502"/>
                  </a:cubicBezTo>
                  <a:close/>
                  <a:moveTo>
                    <a:pt x="94" y="31"/>
                  </a:moveTo>
                  <a:cubicBezTo>
                    <a:pt x="76" y="31"/>
                    <a:pt x="62" y="36"/>
                    <a:pt x="53" y="46"/>
                  </a:cubicBezTo>
                  <a:cubicBezTo>
                    <a:pt x="34" y="65"/>
                    <a:pt x="33" y="101"/>
                    <a:pt x="52" y="147"/>
                  </a:cubicBezTo>
                  <a:cubicBezTo>
                    <a:pt x="74" y="201"/>
                    <a:pt x="119" y="263"/>
                    <a:pt x="183" y="327"/>
                  </a:cubicBezTo>
                  <a:cubicBezTo>
                    <a:pt x="274" y="417"/>
                    <a:pt x="364" y="471"/>
                    <a:pt x="423" y="471"/>
                  </a:cubicBezTo>
                  <a:cubicBezTo>
                    <a:pt x="441" y="471"/>
                    <a:pt x="455" y="467"/>
                    <a:pt x="464" y="457"/>
                  </a:cubicBezTo>
                  <a:cubicBezTo>
                    <a:pt x="483" y="438"/>
                    <a:pt x="484" y="402"/>
                    <a:pt x="465" y="356"/>
                  </a:cubicBezTo>
                  <a:cubicBezTo>
                    <a:pt x="443" y="302"/>
                    <a:pt x="398" y="240"/>
                    <a:pt x="334" y="176"/>
                  </a:cubicBezTo>
                  <a:cubicBezTo>
                    <a:pt x="243" y="85"/>
                    <a:pt x="153" y="31"/>
                    <a:pt x="94" y="31"/>
                  </a:cubicBezTo>
                  <a:close/>
                </a:path>
              </a:pathLst>
            </a:custGeom>
            <a:solidFill>
              <a:srgbClr val="D8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sp>
          <p:nvSpPr>
            <p:cNvPr id="49" name="Freeform 257">
              <a:extLst>
                <a:ext uri="{FF2B5EF4-FFF2-40B4-BE49-F238E27FC236}">
                  <a16:creationId xmlns:a16="http://schemas.microsoft.com/office/drawing/2014/main" id="{A98F4A3F-CE50-480A-90FF-C0C555ABA31C}"/>
                </a:ext>
              </a:extLst>
            </p:cNvPr>
            <p:cNvSpPr>
              <a:spLocks noEditPoints="1"/>
            </p:cNvSpPr>
            <p:nvPr/>
          </p:nvSpPr>
          <p:spPr bwMode="auto">
            <a:xfrm>
              <a:off x="6812125" y="3790309"/>
              <a:ext cx="735447" cy="723791"/>
            </a:xfrm>
            <a:custGeom>
              <a:avLst/>
              <a:gdLst>
                <a:gd name="T0" fmla="*/ 94 w 517"/>
                <a:gd name="T1" fmla="*/ 502 h 502"/>
                <a:gd name="T2" fmla="*/ 31 w 517"/>
                <a:gd name="T3" fmla="*/ 479 h 502"/>
                <a:gd name="T4" fmla="*/ 24 w 517"/>
                <a:gd name="T5" fmla="*/ 344 h 502"/>
                <a:gd name="T6" fmla="*/ 161 w 517"/>
                <a:gd name="T7" fmla="*/ 154 h 502"/>
                <a:gd name="T8" fmla="*/ 423 w 517"/>
                <a:gd name="T9" fmla="*/ 0 h 502"/>
                <a:gd name="T10" fmla="*/ 486 w 517"/>
                <a:gd name="T11" fmla="*/ 24 h 502"/>
                <a:gd name="T12" fmla="*/ 493 w 517"/>
                <a:gd name="T13" fmla="*/ 158 h 502"/>
                <a:gd name="T14" fmla="*/ 356 w 517"/>
                <a:gd name="T15" fmla="*/ 348 h 502"/>
                <a:gd name="T16" fmla="*/ 94 w 517"/>
                <a:gd name="T17" fmla="*/ 502 h 502"/>
                <a:gd name="T18" fmla="*/ 423 w 517"/>
                <a:gd name="T19" fmla="*/ 31 h 502"/>
                <a:gd name="T20" fmla="*/ 183 w 517"/>
                <a:gd name="T21" fmla="*/ 176 h 502"/>
                <a:gd name="T22" fmla="*/ 52 w 517"/>
                <a:gd name="T23" fmla="*/ 356 h 502"/>
                <a:gd name="T24" fmla="*/ 53 w 517"/>
                <a:gd name="T25" fmla="*/ 457 h 502"/>
                <a:gd name="T26" fmla="*/ 94 w 517"/>
                <a:gd name="T27" fmla="*/ 471 h 502"/>
                <a:gd name="T28" fmla="*/ 334 w 517"/>
                <a:gd name="T29" fmla="*/ 327 h 502"/>
                <a:gd name="T30" fmla="*/ 465 w 517"/>
                <a:gd name="T31" fmla="*/ 147 h 502"/>
                <a:gd name="T32" fmla="*/ 464 w 517"/>
                <a:gd name="T33" fmla="*/ 46 h 502"/>
                <a:gd name="T34" fmla="*/ 423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94" y="502"/>
                  </a:moveTo>
                  <a:cubicBezTo>
                    <a:pt x="68" y="502"/>
                    <a:pt x="46" y="494"/>
                    <a:pt x="31" y="479"/>
                  </a:cubicBezTo>
                  <a:cubicBezTo>
                    <a:pt x="2" y="450"/>
                    <a:pt x="0" y="402"/>
                    <a:pt x="24" y="344"/>
                  </a:cubicBezTo>
                  <a:cubicBezTo>
                    <a:pt x="47" y="286"/>
                    <a:pt x="95" y="221"/>
                    <a:pt x="161" y="154"/>
                  </a:cubicBezTo>
                  <a:cubicBezTo>
                    <a:pt x="259" y="56"/>
                    <a:pt x="355" y="0"/>
                    <a:pt x="423" y="0"/>
                  </a:cubicBezTo>
                  <a:cubicBezTo>
                    <a:pt x="449" y="0"/>
                    <a:pt x="471" y="8"/>
                    <a:pt x="486" y="24"/>
                  </a:cubicBezTo>
                  <a:cubicBezTo>
                    <a:pt x="515" y="52"/>
                    <a:pt x="517" y="100"/>
                    <a:pt x="493" y="158"/>
                  </a:cubicBezTo>
                  <a:cubicBezTo>
                    <a:pt x="470" y="216"/>
                    <a:pt x="422" y="282"/>
                    <a:pt x="356" y="348"/>
                  </a:cubicBezTo>
                  <a:cubicBezTo>
                    <a:pt x="258" y="446"/>
                    <a:pt x="162" y="502"/>
                    <a:pt x="94" y="502"/>
                  </a:cubicBezTo>
                  <a:close/>
                  <a:moveTo>
                    <a:pt x="423" y="31"/>
                  </a:moveTo>
                  <a:cubicBezTo>
                    <a:pt x="364" y="31"/>
                    <a:pt x="274" y="85"/>
                    <a:pt x="183" y="176"/>
                  </a:cubicBezTo>
                  <a:cubicBezTo>
                    <a:pt x="119" y="240"/>
                    <a:pt x="74" y="302"/>
                    <a:pt x="52" y="356"/>
                  </a:cubicBezTo>
                  <a:cubicBezTo>
                    <a:pt x="33" y="402"/>
                    <a:pt x="34" y="438"/>
                    <a:pt x="53" y="457"/>
                  </a:cubicBezTo>
                  <a:cubicBezTo>
                    <a:pt x="62" y="467"/>
                    <a:pt x="76" y="471"/>
                    <a:pt x="94" y="471"/>
                  </a:cubicBezTo>
                  <a:cubicBezTo>
                    <a:pt x="153" y="471"/>
                    <a:pt x="243" y="417"/>
                    <a:pt x="334" y="327"/>
                  </a:cubicBezTo>
                  <a:cubicBezTo>
                    <a:pt x="398" y="263"/>
                    <a:pt x="443" y="201"/>
                    <a:pt x="465" y="147"/>
                  </a:cubicBezTo>
                  <a:cubicBezTo>
                    <a:pt x="484" y="101"/>
                    <a:pt x="483" y="65"/>
                    <a:pt x="464" y="46"/>
                  </a:cubicBezTo>
                  <a:cubicBezTo>
                    <a:pt x="455" y="36"/>
                    <a:pt x="441" y="31"/>
                    <a:pt x="423" y="31"/>
                  </a:cubicBezTo>
                  <a:close/>
                </a:path>
              </a:pathLst>
            </a:custGeom>
            <a:solidFill>
              <a:srgbClr val="989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Segoe UI"/>
              </a:endParaRPr>
            </a:p>
          </p:txBody>
        </p:sp>
        <p:pic>
          <p:nvPicPr>
            <p:cNvPr id="50" name="Picture 49">
              <a:extLst>
                <a:ext uri="{FF2B5EF4-FFF2-40B4-BE49-F238E27FC236}">
                  <a16:creationId xmlns:a16="http://schemas.microsoft.com/office/drawing/2014/main" id="{4C5681D0-3D50-4966-942E-93D797E197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4984" y="4027569"/>
              <a:ext cx="229579" cy="235958"/>
            </a:xfrm>
            <a:prstGeom prst="rect">
              <a:avLst/>
            </a:prstGeom>
          </p:spPr>
        </p:pic>
      </p:grpSp>
      <p:sp>
        <p:nvSpPr>
          <p:cNvPr id="5" name="Footer Placeholder 1">
            <a:extLst>
              <a:ext uri="{FF2B5EF4-FFF2-40B4-BE49-F238E27FC236}">
                <a16:creationId xmlns:a16="http://schemas.microsoft.com/office/drawing/2014/main" id="{BAB9D31E-7B43-4304-A89A-89AFAD0C7470}"/>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38941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Subscriptions</a:t>
            </a:r>
          </a:p>
        </p:txBody>
      </p:sp>
      <p:sp>
        <p:nvSpPr>
          <p:cNvPr id="6" name="Text Placeholder 5"/>
          <p:cNvSpPr>
            <a:spLocks noGrp="1"/>
          </p:cNvSpPr>
          <p:nvPr>
            <p:ph sz="quarter" idx="10"/>
          </p:nvPr>
        </p:nvSpPr>
        <p:spPr>
          <a:xfrm>
            <a:off x="310207" y="1469545"/>
            <a:ext cx="6569367" cy="3523568"/>
          </a:xfrm>
        </p:spPr>
        <p:txBody>
          <a:bodyPr/>
          <a:lstStyle/>
          <a:p>
            <a:r>
              <a:rPr lang="en-IE" dirty="0">
                <a:latin typeface="+mn-lt"/>
              </a:rPr>
              <a:t>An Azure subscription provides you with authenticated and authorized access to Azure accounts.</a:t>
            </a:r>
          </a:p>
          <a:p>
            <a:pPr marL="466298" indent="-466298">
              <a:buFont typeface="Arial" panose="020B0604020202020204" pitchFamily="34" charset="0"/>
              <a:buChar char="•"/>
            </a:pPr>
            <a:r>
              <a:rPr lang="en-IE" b="1" dirty="0">
                <a:latin typeface="+mj-lt"/>
              </a:rPr>
              <a:t>Billing boundary:</a:t>
            </a:r>
            <a:r>
              <a:rPr lang="en-IE" dirty="0">
                <a:latin typeface="+mj-lt"/>
              </a:rPr>
              <a:t> </a:t>
            </a:r>
            <a:r>
              <a:rPr lang="en-US" dirty="0">
                <a:latin typeface="+mn-lt"/>
              </a:rPr>
              <a:t>generate separate billing reports and invoices for each subscription.</a:t>
            </a:r>
            <a:endParaRPr lang="en-IE" dirty="0">
              <a:latin typeface="+mn-lt"/>
            </a:endParaRPr>
          </a:p>
          <a:p>
            <a:pPr marL="466298" indent="-466298">
              <a:buFont typeface="Arial" panose="020B0604020202020204" pitchFamily="34" charset="0"/>
              <a:buChar char="•"/>
            </a:pPr>
            <a:r>
              <a:rPr lang="en-IE" b="1" dirty="0">
                <a:latin typeface="+mj-lt"/>
              </a:rPr>
              <a:t>Access control boundary:</a:t>
            </a:r>
            <a:r>
              <a:rPr lang="en-IE" dirty="0">
                <a:latin typeface="+mj-lt"/>
              </a:rPr>
              <a:t> </a:t>
            </a:r>
            <a:r>
              <a:rPr lang="en-US" dirty="0">
                <a:latin typeface="+mn-lt"/>
              </a:rPr>
              <a:t>manage and control access to the resources that users can provision with specific subscriptions.</a:t>
            </a:r>
            <a:endParaRPr lang="en-IE" dirty="0">
              <a:latin typeface="+mn-lt"/>
            </a:endParaRPr>
          </a:p>
        </p:txBody>
      </p:sp>
      <p:pic>
        <p:nvPicPr>
          <p:cNvPr id="2050" name="Picture 2" descr="Azure subscriptions are using authentication and authorization to access Azure accounts.">
            <a:extLst>
              <a:ext uri="{FF2B5EF4-FFF2-40B4-BE49-F238E27FC236}">
                <a16:creationId xmlns:a16="http://schemas.microsoft.com/office/drawing/2014/main" id="{C969DF39-E758-4DFC-8030-0DD803DAE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574" y="829224"/>
            <a:ext cx="5376348" cy="2211842"/>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6245D8C8-A5B2-4A27-9362-7451956B9688}"/>
              </a:ext>
              <a:ext uri="{C183D7F6-B498-43B3-948B-1728B52AA6E4}">
                <adec:decorative xmlns:adec="http://schemas.microsoft.com/office/drawing/2017/decorative" val="1"/>
              </a:ext>
            </a:extLst>
          </p:cNvPr>
          <p:cNvSpPr/>
          <p:nvPr/>
        </p:nvSpPr>
        <p:spPr bwMode="auto">
          <a:xfrm>
            <a:off x="7721210" y="3119258"/>
            <a:ext cx="3632909" cy="0"/>
          </a:xfrm>
          <a:custGeom>
            <a:avLst/>
            <a:gdLst>
              <a:gd name="connsiteX0" fmla="*/ 0 w 1296238"/>
              <a:gd name="connsiteY0" fmla="*/ 0 h 0"/>
              <a:gd name="connsiteX1" fmla="*/ 1296238 w 1296238"/>
              <a:gd name="connsiteY1" fmla="*/ 0 h 0"/>
            </a:gdLst>
            <a:ahLst/>
            <a:cxnLst>
              <a:cxn ang="0">
                <a:pos x="connsiteX0" y="connsiteY0"/>
              </a:cxn>
              <a:cxn ang="0">
                <a:pos x="connsiteX1" y="connsiteY1"/>
              </a:cxn>
            </a:cxnLst>
            <a:rect l="l" t="t" r="r" b="b"/>
            <a:pathLst>
              <a:path w="1296238">
                <a:moveTo>
                  <a:pt x="0" y="0"/>
                </a:moveTo>
                <a:lnTo>
                  <a:pt x="1296238" y="0"/>
                </a:lnTo>
              </a:path>
            </a:pathLst>
          </a:custGeom>
          <a:noFill/>
          <a:ln w="15875">
            <a:solidFill>
              <a:srgbClr val="243A5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1">
              <a:defRPr/>
            </a:pPr>
            <a:endParaRPr lang="en-US" sz="1836">
              <a:solidFill>
                <a:srgbClr val="FFFFFF"/>
              </a:solidFill>
              <a:latin typeface="Segoe UI Semilight"/>
            </a:endParaRPr>
          </a:p>
        </p:txBody>
      </p:sp>
      <p:pic>
        <p:nvPicPr>
          <p:cNvPr id="3074" name="Picture 2" descr="Flowchart style diagram showing an example of setting up a billing structure where different groups like marketing or development have their own Azure Subscription, that rolls up into a larger company paid Azure billing account.">
            <a:extLst>
              <a:ext uri="{FF2B5EF4-FFF2-40B4-BE49-F238E27FC236}">
                <a16:creationId xmlns:a16="http://schemas.microsoft.com/office/drawing/2014/main" id="{BB6F14C8-7966-4A94-BADE-49B1D2232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723" y="3197451"/>
            <a:ext cx="5214049" cy="230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9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Management Groups</a:t>
            </a:r>
          </a:p>
        </p:txBody>
      </p:sp>
      <p:sp>
        <p:nvSpPr>
          <p:cNvPr id="6" name="Text Placeholder 5"/>
          <p:cNvSpPr>
            <a:spLocks noGrp="1"/>
          </p:cNvSpPr>
          <p:nvPr>
            <p:ph sz="quarter" idx="10"/>
          </p:nvPr>
        </p:nvSpPr>
        <p:spPr>
          <a:xfrm>
            <a:off x="427859" y="1754105"/>
            <a:ext cx="5748797" cy="4169360"/>
          </a:xfrm>
        </p:spPr>
        <p:txBody>
          <a:bodyPr/>
          <a:lstStyle/>
          <a:p>
            <a:pPr marL="349724" indent="-349724">
              <a:buFont typeface="Arial" panose="020B0604020202020204" pitchFamily="34" charset="0"/>
              <a:buChar char="•"/>
            </a:pPr>
            <a:r>
              <a:rPr lang="en-US" dirty="0">
                <a:latin typeface="+mn-lt"/>
              </a:rPr>
              <a:t>Management groups can include multiple Azure subscriptions.</a:t>
            </a:r>
          </a:p>
          <a:p>
            <a:pPr marL="349724" indent="-349724">
              <a:buFont typeface="Arial" panose="020B0604020202020204" pitchFamily="34" charset="0"/>
              <a:buChar char="•"/>
            </a:pPr>
            <a:r>
              <a:rPr lang="en-US" dirty="0">
                <a:latin typeface="+mn-lt"/>
              </a:rPr>
              <a:t>Subscriptions inherit conditions applied to the management group.</a:t>
            </a:r>
          </a:p>
          <a:p>
            <a:pPr marL="349724" indent="-349724">
              <a:buFont typeface="Arial" panose="020B0604020202020204" pitchFamily="34" charset="0"/>
              <a:buChar char="•"/>
            </a:pPr>
            <a:r>
              <a:rPr lang="en-US" dirty="0">
                <a:latin typeface="+mn-lt"/>
              </a:rPr>
              <a:t>10,000 management groups can be supported in a single directory.</a:t>
            </a:r>
          </a:p>
          <a:p>
            <a:pPr marL="349724" indent="-349724">
              <a:buFont typeface="Arial" panose="020B0604020202020204" pitchFamily="34" charset="0"/>
              <a:buChar char="•"/>
            </a:pPr>
            <a:r>
              <a:rPr lang="en-US" dirty="0">
                <a:latin typeface="+mn-lt"/>
              </a:rPr>
              <a:t>A management group tree can support up to six levels of depth.</a:t>
            </a:r>
          </a:p>
          <a:p>
            <a:endParaRPr lang="en-US" dirty="0">
              <a:latin typeface="+mn-lt"/>
            </a:endParaRPr>
          </a:p>
        </p:txBody>
      </p:sp>
      <p:pic>
        <p:nvPicPr>
          <p:cNvPr id="1026" name="Picture 2">
            <a:extLst>
              <a:ext uri="{FF2B5EF4-FFF2-40B4-BE49-F238E27FC236}">
                <a16:creationId xmlns:a16="http://schemas.microsoft.com/office/drawing/2014/main" id="{7643F234-CC3B-4AB0-A706-FA9199668078}"/>
              </a:ext>
            </a:extLst>
          </p:cNvPr>
          <p:cNvPicPr>
            <a:picLocks noChangeAspect="1" noChangeArrowheads="1"/>
          </p:cNvPicPr>
          <p:nvPr/>
        </p:nvPicPr>
        <p:blipFill>
          <a:blip r:embed="rId3"/>
          <a:srcRect/>
          <a:stretch/>
        </p:blipFill>
        <p:spPr bwMode="auto">
          <a:xfrm>
            <a:off x="7053225" y="1996823"/>
            <a:ext cx="4206430" cy="272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Compute and Networking</a:t>
            </a:r>
            <a:endParaRPr lang="en-US" dirty="0"/>
          </a:p>
        </p:txBody>
      </p:sp>
      <p:pic>
        <p:nvPicPr>
          <p:cNvPr id="5" name="Graphic 4">
            <a:extLst>
              <a:ext uri="{FF2B5EF4-FFF2-40B4-BE49-F238E27FC236}">
                <a16:creationId xmlns:a16="http://schemas.microsoft.com/office/drawing/2014/main" id="{A7A056C9-D569-4189-8279-4A9B8253459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4699" y="2827893"/>
            <a:ext cx="1338738" cy="1338738"/>
          </a:xfrm>
          <a:prstGeom prst="rect">
            <a:avLst/>
          </a:prstGeom>
        </p:spPr>
      </p:pic>
    </p:spTree>
    <p:extLst>
      <p:ext uri="{BB962C8B-B14F-4D97-AF65-F5344CB8AC3E}">
        <p14:creationId xmlns:p14="http://schemas.microsoft.com/office/powerpoint/2010/main" val="40189839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D27E-F58A-4B20-B941-5EC56B66F1D1}"/>
              </a:ext>
            </a:extLst>
          </p:cNvPr>
          <p:cNvSpPr>
            <a:spLocks noGrp="1"/>
          </p:cNvSpPr>
          <p:nvPr>
            <p:ph type="title"/>
          </p:nvPr>
        </p:nvSpPr>
        <p:spPr/>
        <p:txBody>
          <a:bodyPr/>
          <a:lstStyle/>
          <a:p>
            <a:r>
              <a:rPr lang="en-US" dirty="0"/>
              <a:t>Azure compute services</a:t>
            </a:r>
          </a:p>
        </p:txBody>
      </p:sp>
      <p:sp>
        <p:nvSpPr>
          <p:cNvPr id="21" name="Content Placeholder 20">
            <a:extLst>
              <a:ext uri="{FF2B5EF4-FFF2-40B4-BE49-F238E27FC236}">
                <a16:creationId xmlns:a16="http://schemas.microsoft.com/office/drawing/2014/main" id="{B640ED0B-E66F-468C-A8E2-E10C9FEDF3DF}"/>
              </a:ext>
            </a:extLst>
          </p:cNvPr>
          <p:cNvSpPr>
            <a:spLocks noGrp="1"/>
          </p:cNvSpPr>
          <p:nvPr>
            <p:ph sz="quarter" idx="10"/>
          </p:nvPr>
        </p:nvSpPr>
        <p:spPr>
          <a:xfrm>
            <a:off x="428325" y="1485900"/>
            <a:ext cx="11566577" cy="941711"/>
          </a:xfrm>
        </p:spPr>
        <p:txBody>
          <a:bodyPr/>
          <a:lstStyle/>
          <a:p>
            <a:r>
              <a:rPr lang="en-US" dirty="0">
                <a:latin typeface="+mn-lt"/>
              </a:rPr>
              <a:t>Azure </a:t>
            </a:r>
            <a:r>
              <a:rPr lang="en-US" b="1" dirty="0">
                <a:latin typeface="+mn-lt"/>
              </a:rPr>
              <a:t>compute</a:t>
            </a:r>
            <a:r>
              <a:rPr lang="en-US" dirty="0">
                <a:latin typeface="+mn-lt"/>
              </a:rPr>
              <a:t> is an on-demand computing service that provides computing resources such as disks, processors, memory, networking, and operating systems.</a:t>
            </a:r>
          </a:p>
        </p:txBody>
      </p:sp>
      <p:grpSp>
        <p:nvGrpSpPr>
          <p:cNvPr id="29" name="Group 28" descr="Group of 5 icons representing different on-demand compute resource like Virtual Machines, App Service, Containers, Azure Kubernetes Service, and Windows Virtual Desktop.">
            <a:extLst>
              <a:ext uri="{FF2B5EF4-FFF2-40B4-BE49-F238E27FC236}">
                <a16:creationId xmlns:a16="http://schemas.microsoft.com/office/drawing/2014/main" id="{EC9A2C1F-3853-44D8-A5C8-B5AD096B16D8}"/>
              </a:ext>
            </a:extLst>
          </p:cNvPr>
          <p:cNvGrpSpPr/>
          <p:nvPr/>
        </p:nvGrpSpPr>
        <p:grpSpPr>
          <a:xfrm>
            <a:off x="104853" y="3240492"/>
            <a:ext cx="12226769" cy="2437418"/>
            <a:chOff x="69927" y="3491749"/>
            <a:chExt cx="11988117" cy="2389842"/>
          </a:xfrm>
        </p:grpSpPr>
        <p:pic>
          <p:nvPicPr>
            <p:cNvPr id="11" name="Graphic 10">
              <a:extLst>
                <a:ext uri="{FF2B5EF4-FFF2-40B4-BE49-F238E27FC236}">
                  <a16:creationId xmlns:a16="http://schemas.microsoft.com/office/drawing/2014/main" id="{7E99825D-055E-421A-A609-57CA734EA4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219" y="3491749"/>
              <a:ext cx="1508960" cy="1508959"/>
            </a:xfrm>
            <a:prstGeom prst="rect">
              <a:avLst/>
            </a:prstGeom>
          </p:spPr>
        </p:pic>
        <p:sp>
          <p:nvSpPr>
            <p:cNvPr id="12" name="TextBox 11">
              <a:extLst>
                <a:ext uri="{FF2B5EF4-FFF2-40B4-BE49-F238E27FC236}">
                  <a16:creationId xmlns:a16="http://schemas.microsoft.com/office/drawing/2014/main" id="{09C215C7-3F79-4615-A31C-DEF0E0B0C008}"/>
                </a:ext>
              </a:extLst>
            </p:cNvPr>
            <p:cNvSpPr txBox="1"/>
            <p:nvPr/>
          </p:nvSpPr>
          <p:spPr>
            <a:xfrm>
              <a:off x="69927" y="5000709"/>
              <a:ext cx="2272907" cy="880882"/>
            </a:xfrm>
            <a:prstGeom prst="rect">
              <a:avLst/>
            </a:prstGeom>
            <a:noFill/>
          </p:spPr>
          <p:txBody>
            <a:bodyPr wrap="square" lIns="186521" tIns="149217" rIns="186521" bIns="149217" rtlCol="0">
              <a:spAutoFit/>
            </a:bodyPr>
            <a:lstStyle/>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Virtual </a:t>
              </a:r>
            </a:p>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Machines</a:t>
              </a:r>
            </a:p>
          </p:txBody>
        </p:sp>
        <p:pic>
          <p:nvPicPr>
            <p:cNvPr id="7" name="Graphic 6">
              <a:extLst>
                <a:ext uri="{FF2B5EF4-FFF2-40B4-BE49-F238E27FC236}">
                  <a16:creationId xmlns:a16="http://schemas.microsoft.com/office/drawing/2014/main" id="{8A4C6A50-9F4A-47D9-8109-8064E999342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79681" y="3497958"/>
              <a:ext cx="1508960" cy="1508960"/>
            </a:xfrm>
            <a:prstGeom prst="rect">
              <a:avLst/>
            </a:prstGeom>
          </p:spPr>
        </p:pic>
        <p:sp>
          <p:nvSpPr>
            <p:cNvPr id="13" name="TextBox 12">
              <a:extLst>
                <a:ext uri="{FF2B5EF4-FFF2-40B4-BE49-F238E27FC236}">
                  <a16:creationId xmlns:a16="http://schemas.microsoft.com/office/drawing/2014/main" id="{A7233128-8059-42A1-812B-E52181FF1EF3}"/>
                </a:ext>
              </a:extLst>
            </p:cNvPr>
            <p:cNvSpPr txBox="1"/>
            <p:nvPr/>
          </p:nvSpPr>
          <p:spPr>
            <a:xfrm>
              <a:off x="2497707" y="5000709"/>
              <a:ext cx="2274270" cy="880882"/>
            </a:xfrm>
            <a:prstGeom prst="rect">
              <a:avLst/>
            </a:prstGeom>
            <a:noFill/>
          </p:spPr>
          <p:txBody>
            <a:bodyPr wrap="square" lIns="186521" tIns="149217" rIns="186521" bIns="149217" rtlCol="0">
              <a:spAutoFit/>
            </a:bodyPr>
            <a:lstStyle/>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App </a:t>
              </a:r>
            </a:p>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Services</a:t>
              </a:r>
            </a:p>
          </p:txBody>
        </p:sp>
        <p:pic>
          <p:nvPicPr>
            <p:cNvPr id="9" name="Graphic 8">
              <a:extLst>
                <a:ext uri="{FF2B5EF4-FFF2-40B4-BE49-F238E27FC236}">
                  <a16:creationId xmlns:a16="http://schemas.microsoft.com/office/drawing/2014/main" id="{6DFB4A3E-1D70-43C4-A64E-3AE96B51E4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8648" y="3491749"/>
              <a:ext cx="1508960" cy="1508960"/>
            </a:xfrm>
            <a:prstGeom prst="rect">
              <a:avLst/>
            </a:prstGeom>
          </p:spPr>
        </p:pic>
        <p:sp>
          <p:nvSpPr>
            <p:cNvPr id="14" name="TextBox 13">
              <a:extLst>
                <a:ext uri="{FF2B5EF4-FFF2-40B4-BE49-F238E27FC236}">
                  <a16:creationId xmlns:a16="http://schemas.microsoft.com/office/drawing/2014/main" id="{24A8DE95-589F-4D10-AE5B-6AEF0A4E3F83}"/>
                </a:ext>
              </a:extLst>
            </p:cNvPr>
            <p:cNvSpPr txBox="1"/>
            <p:nvPr/>
          </p:nvSpPr>
          <p:spPr>
            <a:xfrm>
              <a:off x="7355993" y="5000709"/>
              <a:ext cx="2274270" cy="803938"/>
            </a:xfrm>
            <a:prstGeom prst="rect">
              <a:avLst/>
            </a:prstGeom>
            <a:noFill/>
          </p:spPr>
          <p:txBody>
            <a:bodyPr wrap="square" lIns="186521" tIns="149217" rIns="186521" bIns="149217" rtlCol="0">
              <a:spAutoFit/>
            </a:bodyPr>
            <a:lstStyle/>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Azure Kubernetes Services (AKS)</a:t>
              </a:r>
            </a:p>
          </p:txBody>
        </p:sp>
        <p:pic>
          <p:nvPicPr>
            <p:cNvPr id="5" name="Graphic 4">
              <a:extLst>
                <a:ext uri="{FF2B5EF4-FFF2-40B4-BE49-F238E27FC236}">
                  <a16:creationId xmlns:a16="http://schemas.microsoft.com/office/drawing/2014/main" id="{722E562B-C4A2-4B55-9A3B-B8E7B3420A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65067" y="3491749"/>
              <a:ext cx="1508960" cy="1508960"/>
            </a:xfrm>
            <a:prstGeom prst="rect">
              <a:avLst/>
            </a:prstGeom>
          </p:spPr>
        </p:pic>
        <p:sp>
          <p:nvSpPr>
            <p:cNvPr id="15" name="TextBox 14">
              <a:extLst>
                <a:ext uri="{FF2B5EF4-FFF2-40B4-BE49-F238E27FC236}">
                  <a16:creationId xmlns:a16="http://schemas.microsoft.com/office/drawing/2014/main" id="{C03EFE29-B17F-4773-B9CD-70D9177E81FB}"/>
                </a:ext>
              </a:extLst>
            </p:cNvPr>
            <p:cNvSpPr txBox="1"/>
            <p:nvPr/>
          </p:nvSpPr>
          <p:spPr>
            <a:xfrm>
              <a:off x="9785137" y="5000709"/>
              <a:ext cx="2272907" cy="803938"/>
            </a:xfrm>
            <a:prstGeom prst="rect">
              <a:avLst/>
            </a:prstGeom>
            <a:noFill/>
          </p:spPr>
          <p:txBody>
            <a:bodyPr wrap="square" lIns="186521" tIns="149217" rIns="186521" bIns="149217" rtlCol="0" anchor="t">
              <a:spAutoFit/>
            </a:bodyPr>
            <a:lstStyle/>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Azure Virtual Desktop</a:t>
              </a:r>
            </a:p>
          </p:txBody>
        </p:sp>
        <p:pic>
          <p:nvPicPr>
            <p:cNvPr id="24" name="Graphic 23">
              <a:extLst>
                <a:ext uri="{FF2B5EF4-FFF2-40B4-BE49-F238E27FC236}">
                  <a16:creationId xmlns:a16="http://schemas.microsoft.com/office/drawing/2014/main" id="{43EBD658-A0FF-45C1-B796-1D233D15F0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08143" y="3491749"/>
              <a:ext cx="1508960" cy="1508960"/>
            </a:xfrm>
            <a:prstGeom prst="rect">
              <a:avLst/>
            </a:prstGeom>
          </p:spPr>
        </p:pic>
        <p:sp>
          <p:nvSpPr>
            <p:cNvPr id="28" name="TextBox 27">
              <a:extLst>
                <a:ext uri="{FF2B5EF4-FFF2-40B4-BE49-F238E27FC236}">
                  <a16:creationId xmlns:a16="http://schemas.microsoft.com/office/drawing/2014/main" id="{FB20D3E5-220E-4E29-A87B-5AD608C8F82E}"/>
                </a:ext>
              </a:extLst>
            </p:cNvPr>
            <p:cNvSpPr txBox="1"/>
            <p:nvPr/>
          </p:nvSpPr>
          <p:spPr>
            <a:xfrm>
              <a:off x="4926850" y="5000709"/>
              <a:ext cx="2274270" cy="803938"/>
            </a:xfrm>
            <a:prstGeom prst="rect">
              <a:avLst/>
            </a:prstGeom>
            <a:noFill/>
          </p:spPr>
          <p:txBody>
            <a:bodyPr wrap="square" lIns="186521" tIns="149217" rIns="186521" bIns="149217" rtlCol="0">
              <a:spAutoFit/>
            </a:bodyPr>
            <a:lstStyle/>
            <a:p>
              <a:pPr algn="ctr" defTabSz="932563">
                <a:lnSpc>
                  <a:spcPct val="90000"/>
                </a:lnSpc>
                <a:spcAft>
                  <a:spcPts val="612"/>
                </a:spcAft>
              </a:pPr>
              <a:r>
                <a:rPr lang="en-US" sz="1836" dirty="0">
                  <a:gradFill>
                    <a:gsLst>
                      <a:gs pos="2917">
                        <a:srgbClr val="000000"/>
                      </a:gs>
                      <a:gs pos="30000">
                        <a:srgbClr val="000000"/>
                      </a:gs>
                    </a:gsLst>
                    <a:lin ang="5400000" scaled="0"/>
                  </a:gradFill>
                  <a:latin typeface="Segoe UI"/>
                </a:rPr>
                <a:t>Container Instances</a:t>
              </a:r>
            </a:p>
          </p:txBody>
        </p:sp>
      </p:grpSp>
    </p:spTree>
    <p:extLst>
      <p:ext uri="{BB962C8B-B14F-4D97-AF65-F5344CB8AC3E}">
        <p14:creationId xmlns:p14="http://schemas.microsoft.com/office/powerpoint/2010/main" val="13757266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virtual machines</a:t>
            </a:r>
            <a:endParaRPr lang="en-US" dirty="0"/>
          </a:p>
        </p:txBody>
      </p:sp>
      <p:sp>
        <p:nvSpPr>
          <p:cNvPr id="3" name="Text Placeholder 2">
            <a:extLst>
              <a:ext uri="{FF2B5EF4-FFF2-40B4-BE49-F238E27FC236}">
                <a16:creationId xmlns:a16="http://schemas.microsoft.com/office/drawing/2014/main" id="{1D0D85DA-5CB1-4943-9233-88059DFF0FF1}"/>
              </a:ext>
            </a:extLst>
          </p:cNvPr>
          <p:cNvSpPr>
            <a:spLocks noGrp="1"/>
          </p:cNvSpPr>
          <p:nvPr>
            <p:ph sz="quarter" idx="10"/>
          </p:nvPr>
        </p:nvSpPr>
        <p:spPr>
          <a:xfrm>
            <a:off x="427858" y="1627204"/>
            <a:ext cx="7231209" cy="3395718"/>
          </a:xfrm>
        </p:spPr>
        <p:txBody>
          <a:bodyPr vert="horz" wrap="square" lIns="0" tIns="0" rIns="0" bIns="0" rtlCol="0" anchor="t">
            <a:spAutoFit/>
          </a:bodyPr>
          <a:lstStyle/>
          <a:p>
            <a:pPr>
              <a:spcBef>
                <a:spcPts val="0"/>
              </a:spcBef>
              <a:spcAft>
                <a:spcPts val="1836"/>
              </a:spcAft>
            </a:pPr>
            <a:r>
              <a:rPr lang="en-IE" dirty="0">
                <a:latin typeface="+mn-lt"/>
                <a:cs typeface="Segoe UI Semilight"/>
              </a:rPr>
              <a:t>Azure</a:t>
            </a:r>
            <a:r>
              <a:rPr lang="en-IE" b="1" dirty="0">
                <a:latin typeface="+mn-lt"/>
                <a:cs typeface="Segoe UI Semilight"/>
              </a:rPr>
              <a:t> Virtual Machines (VM)</a:t>
            </a:r>
            <a:r>
              <a:rPr lang="en-IE" dirty="0">
                <a:latin typeface="+mn-lt"/>
                <a:cs typeface="Segoe UI Semilight"/>
              </a:rPr>
              <a:t> </a:t>
            </a:r>
            <a:r>
              <a:rPr lang="en-IE" dirty="0">
                <a:cs typeface="Segoe UI Semilight"/>
              </a:rPr>
              <a:t>are </a:t>
            </a:r>
            <a:r>
              <a:rPr lang="en-IE" dirty="0">
                <a:latin typeface="+mn-lt"/>
                <a:cs typeface="Segoe UI Semilight"/>
              </a:rPr>
              <a:t>software emulations of physical computers. </a:t>
            </a:r>
          </a:p>
          <a:p>
            <a:pPr marL="349724" indent="-349724">
              <a:spcBef>
                <a:spcPts val="0"/>
              </a:spcBef>
              <a:spcAft>
                <a:spcPts val="1836"/>
              </a:spcAft>
              <a:buFont typeface="Arial" panose="020B0604020202020204" pitchFamily="34" charset="0"/>
              <a:buChar char="•"/>
            </a:pPr>
            <a:r>
              <a:rPr lang="en-IE" dirty="0">
                <a:latin typeface="+mn-lt"/>
                <a:cs typeface="Segoe UI Semilight"/>
              </a:rPr>
              <a:t>Includes virtual processor, memory, storage, and networking. </a:t>
            </a:r>
          </a:p>
          <a:p>
            <a:pPr marL="349724" indent="-349724">
              <a:spcBef>
                <a:spcPts val="0"/>
              </a:spcBef>
              <a:spcAft>
                <a:spcPts val="1836"/>
              </a:spcAft>
              <a:buFont typeface="Arial" panose="020B0604020202020204" pitchFamily="34" charset="0"/>
              <a:buChar char="•"/>
            </a:pPr>
            <a:r>
              <a:rPr lang="en-IE" dirty="0">
                <a:cs typeface="Segoe UI Semilight"/>
              </a:rPr>
              <a:t>IaaS offering that provides total control and customization. </a:t>
            </a:r>
          </a:p>
          <a:p>
            <a:pPr marL="349724" indent="-349724">
              <a:spcBef>
                <a:spcPts val="0"/>
              </a:spcBef>
              <a:spcAft>
                <a:spcPts val="1836"/>
              </a:spcAft>
              <a:buFont typeface="Arial" panose="020B0604020202020204" pitchFamily="34" charset="0"/>
              <a:buChar char="•"/>
            </a:pPr>
            <a:endParaRPr lang="en-IE" dirty="0">
              <a:cs typeface="Segoe UI Semilight"/>
            </a:endParaRPr>
          </a:p>
        </p:txBody>
      </p:sp>
      <p:pic>
        <p:nvPicPr>
          <p:cNvPr id="7" name="Graphic 6">
            <a:extLst>
              <a:ext uri="{FF2B5EF4-FFF2-40B4-BE49-F238E27FC236}">
                <a16:creationId xmlns:a16="http://schemas.microsoft.com/office/drawing/2014/main" id="{28563136-AE71-4BE5-9B15-BD8066D524F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9457" y="1627204"/>
            <a:ext cx="3459584" cy="3459584"/>
          </a:xfrm>
          <a:prstGeom prst="rect">
            <a:avLst/>
          </a:prstGeom>
        </p:spPr>
      </p:pic>
      <p:sp>
        <p:nvSpPr>
          <p:cNvPr id="4" name="Footer Placeholder 1">
            <a:extLst>
              <a:ext uri="{FF2B5EF4-FFF2-40B4-BE49-F238E27FC236}">
                <a16:creationId xmlns:a16="http://schemas.microsoft.com/office/drawing/2014/main" id="{387E4514-B0FC-4095-9DEC-60D36769182E}"/>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136066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VM scale sets</a:t>
            </a:r>
            <a:endParaRPr lang="en-US" dirty="0"/>
          </a:p>
        </p:txBody>
      </p:sp>
      <p:sp>
        <p:nvSpPr>
          <p:cNvPr id="3" name="Text Placeholder 2">
            <a:extLst>
              <a:ext uri="{FF2B5EF4-FFF2-40B4-BE49-F238E27FC236}">
                <a16:creationId xmlns:a16="http://schemas.microsoft.com/office/drawing/2014/main" id="{1D0D85DA-5CB1-4943-9233-88059DFF0FF1}"/>
              </a:ext>
            </a:extLst>
          </p:cNvPr>
          <p:cNvSpPr>
            <a:spLocks noGrp="1"/>
          </p:cNvSpPr>
          <p:nvPr>
            <p:ph sz="quarter" idx="10"/>
          </p:nvPr>
        </p:nvSpPr>
        <p:spPr>
          <a:xfrm>
            <a:off x="427858" y="1627204"/>
            <a:ext cx="7231209" cy="2627308"/>
          </a:xfrm>
        </p:spPr>
        <p:txBody>
          <a:bodyPr vert="horz" wrap="square" lIns="0" tIns="0" rIns="0" bIns="0" rtlCol="0" anchor="t">
            <a:spAutoFit/>
          </a:bodyPr>
          <a:lstStyle/>
          <a:p>
            <a:pPr>
              <a:spcBef>
                <a:spcPts val="0"/>
              </a:spcBef>
              <a:spcAft>
                <a:spcPts val="1836"/>
              </a:spcAft>
            </a:pPr>
            <a:r>
              <a:rPr lang="en-IE" dirty="0">
                <a:latin typeface="+mn-lt"/>
                <a:cs typeface="Segoe UI Semilight"/>
              </a:rPr>
              <a:t>Scale sets provide a load-balanced opportunity to automatically scale resources. </a:t>
            </a:r>
          </a:p>
          <a:p>
            <a:pPr marL="349724" indent="-349724">
              <a:spcBef>
                <a:spcPts val="0"/>
              </a:spcBef>
              <a:spcAft>
                <a:spcPts val="1836"/>
              </a:spcAft>
              <a:buFont typeface="Arial" panose="020B0604020202020204" pitchFamily="34" charset="0"/>
              <a:buChar char="•"/>
            </a:pPr>
            <a:r>
              <a:rPr lang="en-IE" dirty="0">
                <a:latin typeface="+mn-lt"/>
                <a:cs typeface="Segoe UI Semilight"/>
              </a:rPr>
              <a:t>Scale out when resource needs increase.</a:t>
            </a:r>
          </a:p>
          <a:p>
            <a:pPr marL="349724" indent="-349724">
              <a:spcBef>
                <a:spcPts val="0"/>
              </a:spcBef>
              <a:spcAft>
                <a:spcPts val="1836"/>
              </a:spcAft>
              <a:buFont typeface="Arial" panose="020B0604020202020204" pitchFamily="34" charset="0"/>
              <a:buChar char="•"/>
            </a:pPr>
            <a:r>
              <a:rPr lang="en-IE" dirty="0">
                <a:cs typeface="Segoe UI Semilight"/>
              </a:rPr>
              <a:t>Scale in when resource needs are lower.</a:t>
            </a:r>
          </a:p>
          <a:p>
            <a:pPr marL="349724" indent="-349724">
              <a:spcBef>
                <a:spcPts val="0"/>
              </a:spcBef>
              <a:spcAft>
                <a:spcPts val="1836"/>
              </a:spcAft>
              <a:buFont typeface="Arial" panose="020B0604020202020204" pitchFamily="34" charset="0"/>
              <a:buChar char="•"/>
            </a:pPr>
            <a:endParaRPr lang="en-IE" dirty="0">
              <a:cs typeface="Segoe UI Semilight"/>
            </a:endParaRPr>
          </a:p>
        </p:txBody>
      </p:sp>
      <p:sp>
        <p:nvSpPr>
          <p:cNvPr id="4" name="Footer Placeholder 1">
            <a:extLst>
              <a:ext uri="{FF2B5EF4-FFF2-40B4-BE49-F238E27FC236}">
                <a16:creationId xmlns:a16="http://schemas.microsoft.com/office/drawing/2014/main" id="{387E4514-B0FC-4095-9DEC-60D36769182E}"/>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pic>
        <p:nvPicPr>
          <p:cNvPr id="10" name="Graphic 9">
            <a:extLst>
              <a:ext uri="{FF2B5EF4-FFF2-40B4-BE49-F238E27FC236}">
                <a16:creationId xmlns:a16="http://schemas.microsoft.com/office/drawing/2014/main" id="{B6CBD125-F3B0-E05F-D541-354B70E780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1038" y="1142999"/>
            <a:ext cx="4079579" cy="4079579"/>
          </a:xfrm>
          <a:prstGeom prst="rect">
            <a:avLst/>
          </a:prstGeom>
        </p:spPr>
      </p:pic>
    </p:spTree>
    <p:extLst>
      <p:ext uri="{BB962C8B-B14F-4D97-AF65-F5344CB8AC3E}">
        <p14:creationId xmlns:p14="http://schemas.microsoft.com/office/powerpoint/2010/main" val="171933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VM availability sets</a:t>
            </a:r>
            <a:endParaRPr lang="en-US" dirty="0"/>
          </a:p>
        </p:txBody>
      </p:sp>
      <p:sp>
        <p:nvSpPr>
          <p:cNvPr id="4" name="Footer Placeholder 1">
            <a:extLst>
              <a:ext uri="{FF2B5EF4-FFF2-40B4-BE49-F238E27FC236}">
                <a16:creationId xmlns:a16="http://schemas.microsoft.com/office/drawing/2014/main" id="{387E4514-B0FC-4095-9DEC-60D36769182E}"/>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pic>
        <p:nvPicPr>
          <p:cNvPr id="6" name="Picture 5" descr="Illustration of availability sets showing the fault domains being split up by physical rack location.">
            <a:extLst>
              <a:ext uri="{FF2B5EF4-FFF2-40B4-BE49-F238E27FC236}">
                <a16:creationId xmlns:a16="http://schemas.microsoft.com/office/drawing/2014/main" id="{B97E9684-E999-A7E1-BBB7-CD07E8129E2C}"/>
              </a:ext>
            </a:extLst>
          </p:cNvPr>
          <p:cNvPicPr>
            <a:picLocks noChangeAspect="1"/>
          </p:cNvPicPr>
          <p:nvPr/>
        </p:nvPicPr>
        <p:blipFill>
          <a:blip r:embed="rId3"/>
          <a:stretch>
            <a:fillRect/>
          </a:stretch>
        </p:blipFill>
        <p:spPr>
          <a:xfrm>
            <a:off x="1627118" y="1247917"/>
            <a:ext cx="9182240" cy="4943570"/>
          </a:xfrm>
          <a:prstGeom prst="rect">
            <a:avLst/>
          </a:prstGeom>
        </p:spPr>
      </p:pic>
    </p:spTree>
    <p:extLst>
      <p:ext uri="{BB962C8B-B14F-4D97-AF65-F5344CB8AC3E}">
        <p14:creationId xmlns:p14="http://schemas.microsoft.com/office/powerpoint/2010/main" val="37251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Virtual Desktop</a:t>
            </a:r>
            <a:endParaRPr lang="en-US" dirty="0"/>
          </a:p>
        </p:txBody>
      </p:sp>
      <p:sp>
        <p:nvSpPr>
          <p:cNvPr id="3" name="Text Placeholder 2">
            <a:extLst>
              <a:ext uri="{FF2B5EF4-FFF2-40B4-BE49-F238E27FC236}">
                <a16:creationId xmlns:a16="http://schemas.microsoft.com/office/drawing/2014/main" id="{1D0D85DA-5CB1-4943-9233-88059DFF0FF1}"/>
              </a:ext>
            </a:extLst>
          </p:cNvPr>
          <p:cNvSpPr>
            <a:spLocks noGrp="1"/>
          </p:cNvSpPr>
          <p:nvPr>
            <p:ph sz="quarter" idx="10"/>
          </p:nvPr>
        </p:nvSpPr>
        <p:spPr>
          <a:xfrm>
            <a:off x="427858" y="1627204"/>
            <a:ext cx="8180298" cy="3631146"/>
          </a:xfrm>
        </p:spPr>
        <p:txBody>
          <a:bodyPr vert="horz" wrap="square" lIns="0" tIns="0" rIns="0" bIns="0" rtlCol="0" anchor="t">
            <a:spAutoFit/>
          </a:bodyPr>
          <a:lstStyle/>
          <a:p>
            <a:pPr>
              <a:spcBef>
                <a:spcPts val="0"/>
              </a:spcBef>
              <a:spcAft>
                <a:spcPts val="1836"/>
              </a:spcAft>
            </a:pPr>
            <a:r>
              <a:rPr lang="en-IE" b="1" dirty="0">
                <a:latin typeface="+mn-lt"/>
                <a:cs typeface="Segoe UI Semilight"/>
              </a:rPr>
              <a:t>Azure Virtual Desktop </a:t>
            </a:r>
            <a:r>
              <a:rPr lang="en-IE" dirty="0">
                <a:latin typeface="+mn-lt"/>
                <a:cs typeface="Segoe UI Semilight"/>
              </a:rPr>
              <a:t>is a desktop and app virtualization that runs in the cloud. </a:t>
            </a:r>
          </a:p>
          <a:p>
            <a:pPr marL="349724" indent="-349724">
              <a:spcBef>
                <a:spcPts val="0"/>
              </a:spcBef>
              <a:spcAft>
                <a:spcPts val="1836"/>
              </a:spcAft>
              <a:buFont typeface="Arial" panose="020B0604020202020204" pitchFamily="34" charset="0"/>
              <a:buChar char="•"/>
            </a:pPr>
            <a:r>
              <a:rPr lang="en-IE" dirty="0">
                <a:latin typeface="+mn-lt"/>
                <a:cs typeface="Segoe UI Semilight"/>
              </a:rPr>
              <a:t>Create a full desktop virtualization environment without having to run additional gateway servers. </a:t>
            </a:r>
          </a:p>
          <a:p>
            <a:pPr marL="349724" indent="-349724">
              <a:spcBef>
                <a:spcPts val="0"/>
              </a:spcBef>
              <a:spcAft>
                <a:spcPts val="1836"/>
              </a:spcAft>
              <a:buFont typeface="Arial" panose="020B0604020202020204" pitchFamily="34" charset="0"/>
              <a:buChar char="•"/>
            </a:pPr>
            <a:r>
              <a:rPr lang="en-IE" dirty="0">
                <a:cs typeface="Segoe UI Semilight"/>
              </a:rPr>
              <a:t>Reduce risk of resource being left behind.</a:t>
            </a:r>
            <a:endParaRPr lang="en-IE" dirty="0">
              <a:latin typeface="+mn-lt"/>
              <a:cs typeface="Segoe UI Semilight"/>
            </a:endParaRPr>
          </a:p>
          <a:p>
            <a:pPr marL="349724" indent="-349724">
              <a:spcBef>
                <a:spcPts val="0"/>
              </a:spcBef>
              <a:spcAft>
                <a:spcPts val="1836"/>
              </a:spcAft>
              <a:buFont typeface="Arial" panose="020B0604020202020204" pitchFamily="34" charset="0"/>
              <a:buChar char="•"/>
            </a:pPr>
            <a:r>
              <a:rPr lang="en-IE" dirty="0">
                <a:cs typeface="Segoe UI Semilight"/>
              </a:rPr>
              <a:t>True multi-session deployments.</a:t>
            </a:r>
          </a:p>
          <a:p>
            <a:pPr marL="349724" indent="-349724">
              <a:spcBef>
                <a:spcPts val="0"/>
              </a:spcBef>
              <a:spcAft>
                <a:spcPts val="1836"/>
              </a:spcAft>
              <a:buFont typeface="Arial" panose="020B0604020202020204" pitchFamily="34" charset="0"/>
              <a:buChar char="•"/>
            </a:pPr>
            <a:endParaRPr lang="en-IE" dirty="0">
              <a:cs typeface="Segoe UI Semilight"/>
            </a:endParaRPr>
          </a:p>
        </p:txBody>
      </p:sp>
      <p:pic>
        <p:nvPicPr>
          <p:cNvPr id="7" name="Graphic 6">
            <a:extLst>
              <a:ext uri="{FF2B5EF4-FFF2-40B4-BE49-F238E27FC236}">
                <a16:creationId xmlns:a16="http://schemas.microsoft.com/office/drawing/2014/main" id="{28563136-AE71-4BE5-9B15-BD8066D524F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67661" y="1767470"/>
            <a:ext cx="3459584" cy="3459584"/>
          </a:xfrm>
          <a:prstGeom prst="rect">
            <a:avLst/>
          </a:prstGeom>
        </p:spPr>
      </p:pic>
      <p:sp>
        <p:nvSpPr>
          <p:cNvPr id="4" name="Footer Placeholder 1">
            <a:extLst>
              <a:ext uri="{FF2B5EF4-FFF2-40B4-BE49-F238E27FC236}">
                <a16:creationId xmlns:a16="http://schemas.microsoft.com/office/drawing/2014/main" id="{D0270D44-D267-47E7-97A7-F94967A00858}"/>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29501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Container Services</a:t>
            </a:r>
          </a:p>
        </p:txBody>
      </p:sp>
      <p:sp>
        <p:nvSpPr>
          <p:cNvPr id="6" name="Text Placeholder 5"/>
          <p:cNvSpPr>
            <a:spLocks noGrp="1"/>
          </p:cNvSpPr>
          <p:nvPr>
            <p:ph sz="quarter" idx="10"/>
          </p:nvPr>
        </p:nvSpPr>
        <p:spPr>
          <a:xfrm>
            <a:off x="427859" y="1303032"/>
            <a:ext cx="11566577" cy="941711"/>
          </a:xfrm>
        </p:spPr>
        <p:txBody>
          <a:bodyPr/>
          <a:lstStyle/>
          <a:p>
            <a:r>
              <a:rPr lang="en-IE" dirty="0"/>
              <a:t>Azure </a:t>
            </a:r>
            <a:r>
              <a:rPr lang="en-IE" b="1" dirty="0"/>
              <a:t>Containers</a:t>
            </a:r>
            <a:r>
              <a:rPr lang="en-IE" dirty="0"/>
              <a:t> are a light-weight, virtualized environment that does not require operating system management, and can respond to changes on demand. </a:t>
            </a:r>
          </a:p>
        </p:txBody>
      </p:sp>
      <p:grpSp>
        <p:nvGrpSpPr>
          <p:cNvPr id="13" name="Group 12" descr="Azure Container Instances icon.  A shipping container with an arrow showing it moved into the cloud.">
            <a:extLst>
              <a:ext uri="{FF2B5EF4-FFF2-40B4-BE49-F238E27FC236}">
                <a16:creationId xmlns:a16="http://schemas.microsoft.com/office/drawing/2014/main" id="{28508756-63D6-48F0-B569-3B60FB5E66DF}"/>
              </a:ext>
            </a:extLst>
          </p:cNvPr>
          <p:cNvGrpSpPr/>
          <p:nvPr/>
        </p:nvGrpSpPr>
        <p:grpSpPr>
          <a:xfrm>
            <a:off x="484195" y="2834522"/>
            <a:ext cx="11220676" cy="1152616"/>
            <a:chOff x="473880" y="2941121"/>
            <a:chExt cx="11001661" cy="1130118"/>
          </a:xfrm>
        </p:grpSpPr>
        <p:sp>
          <p:nvSpPr>
            <p:cNvPr id="4" name="Text Placeholder 5">
              <a:extLst>
                <a:ext uri="{FF2B5EF4-FFF2-40B4-BE49-F238E27FC236}">
                  <a16:creationId xmlns:a16="http://schemas.microsoft.com/office/drawing/2014/main" id="{CC3EB775-F83E-4AAC-8717-BFDED75EB77C}"/>
                </a:ext>
              </a:extLst>
            </p:cNvPr>
            <p:cNvSpPr txBox="1">
              <a:spLocks/>
            </p:cNvSpPr>
            <p:nvPr/>
          </p:nvSpPr>
          <p:spPr>
            <a:xfrm>
              <a:off x="1830969" y="2941121"/>
              <a:ext cx="9644572" cy="1130118"/>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1304"/>
              <a:r>
                <a:rPr lang="en-IE" sz="2448" b="1" dirty="0">
                  <a:gradFill>
                    <a:gsLst>
                      <a:gs pos="1250">
                        <a:srgbClr val="000000"/>
                      </a:gs>
                      <a:gs pos="100000">
                        <a:srgbClr val="000000"/>
                      </a:gs>
                    </a:gsLst>
                    <a:lin ang="5400000" scaled="0"/>
                  </a:gradFill>
                  <a:latin typeface="Segoe UI"/>
                  <a:cs typeface="Segoe UI Semilight"/>
                </a:rPr>
                <a:t>Azure Container Instances</a:t>
              </a:r>
              <a:r>
                <a:rPr lang="en-IE" sz="2448" dirty="0">
                  <a:gradFill>
                    <a:gsLst>
                      <a:gs pos="1250">
                        <a:srgbClr val="000000"/>
                      </a:gs>
                      <a:gs pos="100000">
                        <a:srgbClr val="000000"/>
                      </a:gs>
                    </a:gsLst>
                    <a:lin ang="5400000" scaled="0"/>
                  </a:gradFill>
                  <a:latin typeface="Segoe UI"/>
                  <a:cs typeface="Segoe UI Semilight"/>
                </a:rPr>
                <a:t>: a PaaS offering that runs a container in Azure without the need to manage a virtual machine or additional services.</a:t>
              </a:r>
            </a:p>
          </p:txBody>
        </p:sp>
        <p:pic>
          <p:nvPicPr>
            <p:cNvPr id="7" name="Picture 6">
              <a:extLst>
                <a:ext uri="{FF2B5EF4-FFF2-40B4-BE49-F238E27FC236}">
                  <a16:creationId xmlns:a16="http://schemas.microsoft.com/office/drawing/2014/main" id="{72F1312C-D804-4C7C-8E8F-4840032DE05E}"/>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3880" y="2947487"/>
              <a:ext cx="1095264" cy="1095264"/>
            </a:xfrm>
            <a:prstGeom prst="rect">
              <a:avLst/>
            </a:prstGeom>
          </p:spPr>
        </p:pic>
      </p:grpSp>
      <p:grpSp>
        <p:nvGrpSpPr>
          <p:cNvPr id="11" name="Group 10" descr="Azure Kubernetes Service icon.  It is a set of shipping containers being centrally managed.">
            <a:extLst>
              <a:ext uri="{FF2B5EF4-FFF2-40B4-BE49-F238E27FC236}">
                <a16:creationId xmlns:a16="http://schemas.microsoft.com/office/drawing/2014/main" id="{347A7735-766D-49BB-A02D-769B24B99483}"/>
              </a:ext>
            </a:extLst>
          </p:cNvPr>
          <p:cNvGrpSpPr/>
          <p:nvPr/>
        </p:nvGrpSpPr>
        <p:grpSpPr>
          <a:xfrm>
            <a:off x="484195" y="4503518"/>
            <a:ext cx="11220676" cy="1117068"/>
            <a:chOff x="473880" y="4577540"/>
            <a:chExt cx="11001661" cy="1095264"/>
          </a:xfrm>
        </p:grpSpPr>
        <p:pic>
          <p:nvPicPr>
            <p:cNvPr id="5" name="Picture 4">
              <a:extLst>
                <a:ext uri="{FF2B5EF4-FFF2-40B4-BE49-F238E27FC236}">
                  <a16:creationId xmlns:a16="http://schemas.microsoft.com/office/drawing/2014/main" id="{F129C648-7909-405C-94F8-94833DAF97CE}"/>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3880" y="4577540"/>
              <a:ext cx="1095264" cy="1095264"/>
            </a:xfrm>
            <a:prstGeom prst="rect">
              <a:avLst/>
            </a:prstGeom>
          </p:spPr>
        </p:pic>
        <p:sp>
          <p:nvSpPr>
            <p:cNvPr id="12" name="Text Placeholder 5">
              <a:extLst>
                <a:ext uri="{FF2B5EF4-FFF2-40B4-BE49-F238E27FC236}">
                  <a16:creationId xmlns:a16="http://schemas.microsoft.com/office/drawing/2014/main" id="{B3C8FD62-5CAF-4032-9B81-6C6BFC22DDD5}"/>
                </a:ext>
              </a:extLst>
            </p:cNvPr>
            <p:cNvSpPr txBox="1">
              <a:spLocks/>
            </p:cNvSpPr>
            <p:nvPr/>
          </p:nvSpPr>
          <p:spPr>
            <a:xfrm>
              <a:off x="1830969" y="4755840"/>
              <a:ext cx="9644572" cy="75341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1304"/>
              <a:r>
                <a:rPr lang="en-US" sz="2448" b="1" dirty="0">
                  <a:gradFill>
                    <a:gsLst>
                      <a:gs pos="1250">
                        <a:srgbClr val="000000"/>
                      </a:gs>
                      <a:gs pos="100000">
                        <a:srgbClr val="000000"/>
                      </a:gs>
                    </a:gsLst>
                    <a:lin ang="5400000" scaled="0"/>
                  </a:gradFill>
                  <a:latin typeface="Segoe UI"/>
                </a:rPr>
                <a:t>Azure Kubernetes Service</a:t>
              </a:r>
              <a:r>
                <a:rPr lang="en-US" sz="2448" dirty="0">
                  <a:gradFill>
                    <a:gsLst>
                      <a:gs pos="1250">
                        <a:srgbClr val="000000"/>
                      </a:gs>
                      <a:gs pos="100000">
                        <a:srgbClr val="000000"/>
                      </a:gs>
                    </a:gsLst>
                    <a:lin ang="5400000" scaled="0"/>
                  </a:gradFill>
                  <a:latin typeface="Segoe UI"/>
                </a:rPr>
                <a:t>: an orchestration service for containers with distributed architectures and large volumes of containers. </a:t>
              </a:r>
            </a:p>
          </p:txBody>
        </p:sp>
      </p:grpSp>
      <p:sp>
        <p:nvSpPr>
          <p:cNvPr id="3" name="Footer Placeholder 1">
            <a:extLst>
              <a:ext uri="{FF2B5EF4-FFF2-40B4-BE49-F238E27FC236}">
                <a16:creationId xmlns:a16="http://schemas.microsoft.com/office/drawing/2014/main" id="{C4F4BA52-11C6-4759-8531-9FB62496D20A}"/>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177719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27859" y="449263"/>
            <a:ext cx="11567043" cy="693737"/>
          </a:xfrm>
        </p:spPr>
        <p:txBody>
          <a:bodyPr vert="horz" wrap="square" lIns="0" tIns="93260" rIns="149217" bIns="93260" rtlCol="0" anchor="t">
            <a:normAutofit/>
          </a:bodyPr>
          <a:lstStyle/>
          <a:p>
            <a:r>
              <a:rPr lang="en-US" dirty="0">
                <a:cs typeface="Segoe UI"/>
              </a:rPr>
              <a:t>Section 02 – Outline</a:t>
            </a:r>
            <a:endParaRPr lang="en-US" dirty="0"/>
          </a:p>
        </p:txBody>
      </p:sp>
      <p:sp>
        <p:nvSpPr>
          <p:cNvPr id="10" name="Text Placeholder 14">
            <a:extLst>
              <a:ext uri="{FF2B5EF4-FFF2-40B4-BE49-F238E27FC236}">
                <a16:creationId xmlns:a16="http://schemas.microsoft.com/office/drawing/2014/main" id="{36877184-9CC1-4EBD-ACA1-BA6A2150651C}"/>
              </a:ext>
            </a:extLst>
          </p:cNvPr>
          <p:cNvSpPr>
            <a:spLocks noGrp="1"/>
          </p:cNvSpPr>
          <p:nvPr/>
        </p:nvSpPr>
        <p:spPr>
          <a:xfrm>
            <a:off x="427857" y="944261"/>
            <a:ext cx="5583475" cy="5370521"/>
          </a:xfrm>
          <a:prstGeom prst="rect">
            <a:avLst/>
          </a:prstGeom>
        </p:spPr>
        <p:txBody>
          <a:bodyPr vert="horz" wrap="square" lIns="0" tIns="93260" rIns="149217" bIns="93260" rtlCol="0">
            <a:normAutofit/>
          </a:bodyPr>
          <a:lstStyle>
            <a:lvl1pPr marL="336145" marR="0" indent="-336145" algn="l" defTabSz="914367"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67229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90000"/>
              </a:lnSpc>
              <a:spcBef>
                <a:spcPts val="400"/>
              </a:spcBef>
              <a:spcAft>
                <a:spcPts val="600"/>
              </a:spcAft>
              <a:buNone/>
            </a:pPr>
            <a:r>
              <a:rPr lang="en-US" sz="2400" dirty="0"/>
              <a:t>You will learn the following concepts:</a:t>
            </a:r>
          </a:p>
          <a:p>
            <a:pPr marL="0" indent="0">
              <a:lnSpc>
                <a:spcPct val="90000"/>
              </a:lnSpc>
              <a:spcBef>
                <a:spcPts val="400"/>
              </a:spcBef>
              <a:spcAft>
                <a:spcPts val="600"/>
              </a:spcAft>
              <a:buNone/>
            </a:pPr>
            <a:endParaRPr lang="en-US" sz="2400" dirty="0"/>
          </a:p>
          <a:p>
            <a:pPr>
              <a:lnSpc>
                <a:spcPct val="90000"/>
              </a:lnSpc>
              <a:spcBef>
                <a:spcPts val="400"/>
              </a:spcBef>
              <a:spcAft>
                <a:spcPts val="600"/>
              </a:spcAft>
              <a:buFont typeface="Wingdings" panose="05000000000000000000" pitchFamily="2" charset="2"/>
              <a:buChar char="§"/>
            </a:pPr>
            <a:r>
              <a:rPr lang="en-US" sz="2400" dirty="0"/>
              <a:t>Azure Architectural Components</a:t>
            </a:r>
          </a:p>
          <a:p>
            <a:pPr>
              <a:lnSpc>
                <a:spcPct val="90000"/>
              </a:lnSpc>
              <a:spcBef>
                <a:spcPts val="400"/>
              </a:spcBef>
              <a:spcAft>
                <a:spcPts val="600"/>
              </a:spcAft>
              <a:buFont typeface="Wingdings" panose="05000000000000000000" pitchFamily="2" charset="2"/>
              <a:buChar char="§"/>
            </a:pPr>
            <a:r>
              <a:rPr lang="en-US" sz="2400" dirty="0"/>
              <a:t>Compute and Networking</a:t>
            </a:r>
          </a:p>
          <a:p>
            <a:pPr>
              <a:lnSpc>
                <a:spcPct val="90000"/>
              </a:lnSpc>
              <a:spcBef>
                <a:spcPts val="400"/>
              </a:spcBef>
              <a:spcAft>
                <a:spcPts val="600"/>
              </a:spcAft>
              <a:buFont typeface="Wingdings" panose="05000000000000000000" pitchFamily="2" charset="2"/>
              <a:buChar char="§"/>
            </a:pPr>
            <a:r>
              <a:rPr lang="en-US" sz="2400" dirty="0"/>
              <a:t>Storage</a:t>
            </a:r>
          </a:p>
          <a:p>
            <a:pPr>
              <a:lnSpc>
                <a:spcPct val="90000"/>
              </a:lnSpc>
              <a:spcBef>
                <a:spcPts val="400"/>
              </a:spcBef>
              <a:spcAft>
                <a:spcPts val="600"/>
              </a:spcAft>
              <a:buFont typeface="Wingdings" panose="05000000000000000000" pitchFamily="2" charset="2"/>
              <a:buChar char="§"/>
            </a:pPr>
            <a:r>
              <a:rPr lang="en-US" sz="2400" dirty="0"/>
              <a:t>Monitoring Tools</a:t>
            </a:r>
          </a:p>
          <a:p>
            <a:pPr>
              <a:lnSpc>
                <a:spcPct val="90000"/>
              </a:lnSpc>
              <a:spcBef>
                <a:spcPts val="400"/>
              </a:spcBef>
              <a:spcAft>
                <a:spcPts val="600"/>
              </a:spcAft>
              <a:buFont typeface="Wingdings" panose="05000000000000000000" pitchFamily="2" charset="2"/>
              <a:buChar char="§"/>
            </a:pPr>
            <a:r>
              <a:rPr lang="en-US" sz="2400" dirty="0"/>
              <a:t>Management and Deployment Tools</a:t>
            </a:r>
          </a:p>
          <a:p>
            <a:pPr>
              <a:lnSpc>
                <a:spcPct val="90000"/>
              </a:lnSpc>
              <a:spcBef>
                <a:spcPts val="400"/>
              </a:spcBef>
              <a:spcAft>
                <a:spcPts val="600"/>
              </a:spcAft>
              <a:buFont typeface="Wingdings" panose="05000000000000000000" pitchFamily="2" charset="2"/>
              <a:buChar char="§"/>
            </a:pPr>
            <a:endParaRPr lang="en-US" sz="2400" dirty="0"/>
          </a:p>
          <a:p>
            <a:pPr>
              <a:lnSpc>
                <a:spcPct val="90000"/>
              </a:lnSpc>
              <a:spcBef>
                <a:spcPts val="400"/>
              </a:spcBef>
              <a:spcAft>
                <a:spcPts val="600"/>
              </a:spcAft>
              <a:buFont typeface="Wingdings" panose="05000000000000000000" pitchFamily="2" charset="2"/>
              <a:buChar char="§"/>
            </a:pPr>
            <a:endParaRPr lang="en-US" sz="2400" dirty="0"/>
          </a:p>
          <a:p>
            <a:pPr>
              <a:lnSpc>
                <a:spcPct val="90000"/>
              </a:lnSpc>
              <a:spcBef>
                <a:spcPts val="400"/>
              </a:spcBef>
              <a:spcAft>
                <a:spcPts val="600"/>
              </a:spcAft>
              <a:buFont typeface="Wingdings" panose="05000000000000000000" pitchFamily="2" charset="2"/>
              <a:buChar char="§"/>
            </a:pPr>
            <a:endParaRPr lang="en-US" sz="2040" dirty="0"/>
          </a:p>
        </p:txBody>
      </p:sp>
      <p:pic>
        <p:nvPicPr>
          <p:cNvPr id="2" name="Graphic 3">
            <a:extLst>
              <a:ext uri="{FF2B5EF4-FFF2-40B4-BE49-F238E27FC236}">
                <a16:creationId xmlns:a16="http://schemas.microsoft.com/office/drawing/2014/main" id="{BEB952B3-5FDE-4C86-A3A5-51B185B9FE0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64" b="-315"/>
          <a:stretch/>
        </p:blipFill>
        <p:spPr>
          <a:xfrm>
            <a:off x="6824315" y="1405719"/>
            <a:ext cx="4812390" cy="4805189"/>
          </a:xfrm>
          <a:prstGeom prst="rect">
            <a:avLst/>
          </a:prstGeom>
        </p:spPr>
      </p:pic>
    </p:spTree>
    <p:extLst>
      <p:ext uri="{BB962C8B-B14F-4D97-AF65-F5344CB8AC3E}">
        <p14:creationId xmlns:p14="http://schemas.microsoft.com/office/powerpoint/2010/main" val="36692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2BB9A-A74C-873D-15BE-B6558B80C228}"/>
              </a:ext>
            </a:extLst>
          </p:cNvPr>
          <p:cNvSpPr>
            <a:spLocks noGrp="1"/>
          </p:cNvSpPr>
          <p:nvPr>
            <p:ph type="body" sz="quarter" idx="24"/>
          </p:nvPr>
        </p:nvSpPr>
        <p:spPr/>
        <p:txBody>
          <a:bodyPr/>
          <a:lstStyle/>
          <a:p>
            <a:r>
              <a:rPr lang="en-US" dirty="0"/>
              <a:t>Virtual machines</a:t>
            </a:r>
          </a:p>
        </p:txBody>
      </p:sp>
      <p:sp>
        <p:nvSpPr>
          <p:cNvPr id="5" name="Text Placeholder 4">
            <a:extLst>
              <a:ext uri="{FF2B5EF4-FFF2-40B4-BE49-F238E27FC236}">
                <a16:creationId xmlns:a16="http://schemas.microsoft.com/office/drawing/2014/main" id="{5DBA8014-CDA2-20B5-5007-2C52A11682E4}"/>
              </a:ext>
            </a:extLst>
          </p:cNvPr>
          <p:cNvSpPr>
            <a:spLocks noGrp="1"/>
          </p:cNvSpPr>
          <p:nvPr>
            <p:ph type="body" sz="quarter" idx="12"/>
          </p:nvPr>
        </p:nvSpPr>
        <p:spPr/>
        <p:txBody>
          <a:bodyPr/>
          <a:lstStyle/>
          <a:p>
            <a:r>
              <a:rPr lang="en-US" dirty="0"/>
              <a:t>Cloud based server that supports either Windows or Linux environments.</a:t>
            </a:r>
          </a:p>
        </p:txBody>
      </p:sp>
      <p:sp>
        <p:nvSpPr>
          <p:cNvPr id="8" name="Text Placeholder 7">
            <a:extLst>
              <a:ext uri="{FF2B5EF4-FFF2-40B4-BE49-F238E27FC236}">
                <a16:creationId xmlns:a16="http://schemas.microsoft.com/office/drawing/2014/main" id="{7D46C57F-131D-FF00-0539-5417CC9107C8}"/>
              </a:ext>
            </a:extLst>
          </p:cNvPr>
          <p:cNvSpPr>
            <a:spLocks noGrp="1"/>
          </p:cNvSpPr>
          <p:nvPr>
            <p:ph type="body" sz="quarter" idx="25"/>
          </p:nvPr>
        </p:nvSpPr>
        <p:spPr/>
        <p:txBody>
          <a:bodyPr/>
          <a:lstStyle/>
          <a:p>
            <a:r>
              <a:rPr lang="en-US" dirty="0"/>
              <a:t>Virtual Desktop</a:t>
            </a:r>
          </a:p>
        </p:txBody>
      </p:sp>
      <p:sp>
        <p:nvSpPr>
          <p:cNvPr id="6" name="Text Placeholder 5">
            <a:extLst>
              <a:ext uri="{FF2B5EF4-FFF2-40B4-BE49-F238E27FC236}">
                <a16:creationId xmlns:a16="http://schemas.microsoft.com/office/drawing/2014/main" id="{7A6DB876-7B2A-96E5-A11B-C81EFC575676}"/>
              </a:ext>
            </a:extLst>
          </p:cNvPr>
          <p:cNvSpPr>
            <a:spLocks noGrp="1"/>
          </p:cNvSpPr>
          <p:nvPr>
            <p:ph type="body" sz="quarter" idx="18"/>
          </p:nvPr>
        </p:nvSpPr>
        <p:spPr/>
        <p:txBody>
          <a:bodyPr/>
          <a:lstStyle/>
          <a:p>
            <a:r>
              <a:rPr lang="en-US" dirty="0"/>
              <a:t>Provides a cloud based personal computer Windows desktop experience.</a:t>
            </a:r>
          </a:p>
        </p:txBody>
      </p:sp>
      <p:sp>
        <p:nvSpPr>
          <p:cNvPr id="10" name="Text Placeholder 9">
            <a:extLst>
              <a:ext uri="{FF2B5EF4-FFF2-40B4-BE49-F238E27FC236}">
                <a16:creationId xmlns:a16="http://schemas.microsoft.com/office/drawing/2014/main" id="{F4CA9E42-2714-4A02-8DEB-C39092B73B05}"/>
              </a:ext>
            </a:extLst>
          </p:cNvPr>
          <p:cNvSpPr>
            <a:spLocks noGrp="1"/>
          </p:cNvSpPr>
          <p:nvPr>
            <p:ph type="body" sz="quarter" idx="27"/>
          </p:nvPr>
        </p:nvSpPr>
        <p:spPr/>
        <p:txBody>
          <a:bodyPr/>
          <a:lstStyle/>
          <a:p>
            <a:r>
              <a:rPr lang="en-US" dirty="0"/>
              <a:t>Lightweight, miniature environment well suited for running microservices.</a:t>
            </a:r>
          </a:p>
        </p:txBody>
      </p:sp>
      <p:sp>
        <p:nvSpPr>
          <p:cNvPr id="9" name="Text Placeholder 8">
            <a:extLst>
              <a:ext uri="{FF2B5EF4-FFF2-40B4-BE49-F238E27FC236}">
                <a16:creationId xmlns:a16="http://schemas.microsoft.com/office/drawing/2014/main" id="{3EFB8CE1-1F2D-8A2A-80D8-3B8AB445D96A}"/>
              </a:ext>
            </a:extLst>
          </p:cNvPr>
          <p:cNvSpPr>
            <a:spLocks noGrp="1"/>
          </p:cNvSpPr>
          <p:nvPr>
            <p:ph type="body" sz="quarter" idx="26"/>
          </p:nvPr>
        </p:nvSpPr>
        <p:spPr/>
        <p:txBody>
          <a:bodyPr/>
          <a:lstStyle/>
          <a:p>
            <a:r>
              <a:rPr lang="en-US" dirty="0"/>
              <a:t>Containers</a:t>
            </a:r>
          </a:p>
        </p:txBody>
      </p:sp>
      <p:sp>
        <p:nvSpPr>
          <p:cNvPr id="11" name="Text Placeholder 10">
            <a:extLst>
              <a:ext uri="{FF2B5EF4-FFF2-40B4-BE49-F238E27FC236}">
                <a16:creationId xmlns:a16="http://schemas.microsoft.com/office/drawing/2014/main" id="{9CB4BDA7-2F06-6E53-D7EC-A11AEB72B868}"/>
              </a:ext>
            </a:extLst>
          </p:cNvPr>
          <p:cNvSpPr>
            <a:spLocks noGrp="1"/>
          </p:cNvSpPr>
          <p:nvPr>
            <p:ph type="body" sz="quarter" idx="28"/>
          </p:nvPr>
        </p:nvSpPr>
        <p:spPr/>
        <p:txBody>
          <a:bodyPr/>
          <a:lstStyle/>
          <a:p>
            <a:r>
              <a:rPr lang="en-US" dirty="0"/>
              <a:t>Useful for lift-and-shift migrations to the cloud.</a:t>
            </a:r>
          </a:p>
        </p:txBody>
      </p:sp>
      <p:sp>
        <p:nvSpPr>
          <p:cNvPr id="12" name="Text Placeholder 11">
            <a:extLst>
              <a:ext uri="{FF2B5EF4-FFF2-40B4-BE49-F238E27FC236}">
                <a16:creationId xmlns:a16="http://schemas.microsoft.com/office/drawing/2014/main" id="{CA9560F1-CA25-FF2D-48E9-47AA94DDE011}"/>
              </a:ext>
            </a:extLst>
          </p:cNvPr>
          <p:cNvSpPr>
            <a:spLocks noGrp="1"/>
          </p:cNvSpPr>
          <p:nvPr>
            <p:ph type="body" sz="quarter" idx="29"/>
          </p:nvPr>
        </p:nvSpPr>
        <p:spPr/>
        <p:txBody>
          <a:bodyPr/>
          <a:lstStyle/>
          <a:p>
            <a:r>
              <a:rPr lang="en-US" dirty="0"/>
              <a:t>Dedicated applications to connect and use, or accessible from any modern browser.</a:t>
            </a:r>
          </a:p>
        </p:txBody>
      </p:sp>
      <p:sp>
        <p:nvSpPr>
          <p:cNvPr id="13" name="Text Placeholder 12">
            <a:extLst>
              <a:ext uri="{FF2B5EF4-FFF2-40B4-BE49-F238E27FC236}">
                <a16:creationId xmlns:a16="http://schemas.microsoft.com/office/drawing/2014/main" id="{5BFBEE21-9E50-1DC0-4F5A-BA335635CDE2}"/>
              </a:ext>
            </a:extLst>
          </p:cNvPr>
          <p:cNvSpPr>
            <a:spLocks noGrp="1"/>
          </p:cNvSpPr>
          <p:nvPr>
            <p:ph type="body" sz="quarter" idx="30"/>
          </p:nvPr>
        </p:nvSpPr>
        <p:spPr/>
        <p:txBody>
          <a:bodyPr/>
          <a:lstStyle/>
          <a:p>
            <a:r>
              <a:rPr lang="en-US" dirty="0"/>
              <a:t>Designed for scalability and resiliency through orchestration.</a:t>
            </a:r>
          </a:p>
        </p:txBody>
      </p:sp>
      <p:sp>
        <p:nvSpPr>
          <p:cNvPr id="14" name="Text Placeholder 13">
            <a:extLst>
              <a:ext uri="{FF2B5EF4-FFF2-40B4-BE49-F238E27FC236}">
                <a16:creationId xmlns:a16="http://schemas.microsoft.com/office/drawing/2014/main" id="{5DECC074-D445-3843-38D9-2A63C64A9B30}"/>
              </a:ext>
            </a:extLst>
          </p:cNvPr>
          <p:cNvSpPr>
            <a:spLocks noGrp="1"/>
          </p:cNvSpPr>
          <p:nvPr>
            <p:ph type="body" sz="quarter" idx="31"/>
          </p:nvPr>
        </p:nvSpPr>
        <p:spPr/>
        <p:txBody>
          <a:bodyPr/>
          <a:lstStyle/>
          <a:p>
            <a:r>
              <a:rPr lang="en-US" dirty="0"/>
              <a:t>Complete operating system package, including the host operating system.</a:t>
            </a:r>
          </a:p>
        </p:txBody>
      </p:sp>
      <p:sp>
        <p:nvSpPr>
          <p:cNvPr id="15" name="Text Placeholder 14">
            <a:extLst>
              <a:ext uri="{FF2B5EF4-FFF2-40B4-BE49-F238E27FC236}">
                <a16:creationId xmlns:a16="http://schemas.microsoft.com/office/drawing/2014/main" id="{ABFF3BAB-2EE2-D3F4-B9C4-90CF01213479}"/>
              </a:ext>
            </a:extLst>
          </p:cNvPr>
          <p:cNvSpPr>
            <a:spLocks noGrp="1"/>
          </p:cNvSpPr>
          <p:nvPr>
            <p:ph type="body" sz="quarter" idx="32"/>
          </p:nvPr>
        </p:nvSpPr>
        <p:spPr/>
        <p:txBody>
          <a:bodyPr/>
          <a:lstStyle/>
          <a:p>
            <a:r>
              <a:rPr lang="en-US" dirty="0"/>
              <a:t>Multi-client login allows multiple users to log into the same machine at the same time.</a:t>
            </a:r>
          </a:p>
        </p:txBody>
      </p:sp>
      <p:sp>
        <p:nvSpPr>
          <p:cNvPr id="16" name="Text Placeholder 15">
            <a:extLst>
              <a:ext uri="{FF2B5EF4-FFF2-40B4-BE49-F238E27FC236}">
                <a16:creationId xmlns:a16="http://schemas.microsoft.com/office/drawing/2014/main" id="{623DFEB2-FF5E-18D7-9B3B-B905F732B7FD}"/>
              </a:ext>
            </a:extLst>
          </p:cNvPr>
          <p:cNvSpPr>
            <a:spLocks noGrp="1"/>
          </p:cNvSpPr>
          <p:nvPr>
            <p:ph type="body" sz="quarter" idx="33"/>
          </p:nvPr>
        </p:nvSpPr>
        <p:spPr/>
        <p:txBody>
          <a:bodyPr/>
          <a:lstStyle/>
          <a:p>
            <a:r>
              <a:rPr lang="en-US" dirty="0"/>
              <a:t>Applications and services are packaged in a container that sits on-top of the host operating system. Multiple containers can sit on one host OS.</a:t>
            </a:r>
          </a:p>
        </p:txBody>
      </p:sp>
      <p:sp>
        <p:nvSpPr>
          <p:cNvPr id="4" name="Title 3">
            <a:extLst>
              <a:ext uri="{FF2B5EF4-FFF2-40B4-BE49-F238E27FC236}">
                <a16:creationId xmlns:a16="http://schemas.microsoft.com/office/drawing/2014/main" id="{43485325-F4BC-CA4A-EA80-39BAAF76C9F8}"/>
              </a:ext>
            </a:extLst>
          </p:cNvPr>
          <p:cNvSpPr>
            <a:spLocks noGrp="1"/>
          </p:cNvSpPr>
          <p:nvPr>
            <p:ph type="title"/>
          </p:nvPr>
        </p:nvSpPr>
        <p:spPr/>
        <p:txBody>
          <a:bodyPr/>
          <a:lstStyle/>
          <a:p>
            <a:r>
              <a:rPr lang="en-US" dirty="0"/>
              <a:t>Comparing Azure compute options</a:t>
            </a:r>
          </a:p>
        </p:txBody>
      </p:sp>
    </p:spTree>
    <p:extLst>
      <p:ext uri="{BB962C8B-B14F-4D97-AF65-F5344CB8AC3E}">
        <p14:creationId xmlns:p14="http://schemas.microsoft.com/office/powerpoint/2010/main" val="16431697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App Services</a:t>
            </a:r>
            <a:endParaRPr lang="en-US" dirty="0"/>
          </a:p>
        </p:txBody>
      </p:sp>
      <p:pic>
        <p:nvPicPr>
          <p:cNvPr id="7" name="Graphic 6" descr="The Azure App Service icon - cloud shape surrounded by several example apps.">
            <a:extLst>
              <a:ext uri="{FF2B5EF4-FFF2-40B4-BE49-F238E27FC236}">
                <a16:creationId xmlns:a16="http://schemas.microsoft.com/office/drawing/2014/main" id="{28563136-AE71-4BE5-9B15-BD8066D524F1}"/>
              </a:ext>
            </a:extLst>
          </p:cNvPr>
          <p:cNvPicPr>
            <a:picLocks noChangeAspect="1"/>
          </p:cNvPicPr>
          <p:nvPr/>
        </p:nvPicPr>
        <p:blipFill>
          <a:blip r:embed="rId3"/>
          <a:srcRect/>
          <a:stretch/>
        </p:blipFill>
        <p:spPr>
          <a:xfrm>
            <a:off x="427859" y="1707762"/>
            <a:ext cx="2881686" cy="2752172"/>
          </a:xfrm>
          <a:prstGeom prst="rect">
            <a:avLst/>
          </a:prstGeom>
        </p:spPr>
      </p:pic>
      <p:sp>
        <p:nvSpPr>
          <p:cNvPr id="3" name="Text Placeholder 2">
            <a:extLst>
              <a:ext uri="{FF2B5EF4-FFF2-40B4-BE49-F238E27FC236}">
                <a16:creationId xmlns:a16="http://schemas.microsoft.com/office/drawing/2014/main" id="{1D0D85DA-5CB1-4943-9233-88059DFF0FF1}"/>
              </a:ext>
            </a:extLst>
          </p:cNvPr>
          <p:cNvSpPr>
            <a:spLocks noGrp="1"/>
          </p:cNvSpPr>
          <p:nvPr>
            <p:ph sz="quarter" idx="10"/>
          </p:nvPr>
        </p:nvSpPr>
        <p:spPr>
          <a:xfrm>
            <a:off x="3630313" y="1707761"/>
            <a:ext cx="7996774" cy="2952731"/>
          </a:xfrm>
        </p:spPr>
        <p:txBody>
          <a:bodyPr vert="horz" wrap="square" lIns="0" tIns="0" rIns="0" bIns="0" rtlCol="0" anchor="t">
            <a:spAutoFit/>
          </a:bodyPr>
          <a:lstStyle/>
          <a:p>
            <a:pPr>
              <a:spcBef>
                <a:spcPts val="0"/>
              </a:spcBef>
              <a:spcAft>
                <a:spcPts val="1836"/>
              </a:spcAft>
            </a:pPr>
            <a:r>
              <a:rPr lang="en-IE" dirty="0">
                <a:latin typeface="+mn-lt"/>
                <a:cs typeface="Segoe UI Semilight"/>
              </a:rPr>
              <a:t>Azure</a:t>
            </a:r>
            <a:r>
              <a:rPr lang="en-IE" b="1" dirty="0">
                <a:latin typeface="+mn-lt"/>
                <a:cs typeface="Segoe UI Semilight"/>
              </a:rPr>
              <a:t> App Services </a:t>
            </a:r>
            <a:r>
              <a:rPr lang="en-IE" dirty="0">
                <a:latin typeface="+mn-lt"/>
                <a:cs typeface="Segoe UI Semilight"/>
              </a:rPr>
              <a:t>is a fully managed platform to build, deploy, and scale web apps and APIs quickly. </a:t>
            </a:r>
          </a:p>
          <a:p>
            <a:pPr marL="349724" indent="-349724">
              <a:spcBef>
                <a:spcPts val="0"/>
              </a:spcBef>
              <a:spcAft>
                <a:spcPts val="1836"/>
              </a:spcAft>
              <a:buFont typeface="Arial" panose="020B0604020202020204" pitchFamily="34" charset="0"/>
              <a:buChar char="•"/>
            </a:pPr>
            <a:r>
              <a:rPr lang="en-IE" dirty="0">
                <a:latin typeface="+mn-lt"/>
                <a:cs typeface="Segoe UI Semilight"/>
              </a:rPr>
              <a:t>Works with .</a:t>
            </a:r>
            <a:r>
              <a:rPr lang="en-IE" dirty="0">
                <a:cs typeface="Segoe UI Semilight"/>
              </a:rPr>
              <a:t>NET</a:t>
            </a:r>
            <a:r>
              <a:rPr lang="en-IE" dirty="0">
                <a:latin typeface="+mn-lt"/>
                <a:cs typeface="Segoe UI Semilight"/>
              </a:rPr>
              <a:t>, .</a:t>
            </a:r>
            <a:r>
              <a:rPr lang="en-IE" dirty="0">
                <a:cs typeface="Segoe UI Semilight"/>
              </a:rPr>
              <a:t>NET</a:t>
            </a:r>
            <a:r>
              <a:rPr lang="en-IE" dirty="0">
                <a:latin typeface="+mn-lt"/>
                <a:cs typeface="Segoe UI Semilight"/>
              </a:rPr>
              <a:t> Core, Node.js, Java, </a:t>
            </a:r>
            <a:r>
              <a:rPr lang="en-IE" dirty="0">
                <a:cs typeface="Segoe UI Semilight"/>
              </a:rPr>
              <a:t>Python</a:t>
            </a:r>
            <a:r>
              <a:rPr lang="en-IE" dirty="0">
                <a:latin typeface="+mn-lt"/>
                <a:cs typeface="Segoe UI Semilight"/>
              </a:rPr>
              <a:t>, or php.</a:t>
            </a:r>
          </a:p>
          <a:p>
            <a:pPr marL="349724" indent="-349724">
              <a:spcBef>
                <a:spcPts val="0"/>
              </a:spcBef>
              <a:spcAft>
                <a:spcPts val="1836"/>
              </a:spcAft>
              <a:buFont typeface="Arial" panose="020B0604020202020204" pitchFamily="34" charset="0"/>
              <a:buChar char="•"/>
            </a:pPr>
            <a:r>
              <a:rPr lang="en-IE" dirty="0">
                <a:cs typeface="Segoe UI Semilight"/>
              </a:rPr>
              <a:t>PaaS offering with enterprise-grade performance, security, and compliance requirements. </a:t>
            </a:r>
          </a:p>
          <a:p>
            <a:pPr marL="349724" indent="-349724">
              <a:spcBef>
                <a:spcPts val="0"/>
              </a:spcBef>
              <a:spcAft>
                <a:spcPts val="1836"/>
              </a:spcAft>
              <a:buFont typeface="Arial" panose="020B0604020202020204" pitchFamily="34" charset="0"/>
              <a:buChar char="•"/>
            </a:pPr>
            <a:endParaRPr lang="en-IE" dirty="0">
              <a:cs typeface="Segoe UI Semilight"/>
            </a:endParaRPr>
          </a:p>
        </p:txBody>
      </p:sp>
      <p:sp>
        <p:nvSpPr>
          <p:cNvPr id="2" name="Footer Placeholder 1">
            <a:extLst>
              <a:ext uri="{FF2B5EF4-FFF2-40B4-BE49-F238E27FC236}">
                <a16:creationId xmlns:a16="http://schemas.microsoft.com/office/drawing/2014/main" id="{5123E88A-F94C-488C-AB35-B5C239CE1314}"/>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13311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networking services</a:t>
            </a:r>
            <a:endParaRPr lang="en-US" dirty="0"/>
          </a:p>
        </p:txBody>
      </p:sp>
      <p:pic>
        <p:nvPicPr>
          <p:cNvPr id="5" name="Graphic 4">
            <a:extLst>
              <a:ext uri="{FF2B5EF4-FFF2-40B4-BE49-F238E27FC236}">
                <a16:creationId xmlns:a16="http://schemas.microsoft.com/office/drawing/2014/main" id="{C95E61FB-B888-41F1-B316-390CD56FD3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512" y="1200214"/>
            <a:ext cx="1206288" cy="1206288"/>
          </a:xfrm>
          <a:prstGeom prst="rect">
            <a:avLst/>
          </a:prstGeom>
        </p:spPr>
      </p:pic>
      <p:sp>
        <p:nvSpPr>
          <p:cNvPr id="12" name="TextBox 11">
            <a:extLst>
              <a:ext uri="{FF2B5EF4-FFF2-40B4-BE49-F238E27FC236}">
                <a16:creationId xmlns:a16="http://schemas.microsoft.com/office/drawing/2014/main" id="{EB5524AF-1C9E-4D8E-93A1-5C3CBBA8E202}"/>
              </a:ext>
            </a:extLst>
          </p:cNvPr>
          <p:cNvSpPr txBox="1"/>
          <p:nvPr/>
        </p:nvSpPr>
        <p:spPr>
          <a:xfrm>
            <a:off x="2292121" y="1144159"/>
            <a:ext cx="9879234" cy="3035971"/>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gradFill>
                  <a:gsLst>
                    <a:gs pos="2917">
                      <a:srgbClr val="000000"/>
                    </a:gs>
                    <a:gs pos="30000">
                      <a:srgbClr val="000000"/>
                    </a:gs>
                  </a:gsLst>
                  <a:lin ang="5400000" scaled="0"/>
                </a:gradFill>
                <a:latin typeface="Segoe UI"/>
              </a:rPr>
              <a:t>Azure Virtual Network (</a:t>
            </a:r>
            <a:r>
              <a:rPr lang="en-US" sz="2448" b="1" dirty="0" err="1">
                <a:gradFill>
                  <a:gsLst>
                    <a:gs pos="2917">
                      <a:srgbClr val="000000"/>
                    </a:gs>
                    <a:gs pos="30000">
                      <a:srgbClr val="000000"/>
                    </a:gs>
                  </a:gsLst>
                  <a:lin ang="5400000" scaled="0"/>
                </a:gradFill>
                <a:latin typeface="Segoe UI"/>
              </a:rPr>
              <a:t>VNet</a:t>
            </a:r>
            <a:r>
              <a:rPr lang="en-US" sz="2448" b="1" dirty="0">
                <a:gradFill>
                  <a:gsLst>
                    <a:gs pos="2917">
                      <a:srgbClr val="000000"/>
                    </a:gs>
                    <a:gs pos="30000">
                      <a:srgbClr val="000000"/>
                    </a:gs>
                  </a:gsLst>
                  <a:lin ang="5400000" scaled="0"/>
                </a:gradFill>
                <a:latin typeface="Segoe UI"/>
              </a:rPr>
              <a:t>) </a:t>
            </a:r>
            <a:r>
              <a:rPr lang="en-US" sz="2448" dirty="0">
                <a:gradFill>
                  <a:gsLst>
                    <a:gs pos="2917">
                      <a:srgbClr val="000000"/>
                    </a:gs>
                    <a:gs pos="30000">
                      <a:srgbClr val="000000"/>
                    </a:gs>
                  </a:gsLst>
                  <a:lin ang="5400000" scaled="0"/>
                </a:gradFill>
                <a:latin typeface="Segoe UI"/>
              </a:rPr>
              <a:t>enables Azure resources to communicate with each other, the internet, and on-premises networks.</a:t>
            </a:r>
          </a:p>
          <a:p>
            <a:pPr marL="349724" indent="-349724" defTabSz="932563">
              <a:lnSpc>
                <a:spcPct val="90000"/>
              </a:lnSpc>
              <a:spcAft>
                <a:spcPts val="612"/>
              </a:spcAft>
              <a:buFont typeface="Arial" panose="020B0604020202020204" pitchFamily="34" charset="0"/>
              <a:buChar char="•"/>
            </a:pPr>
            <a:r>
              <a:rPr lang="en-US" sz="2448" dirty="0">
                <a:gradFill>
                  <a:gsLst>
                    <a:gs pos="2917">
                      <a:srgbClr val="000000"/>
                    </a:gs>
                    <a:gs pos="30000">
                      <a:srgbClr val="000000"/>
                    </a:gs>
                  </a:gsLst>
                  <a:lin ang="5400000" scaled="0"/>
                </a:gradFill>
                <a:latin typeface="Segoe UI"/>
              </a:rPr>
              <a:t>Public endpoints, accessible from anywhere on the internet</a:t>
            </a:r>
          </a:p>
          <a:p>
            <a:pPr marL="349724" indent="-349724" defTabSz="932563">
              <a:lnSpc>
                <a:spcPct val="90000"/>
              </a:lnSpc>
              <a:spcAft>
                <a:spcPts val="612"/>
              </a:spcAft>
              <a:buFont typeface="Arial" panose="020B0604020202020204" pitchFamily="34" charset="0"/>
              <a:buChar char="•"/>
            </a:pPr>
            <a:r>
              <a:rPr lang="en-US" sz="2448" dirty="0">
                <a:gradFill>
                  <a:gsLst>
                    <a:gs pos="2917">
                      <a:srgbClr val="000000"/>
                    </a:gs>
                    <a:gs pos="30000">
                      <a:srgbClr val="000000"/>
                    </a:gs>
                  </a:gsLst>
                  <a:lin ang="5400000" scaled="0"/>
                </a:gradFill>
                <a:latin typeface="Segoe UI"/>
              </a:rPr>
              <a:t>Private endpoints, accessible only from within your network</a:t>
            </a:r>
          </a:p>
          <a:p>
            <a:pPr marL="349724" indent="-349724" defTabSz="932563">
              <a:lnSpc>
                <a:spcPct val="90000"/>
              </a:lnSpc>
              <a:spcAft>
                <a:spcPts val="612"/>
              </a:spcAft>
              <a:buFont typeface="Arial" panose="020B0604020202020204" pitchFamily="34" charset="0"/>
              <a:buChar char="•"/>
            </a:pPr>
            <a:r>
              <a:rPr lang="en-US" sz="2448" dirty="0">
                <a:gradFill>
                  <a:gsLst>
                    <a:gs pos="2917">
                      <a:srgbClr val="000000"/>
                    </a:gs>
                    <a:gs pos="30000">
                      <a:srgbClr val="000000"/>
                    </a:gs>
                  </a:gsLst>
                  <a:lin ang="5400000" scaled="0"/>
                </a:gradFill>
                <a:latin typeface="Segoe UI"/>
              </a:rPr>
              <a:t>Virtual subnets, segment your network to suit your needs</a:t>
            </a:r>
          </a:p>
          <a:p>
            <a:pPr marL="349724" indent="-349724" defTabSz="932563">
              <a:lnSpc>
                <a:spcPct val="90000"/>
              </a:lnSpc>
              <a:spcAft>
                <a:spcPts val="612"/>
              </a:spcAft>
              <a:buFont typeface="Arial" panose="020B0604020202020204" pitchFamily="34" charset="0"/>
              <a:buChar char="•"/>
            </a:pPr>
            <a:r>
              <a:rPr lang="en-US" sz="2448" dirty="0">
                <a:gradFill>
                  <a:gsLst>
                    <a:gs pos="2917">
                      <a:srgbClr val="000000"/>
                    </a:gs>
                    <a:gs pos="30000">
                      <a:srgbClr val="000000"/>
                    </a:gs>
                  </a:gsLst>
                  <a:lin ang="5400000" scaled="0"/>
                </a:gradFill>
                <a:latin typeface="Segoe UI"/>
              </a:rPr>
              <a:t>Network peering, connect your private networks directly together</a:t>
            </a:r>
            <a:endParaRPr lang="en-US" sz="2448" b="1" dirty="0">
              <a:gradFill>
                <a:gsLst>
                  <a:gs pos="2917">
                    <a:srgbClr val="000000"/>
                  </a:gs>
                  <a:gs pos="30000">
                    <a:srgbClr val="000000"/>
                  </a:gs>
                </a:gsLst>
                <a:lin ang="5400000" scaled="0"/>
              </a:gradFill>
              <a:latin typeface="Segoe UI"/>
            </a:endParaRPr>
          </a:p>
        </p:txBody>
      </p:sp>
    </p:spTree>
    <p:extLst>
      <p:ext uri="{BB962C8B-B14F-4D97-AF65-F5344CB8AC3E}">
        <p14:creationId xmlns:p14="http://schemas.microsoft.com/office/powerpoint/2010/main" val="28001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6C63B0-3F43-BD3F-3A4B-F452BC433C62}"/>
              </a:ext>
            </a:extLst>
          </p:cNvPr>
          <p:cNvPicPr>
            <a:picLocks noChangeAspect="1"/>
          </p:cNvPicPr>
          <p:nvPr/>
        </p:nvPicPr>
        <p:blipFill>
          <a:blip r:embed="rId3"/>
          <a:srcRect/>
          <a:stretch/>
        </p:blipFill>
        <p:spPr>
          <a:xfrm>
            <a:off x="1194289" y="2508111"/>
            <a:ext cx="10631962" cy="3297344"/>
          </a:xfrm>
          <a:prstGeom prst="rect">
            <a:avLst/>
          </a:prstGeom>
        </p:spPr>
      </p:pic>
      <p:sp>
        <p:nvSpPr>
          <p:cNvPr id="17" name="Title 16"/>
          <p:cNvSpPr>
            <a:spLocks noGrp="1"/>
          </p:cNvSpPr>
          <p:nvPr>
            <p:ph type="title"/>
          </p:nvPr>
        </p:nvSpPr>
        <p:spPr/>
        <p:txBody>
          <a:bodyPr/>
          <a:lstStyle/>
          <a:p>
            <a:r>
              <a:rPr lang="en-US" dirty="0">
                <a:cs typeface="Segoe UI"/>
              </a:rPr>
              <a:t>Azure networking services</a:t>
            </a:r>
            <a:endParaRPr lang="en-US" dirty="0"/>
          </a:p>
        </p:txBody>
      </p:sp>
      <p:grpSp>
        <p:nvGrpSpPr>
          <p:cNvPr id="16" name="Group 15" descr="Virtual Private Network (VPN) icon.  A locked network showing communication within a closed lock.">
            <a:extLst>
              <a:ext uri="{FF2B5EF4-FFF2-40B4-BE49-F238E27FC236}">
                <a16:creationId xmlns:a16="http://schemas.microsoft.com/office/drawing/2014/main" id="{B56E9E90-D28F-4222-96AC-701C2E4CD917}"/>
              </a:ext>
            </a:extLst>
          </p:cNvPr>
          <p:cNvGrpSpPr/>
          <p:nvPr/>
        </p:nvGrpSpPr>
        <p:grpSpPr>
          <a:xfrm>
            <a:off x="862513" y="1195060"/>
            <a:ext cx="10083974" cy="1338799"/>
            <a:chOff x="844813" y="2931954"/>
            <a:chExt cx="9887147" cy="1312667"/>
          </a:xfrm>
        </p:grpSpPr>
        <p:pic>
          <p:nvPicPr>
            <p:cNvPr id="8" name="Graphic 7">
              <a:extLst>
                <a:ext uri="{FF2B5EF4-FFF2-40B4-BE49-F238E27FC236}">
                  <a16:creationId xmlns:a16="http://schemas.microsoft.com/office/drawing/2014/main" id="{97612B73-C6BF-4556-AEF6-C0867FEA76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813" y="2986914"/>
              <a:ext cx="1182743" cy="1182743"/>
            </a:xfrm>
            <a:prstGeom prst="rect">
              <a:avLst/>
            </a:prstGeom>
          </p:spPr>
        </p:pic>
        <p:sp>
          <p:nvSpPr>
            <p:cNvPr id="14" name="TextBox 13">
              <a:extLst>
                <a:ext uri="{FF2B5EF4-FFF2-40B4-BE49-F238E27FC236}">
                  <a16:creationId xmlns:a16="http://schemas.microsoft.com/office/drawing/2014/main" id="{2E152B57-46F5-4D1B-A9A7-62D076A97D86}"/>
                </a:ext>
              </a:extLst>
            </p:cNvPr>
            <p:cNvSpPr txBox="1"/>
            <p:nvPr/>
          </p:nvSpPr>
          <p:spPr>
            <a:xfrm>
              <a:off x="2246517" y="2931954"/>
              <a:ext cx="8485443" cy="1312667"/>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gradFill>
                    <a:gsLst>
                      <a:gs pos="2917">
                        <a:srgbClr val="000000"/>
                      </a:gs>
                      <a:gs pos="30000">
                        <a:srgbClr val="000000"/>
                      </a:gs>
                    </a:gsLst>
                    <a:lin ang="5400000" scaled="0"/>
                  </a:gradFill>
                  <a:latin typeface="Segoe UI"/>
                </a:rPr>
                <a:t>Virtual Private Network Gateway (VPN)</a:t>
              </a:r>
              <a:r>
                <a:rPr lang="en-US" sz="2448" dirty="0">
                  <a:gradFill>
                    <a:gsLst>
                      <a:gs pos="2917">
                        <a:srgbClr val="000000"/>
                      </a:gs>
                      <a:gs pos="30000">
                        <a:srgbClr val="000000"/>
                      </a:gs>
                    </a:gsLst>
                    <a:lin ang="5400000" scaled="0"/>
                  </a:gradFill>
                  <a:latin typeface="Segoe UI"/>
                </a:rPr>
                <a:t> is used to send encrypted traffic between an Azure virtual network and an on-premises location over the public internet. </a:t>
              </a:r>
              <a:endParaRPr lang="en-US" sz="2448" b="1" dirty="0">
                <a:gradFill>
                  <a:gsLst>
                    <a:gs pos="2917">
                      <a:srgbClr val="000000"/>
                    </a:gs>
                    <a:gs pos="30000">
                      <a:srgbClr val="000000"/>
                    </a:gs>
                  </a:gsLst>
                  <a:lin ang="5400000" scaled="0"/>
                </a:gradFill>
                <a:latin typeface="Segoe UI"/>
              </a:endParaRPr>
            </a:p>
          </p:txBody>
        </p:sp>
      </p:grpSp>
    </p:spTree>
    <p:extLst>
      <p:ext uri="{BB962C8B-B14F-4D97-AF65-F5344CB8AC3E}">
        <p14:creationId xmlns:p14="http://schemas.microsoft.com/office/powerpoint/2010/main" val="33538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30F39F-3260-0A4F-6669-D61F513AB913}"/>
              </a:ext>
            </a:extLst>
          </p:cNvPr>
          <p:cNvPicPr>
            <a:picLocks noChangeAspect="1"/>
          </p:cNvPicPr>
          <p:nvPr/>
        </p:nvPicPr>
        <p:blipFill>
          <a:blip r:embed="rId3"/>
          <a:stretch>
            <a:fillRect/>
          </a:stretch>
        </p:blipFill>
        <p:spPr>
          <a:xfrm>
            <a:off x="2280162" y="1880753"/>
            <a:ext cx="7876150" cy="4050961"/>
          </a:xfrm>
          <a:prstGeom prst="rect">
            <a:avLst/>
          </a:prstGeom>
        </p:spPr>
      </p:pic>
      <p:grpSp>
        <p:nvGrpSpPr>
          <p:cNvPr id="18" name="Group 17" descr="Azure Express Route icon.  This is a decorative triangle with no specific meaning.">
            <a:extLst>
              <a:ext uri="{FF2B5EF4-FFF2-40B4-BE49-F238E27FC236}">
                <a16:creationId xmlns:a16="http://schemas.microsoft.com/office/drawing/2014/main" id="{0882801D-4AEF-45F4-A350-1134A3D40E39}"/>
              </a:ext>
            </a:extLst>
          </p:cNvPr>
          <p:cNvGrpSpPr/>
          <p:nvPr/>
        </p:nvGrpSpPr>
        <p:grpSpPr>
          <a:xfrm>
            <a:off x="862512" y="1003109"/>
            <a:ext cx="10083975" cy="1338799"/>
            <a:chOff x="844812" y="4539542"/>
            <a:chExt cx="9887148" cy="1312667"/>
          </a:xfrm>
        </p:grpSpPr>
        <p:pic>
          <p:nvPicPr>
            <p:cNvPr id="11" name="Graphic 10">
              <a:extLst>
                <a:ext uri="{FF2B5EF4-FFF2-40B4-BE49-F238E27FC236}">
                  <a16:creationId xmlns:a16="http://schemas.microsoft.com/office/drawing/2014/main" id="{01121803-1077-486A-9740-8A1A3970D9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812" y="4594502"/>
              <a:ext cx="1182743" cy="1182743"/>
            </a:xfrm>
            <a:prstGeom prst="rect">
              <a:avLst/>
            </a:prstGeom>
          </p:spPr>
        </p:pic>
        <p:sp>
          <p:nvSpPr>
            <p:cNvPr id="15" name="TextBox 14">
              <a:extLst>
                <a:ext uri="{FF2B5EF4-FFF2-40B4-BE49-F238E27FC236}">
                  <a16:creationId xmlns:a16="http://schemas.microsoft.com/office/drawing/2014/main" id="{7183B690-E2CA-4645-AAE8-34051F0CF538}"/>
                </a:ext>
              </a:extLst>
            </p:cNvPr>
            <p:cNvSpPr txBox="1"/>
            <p:nvPr/>
          </p:nvSpPr>
          <p:spPr>
            <a:xfrm>
              <a:off x="2246517" y="4539542"/>
              <a:ext cx="8485443" cy="1312667"/>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gradFill>
                    <a:gsLst>
                      <a:gs pos="2917">
                        <a:srgbClr val="000000"/>
                      </a:gs>
                      <a:gs pos="30000">
                        <a:srgbClr val="000000"/>
                      </a:gs>
                    </a:gsLst>
                    <a:lin ang="5400000" scaled="0"/>
                  </a:gradFill>
                  <a:latin typeface="Segoe UI"/>
                </a:rPr>
                <a:t>Azure Express Route</a:t>
              </a:r>
              <a:r>
                <a:rPr lang="en-US" sz="2448" dirty="0">
                  <a:gradFill>
                    <a:gsLst>
                      <a:gs pos="2917">
                        <a:srgbClr val="000000"/>
                      </a:gs>
                      <a:gs pos="30000">
                        <a:srgbClr val="000000"/>
                      </a:gs>
                    </a:gsLst>
                    <a:lin ang="5400000" scaled="0"/>
                  </a:gradFill>
                  <a:latin typeface="Segoe UI"/>
                </a:rPr>
                <a:t> extends on-premises networks into Azure over a private connection that is facilitated by a connectivity provider. </a:t>
              </a:r>
              <a:endParaRPr lang="en-US" sz="2448" b="1" dirty="0">
                <a:gradFill>
                  <a:gsLst>
                    <a:gs pos="2917">
                      <a:srgbClr val="000000"/>
                    </a:gs>
                    <a:gs pos="30000">
                      <a:srgbClr val="000000"/>
                    </a:gs>
                  </a:gsLst>
                  <a:lin ang="5400000" scaled="0"/>
                </a:gradFill>
                <a:latin typeface="Segoe UI"/>
              </a:endParaRPr>
            </a:p>
          </p:txBody>
        </p:sp>
      </p:grpSp>
      <p:sp>
        <p:nvSpPr>
          <p:cNvPr id="17" name="Title 16"/>
          <p:cNvSpPr>
            <a:spLocks noGrp="1"/>
          </p:cNvSpPr>
          <p:nvPr>
            <p:ph type="title"/>
          </p:nvPr>
        </p:nvSpPr>
        <p:spPr/>
        <p:txBody>
          <a:bodyPr/>
          <a:lstStyle/>
          <a:p>
            <a:r>
              <a:rPr lang="en-US" dirty="0">
                <a:cs typeface="Segoe UI"/>
              </a:rPr>
              <a:t>Azure networking services</a:t>
            </a:r>
            <a:endParaRPr lang="en-US" dirty="0"/>
          </a:p>
        </p:txBody>
      </p:sp>
    </p:spTree>
    <p:extLst>
      <p:ext uri="{BB962C8B-B14F-4D97-AF65-F5344CB8AC3E}">
        <p14:creationId xmlns:p14="http://schemas.microsoft.com/office/powerpoint/2010/main" val="19737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CE92-1D76-4F61-8208-4BBDE2BA1DA5}"/>
              </a:ext>
            </a:extLst>
          </p:cNvPr>
          <p:cNvSpPr>
            <a:spLocks noGrp="1"/>
          </p:cNvSpPr>
          <p:nvPr>
            <p:ph type="title"/>
          </p:nvPr>
        </p:nvSpPr>
        <p:spPr/>
        <p:txBody>
          <a:bodyPr/>
          <a:lstStyle/>
          <a:p>
            <a:r>
              <a:rPr lang="en-US" dirty="0"/>
              <a:t>Exercise – Create an Azure resource</a:t>
            </a:r>
          </a:p>
        </p:txBody>
      </p:sp>
      <p:sp>
        <p:nvSpPr>
          <p:cNvPr id="3" name="Text Placeholder 2">
            <a:extLst>
              <a:ext uri="{FF2B5EF4-FFF2-40B4-BE49-F238E27FC236}">
                <a16:creationId xmlns:a16="http://schemas.microsoft.com/office/drawing/2014/main" id="{D9B7E699-8A7B-44B9-87EE-C5ED24A8C217}"/>
              </a:ext>
            </a:extLst>
          </p:cNvPr>
          <p:cNvSpPr>
            <a:spLocks noGrp="1"/>
          </p:cNvSpPr>
          <p:nvPr>
            <p:ph sz="quarter" idx="10"/>
          </p:nvPr>
        </p:nvSpPr>
        <p:spPr>
          <a:xfrm>
            <a:off x="427858" y="1634767"/>
            <a:ext cx="5502360" cy="3270157"/>
          </a:xfrm>
        </p:spPr>
        <p:txBody>
          <a:bodyPr/>
          <a:lstStyle/>
          <a:p>
            <a:pPr marL="238006"/>
            <a:r>
              <a:rPr lang="en-US" dirty="0"/>
              <a:t>Create an Azure resource, monitor the resource group for needed resources being created in the same group</a:t>
            </a:r>
          </a:p>
          <a:p>
            <a:pPr marL="238006"/>
            <a:endParaRPr lang="en-US" dirty="0"/>
          </a:p>
          <a:p>
            <a:pPr marL="762591" indent="-524586">
              <a:buAutoNum type="arabicPeriod"/>
            </a:pPr>
            <a:r>
              <a:rPr lang="en-US" dirty="0">
                <a:latin typeface="+mn-lt"/>
                <a:cs typeface="Segoe UI Semilight" panose="020B0402040204020203" pitchFamily="34" charset="0"/>
              </a:rPr>
              <a:t>Create a virtual machine.</a:t>
            </a:r>
          </a:p>
          <a:p>
            <a:pPr marL="762591" indent="-524586">
              <a:buAutoNum type="arabicPeriod"/>
            </a:pPr>
            <a:r>
              <a:rPr lang="en-US" dirty="0">
                <a:latin typeface="+mn-lt"/>
                <a:cs typeface="Segoe UI Semilight" panose="020B0402040204020203" pitchFamily="34" charset="0"/>
              </a:rPr>
              <a:t>Monitor the resource group.</a:t>
            </a:r>
          </a:p>
        </p:txBody>
      </p:sp>
      <p:pic>
        <p:nvPicPr>
          <p:cNvPr id="6" name="Picture 5">
            <a:extLst>
              <a:ext uri="{FF2B5EF4-FFF2-40B4-BE49-F238E27FC236}">
                <a16:creationId xmlns:a16="http://schemas.microsoft.com/office/drawing/2014/main" id="{7CDCCC72-E44C-4A20-A7B0-16FEBBDDB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7999" y="1475841"/>
            <a:ext cx="3837274" cy="4042843"/>
          </a:xfrm>
          <a:prstGeom prst="rect">
            <a:avLst/>
          </a:prstGeom>
        </p:spPr>
      </p:pic>
    </p:spTree>
    <p:extLst>
      <p:ext uri="{BB962C8B-B14F-4D97-AF65-F5344CB8AC3E}">
        <p14:creationId xmlns:p14="http://schemas.microsoft.com/office/powerpoint/2010/main" val="9969208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CE92-1D76-4F61-8208-4BBDE2BA1DA5}"/>
              </a:ext>
            </a:extLst>
          </p:cNvPr>
          <p:cNvSpPr>
            <a:spLocks noGrp="1"/>
          </p:cNvSpPr>
          <p:nvPr>
            <p:ph type="title"/>
          </p:nvPr>
        </p:nvSpPr>
        <p:spPr/>
        <p:txBody>
          <a:bodyPr/>
          <a:lstStyle/>
          <a:p>
            <a:r>
              <a:rPr lang="en-US" dirty="0"/>
              <a:t>Exercise – Create a Virtual Machine</a:t>
            </a:r>
          </a:p>
        </p:txBody>
      </p:sp>
      <p:sp>
        <p:nvSpPr>
          <p:cNvPr id="3" name="Text Placeholder 2">
            <a:extLst>
              <a:ext uri="{FF2B5EF4-FFF2-40B4-BE49-F238E27FC236}">
                <a16:creationId xmlns:a16="http://schemas.microsoft.com/office/drawing/2014/main" id="{D9B7E699-8A7B-44B9-87EE-C5ED24A8C217}"/>
              </a:ext>
            </a:extLst>
          </p:cNvPr>
          <p:cNvSpPr>
            <a:spLocks noGrp="1"/>
          </p:cNvSpPr>
          <p:nvPr>
            <p:ph sz="quarter" idx="10"/>
          </p:nvPr>
        </p:nvSpPr>
        <p:spPr>
          <a:xfrm>
            <a:off x="427858" y="1634767"/>
            <a:ext cx="5502360" cy="3270157"/>
          </a:xfrm>
        </p:spPr>
        <p:txBody>
          <a:bodyPr/>
          <a:lstStyle/>
          <a:p>
            <a:pPr marL="238006"/>
            <a:r>
              <a:rPr lang="en-US" dirty="0"/>
              <a:t>Create a virtual machine in the Azure Portal, connect to the virtual machine, install the web server role, and test. </a:t>
            </a:r>
          </a:p>
          <a:p>
            <a:pPr marL="238006"/>
            <a:endParaRPr lang="en-US" dirty="0"/>
          </a:p>
          <a:p>
            <a:pPr marL="762591" indent="-524586">
              <a:buAutoNum type="arabicPeriod"/>
            </a:pPr>
            <a:r>
              <a:rPr lang="en-US" dirty="0">
                <a:latin typeface="+mn-lt"/>
                <a:cs typeface="Segoe UI Semilight" panose="020B0402040204020203" pitchFamily="34" charset="0"/>
              </a:rPr>
              <a:t>Create the virtual machine.</a:t>
            </a:r>
          </a:p>
          <a:p>
            <a:pPr marL="762591" indent="-524586">
              <a:buFont typeface="+mj-lt"/>
              <a:buAutoNum type="arabicPeriod"/>
            </a:pPr>
            <a:r>
              <a:rPr lang="en-US" dirty="0">
                <a:latin typeface="+mn-lt"/>
                <a:cs typeface="Segoe UI Semilight" panose="020B0402040204020203" pitchFamily="34" charset="0"/>
              </a:rPr>
              <a:t>Install the web server package.</a:t>
            </a:r>
            <a:endParaRPr lang="en-US" dirty="0">
              <a:latin typeface="+mn-lt"/>
            </a:endParaRPr>
          </a:p>
        </p:txBody>
      </p:sp>
      <p:pic>
        <p:nvPicPr>
          <p:cNvPr id="6" name="Picture 5">
            <a:extLst>
              <a:ext uri="{FF2B5EF4-FFF2-40B4-BE49-F238E27FC236}">
                <a16:creationId xmlns:a16="http://schemas.microsoft.com/office/drawing/2014/main" id="{7CDCCC72-E44C-4A20-A7B0-16FEBBDDB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7999" y="1475841"/>
            <a:ext cx="3837274" cy="4042843"/>
          </a:xfrm>
          <a:prstGeom prst="rect">
            <a:avLst/>
          </a:prstGeom>
        </p:spPr>
      </p:pic>
    </p:spTree>
    <p:extLst>
      <p:ext uri="{BB962C8B-B14F-4D97-AF65-F5344CB8AC3E}">
        <p14:creationId xmlns:p14="http://schemas.microsoft.com/office/powerpoint/2010/main" val="8804361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CE92-1D76-4F61-8208-4BBDE2BA1DA5}"/>
              </a:ext>
            </a:extLst>
          </p:cNvPr>
          <p:cNvSpPr>
            <a:spLocks noGrp="1"/>
          </p:cNvSpPr>
          <p:nvPr>
            <p:ph type="title"/>
          </p:nvPr>
        </p:nvSpPr>
        <p:spPr/>
        <p:txBody>
          <a:bodyPr/>
          <a:lstStyle/>
          <a:p>
            <a:r>
              <a:rPr lang="en-IE" dirty="0"/>
              <a:t>Walkthrough – Configure network access</a:t>
            </a:r>
            <a:endParaRPr lang="en-US" dirty="0"/>
          </a:p>
        </p:txBody>
      </p:sp>
      <p:sp>
        <p:nvSpPr>
          <p:cNvPr id="3" name="Text Placeholder 2">
            <a:extLst>
              <a:ext uri="{FF2B5EF4-FFF2-40B4-BE49-F238E27FC236}">
                <a16:creationId xmlns:a16="http://schemas.microsoft.com/office/drawing/2014/main" id="{D9B7E699-8A7B-44B9-87EE-C5ED24A8C217}"/>
              </a:ext>
            </a:extLst>
          </p:cNvPr>
          <p:cNvSpPr>
            <a:spLocks noGrp="1"/>
          </p:cNvSpPr>
          <p:nvPr>
            <p:ph sz="quarter" idx="10"/>
          </p:nvPr>
        </p:nvSpPr>
        <p:spPr>
          <a:xfrm>
            <a:off x="427857" y="1485900"/>
            <a:ext cx="5502360" cy="3531743"/>
          </a:xfrm>
        </p:spPr>
        <p:txBody>
          <a:bodyPr/>
          <a:lstStyle/>
          <a:p>
            <a:pPr marL="238006">
              <a:tabLst>
                <a:tab pos="526205" algn="l"/>
              </a:tabLst>
            </a:pPr>
            <a:r>
              <a:rPr lang="en-US" dirty="0">
                <a:cs typeface="Segoe UI Semilight" panose="020B0402040204020203" pitchFamily="34" charset="0"/>
              </a:rPr>
              <a:t>Configure public access to the virtual machine created earlier.</a:t>
            </a:r>
          </a:p>
          <a:p>
            <a:pPr marL="238006">
              <a:tabLst>
                <a:tab pos="526205" algn="l"/>
              </a:tabLst>
            </a:pPr>
            <a:endParaRPr lang="en-US" b="1" dirty="0">
              <a:latin typeface="+mn-lt"/>
              <a:cs typeface="Segoe UI Semilight" panose="020B0402040204020203" pitchFamily="34" charset="0"/>
            </a:endParaRPr>
          </a:p>
          <a:p>
            <a:pPr marL="762591" indent="-524586">
              <a:buFont typeface="+mj-lt"/>
              <a:buAutoNum type="arabicPeriod"/>
              <a:tabLst>
                <a:tab pos="526205" algn="l"/>
              </a:tabLst>
            </a:pPr>
            <a:r>
              <a:rPr lang="en-US" dirty="0">
                <a:latin typeface="+mn-lt"/>
                <a:cs typeface="Segoe UI Semilight" panose="020B0402040204020203" pitchFamily="34" charset="0"/>
              </a:rPr>
              <a:t>Verify currently open ports.</a:t>
            </a:r>
          </a:p>
          <a:p>
            <a:pPr marL="762591" indent="-524586">
              <a:buFont typeface="+mj-lt"/>
              <a:buAutoNum type="arabicPeriod"/>
              <a:tabLst>
                <a:tab pos="526205" algn="l"/>
              </a:tabLst>
            </a:pPr>
            <a:r>
              <a:rPr lang="en-US" dirty="0">
                <a:latin typeface="+mn-lt"/>
                <a:cs typeface="Segoe UI Semilight" panose="020B0402040204020203" pitchFamily="34" charset="0"/>
              </a:rPr>
              <a:t>Create a network security group</a:t>
            </a:r>
          </a:p>
          <a:p>
            <a:pPr marL="762591" indent="-524586">
              <a:buFont typeface="+mj-lt"/>
              <a:buAutoNum type="arabicPeriod"/>
              <a:tabLst>
                <a:tab pos="526205" algn="l"/>
              </a:tabLst>
            </a:pPr>
            <a:r>
              <a:rPr lang="en-US" dirty="0">
                <a:latin typeface="+mn-lt"/>
                <a:cs typeface="Segoe UI Semilight" panose="020B0402040204020203" pitchFamily="34" charset="0"/>
              </a:rPr>
              <a:t>Configure HTTP access (port 80)</a:t>
            </a:r>
          </a:p>
          <a:p>
            <a:pPr marL="762591" indent="-524586">
              <a:buFont typeface="+mj-lt"/>
              <a:buAutoNum type="arabicPeriod"/>
              <a:tabLst>
                <a:tab pos="526205" algn="l"/>
              </a:tabLst>
            </a:pPr>
            <a:r>
              <a:rPr lang="en-US" dirty="0">
                <a:latin typeface="+mn-lt"/>
                <a:cs typeface="Segoe UI Semilight" panose="020B0402040204020203" pitchFamily="34" charset="0"/>
              </a:rPr>
              <a:t>Test the connection.</a:t>
            </a:r>
          </a:p>
        </p:txBody>
      </p:sp>
      <p:pic>
        <p:nvPicPr>
          <p:cNvPr id="6" name="Picture 5">
            <a:extLst>
              <a:ext uri="{FF2B5EF4-FFF2-40B4-BE49-F238E27FC236}">
                <a16:creationId xmlns:a16="http://schemas.microsoft.com/office/drawing/2014/main" id="{7CDCCC72-E44C-4A20-A7B0-16FEBBDDB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7999" y="1475841"/>
            <a:ext cx="3837274" cy="4042843"/>
          </a:xfrm>
          <a:prstGeom prst="rect">
            <a:avLst/>
          </a:prstGeom>
        </p:spPr>
      </p:pic>
    </p:spTree>
    <p:extLst>
      <p:ext uri="{BB962C8B-B14F-4D97-AF65-F5344CB8AC3E}">
        <p14:creationId xmlns:p14="http://schemas.microsoft.com/office/powerpoint/2010/main" val="38041263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Storage</a:t>
            </a:r>
            <a:endParaRPr lang="en-US" dirty="0"/>
          </a:p>
        </p:txBody>
      </p:sp>
      <p:pic>
        <p:nvPicPr>
          <p:cNvPr id="5" name="Graphic 4">
            <a:extLst>
              <a:ext uri="{FF2B5EF4-FFF2-40B4-BE49-F238E27FC236}">
                <a16:creationId xmlns:a16="http://schemas.microsoft.com/office/drawing/2014/main" id="{A7A056C9-D569-4189-8279-4A9B8253459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4699" y="2827893"/>
            <a:ext cx="1338738" cy="1338738"/>
          </a:xfrm>
          <a:prstGeom prst="rect">
            <a:avLst/>
          </a:prstGeom>
        </p:spPr>
      </p:pic>
    </p:spTree>
    <p:extLst>
      <p:ext uri="{BB962C8B-B14F-4D97-AF65-F5344CB8AC3E}">
        <p14:creationId xmlns:p14="http://schemas.microsoft.com/office/powerpoint/2010/main" val="16794500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4F56-B846-1A35-8C2E-B57707E85DA0}"/>
              </a:ext>
            </a:extLst>
          </p:cNvPr>
          <p:cNvSpPr>
            <a:spLocks noGrp="1"/>
          </p:cNvSpPr>
          <p:nvPr>
            <p:ph type="title"/>
          </p:nvPr>
        </p:nvSpPr>
        <p:spPr/>
        <p:txBody>
          <a:bodyPr/>
          <a:lstStyle/>
          <a:p>
            <a:r>
              <a:rPr lang="en-US" dirty="0"/>
              <a:t>Storage accounts</a:t>
            </a:r>
          </a:p>
        </p:txBody>
      </p:sp>
      <p:sp>
        <p:nvSpPr>
          <p:cNvPr id="4" name="Content Placeholder 3">
            <a:extLst>
              <a:ext uri="{FF2B5EF4-FFF2-40B4-BE49-F238E27FC236}">
                <a16:creationId xmlns:a16="http://schemas.microsoft.com/office/drawing/2014/main" id="{20C36E3F-FC5E-6C44-F61B-4A4509E8CF90}"/>
              </a:ext>
            </a:extLst>
          </p:cNvPr>
          <p:cNvSpPr>
            <a:spLocks noGrp="1"/>
          </p:cNvSpPr>
          <p:nvPr>
            <p:ph sz="quarter" idx="10"/>
          </p:nvPr>
        </p:nvSpPr>
        <p:spPr>
          <a:xfrm>
            <a:off x="427857" y="1485900"/>
            <a:ext cx="5502360" cy="2370953"/>
          </a:xfrm>
        </p:spPr>
        <p:txBody>
          <a:bodyPr/>
          <a:lstStyle/>
          <a:p>
            <a:pPr marL="349724" indent="-349724">
              <a:buFont typeface="Arial" panose="020B0604020202020204" pitchFamily="34" charset="0"/>
              <a:buChar char="•"/>
            </a:pPr>
            <a:r>
              <a:rPr lang="en-US" dirty="0">
                <a:latin typeface="+mn-lt"/>
              </a:rPr>
              <a:t>Must have a globally unique name</a:t>
            </a:r>
          </a:p>
          <a:p>
            <a:pPr marL="349724" indent="-349724">
              <a:buFont typeface="Arial" panose="020B0604020202020204" pitchFamily="34" charset="0"/>
              <a:buChar char="•"/>
            </a:pPr>
            <a:r>
              <a:rPr lang="en-US" dirty="0">
                <a:latin typeface="+mn-lt"/>
              </a:rPr>
              <a:t>Provide over-the-internet access worldwide</a:t>
            </a:r>
          </a:p>
          <a:p>
            <a:pPr marL="349724" indent="-349724">
              <a:buFont typeface="Arial" panose="020B0604020202020204" pitchFamily="34" charset="0"/>
              <a:buChar char="•"/>
            </a:pPr>
            <a:r>
              <a:rPr lang="en-US" dirty="0">
                <a:latin typeface="+mn-lt"/>
              </a:rPr>
              <a:t>Determine storage services and redundancy options</a:t>
            </a:r>
          </a:p>
        </p:txBody>
      </p:sp>
      <p:pic>
        <p:nvPicPr>
          <p:cNvPr id="9" name="Content Placeholder 8">
            <a:extLst>
              <a:ext uri="{FF2B5EF4-FFF2-40B4-BE49-F238E27FC236}">
                <a16:creationId xmlns:a16="http://schemas.microsoft.com/office/drawing/2014/main" id="{3E8F925E-F2A4-7B3D-B701-13311DECFFB2}"/>
              </a:ext>
              <a:ext uri="{C183D7F6-B498-43B3-948B-1728B52AA6E4}">
                <adec:decorative xmlns:adec="http://schemas.microsoft.com/office/drawing/2017/decorative" val="1"/>
              </a:ext>
            </a:extLst>
          </p:cNvPr>
          <p:cNvPicPr>
            <a:picLocks noGrp="1" noChangeAspect="1"/>
          </p:cNvPicPr>
          <p:nvPr>
            <p:ph sz="quarter" idx="12"/>
          </p:nvPr>
        </p:nvPicPr>
        <p:blipFill>
          <a:blip r:embed="rId3">
            <a:extLst>
              <a:ext uri="{96DAC541-7B7A-43D3-8B79-37D633B846F1}">
                <asvg:svgBlip xmlns:asvg="http://schemas.microsoft.com/office/drawing/2016/SVG/main" r:embed="rId4"/>
              </a:ext>
            </a:extLst>
          </a:blip>
          <a:stretch>
            <a:fillRect/>
          </a:stretch>
        </p:blipFill>
        <p:spPr>
          <a:xfrm>
            <a:off x="8002002" y="1142999"/>
            <a:ext cx="2828736" cy="2828736"/>
          </a:xfrm>
        </p:spPr>
      </p:pic>
    </p:spTree>
    <p:extLst>
      <p:ext uri="{BB962C8B-B14F-4D97-AF65-F5344CB8AC3E}">
        <p14:creationId xmlns:p14="http://schemas.microsoft.com/office/powerpoint/2010/main" val="10614405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CE92-1D76-4F61-8208-4BBDE2BA1DA5}"/>
              </a:ext>
            </a:extLst>
          </p:cNvPr>
          <p:cNvSpPr>
            <a:spLocks noGrp="1"/>
          </p:cNvSpPr>
          <p:nvPr>
            <p:ph type="title"/>
          </p:nvPr>
        </p:nvSpPr>
        <p:spPr/>
        <p:txBody>
          <a:bodyPr/>
          <a:lstStyle/>
          <a:p>
            <a:r>
              <a:rPr lang="en-US" dirty="0"/>
              <a:t>Exercise – Explore the Learn sandbox</a:t>
            </a:r>
          </a:p>
        </p:txBody>
      </p:sp>
      <p:sp>
        <p:nvSpPr>
          <p:cNvPr id="3" name="Text Placeholder 2">
            <a:extLst>
              <a:ext uri="{FF2B5EF4-FFF2-40B4-BE49-F238E27FC236}">
                <a16:creationId xmlns:a16="http://schemas.microsoft.com/office/drawing/2014/main" id="{D9B7E699-8A7B-44B9-87EE-C5ED24A8C217}"/>
              </a:ext>
            </a:extLst>
          </p:cNvPr>
          <p:cNvSpPr>
            <a:spLocks noGrp="1"/>
          </p:cNvSpPr>
          <p:nvPr>
            <p:ph sz="quarter" idx="10"/>
          </p:nvPr>
        </p:nvSpPr>
        <p:spPr>
          <a:xfrm>
            <a:off x="427858" y="1634766"/>
            <a:ext cx="5502360" cy="3662536"/>
          </a:xfrm>
        </p:spPr>
        <p:txBody>
          <a:bodyPr/>
          <a:lstStyle/>
          <a:p>
            <a:pPr marL="238006"/>
            <a:r>
              <a:rPr lang="en-US" dirty="0"/>
              <a:t>Explore the Learn sandbox</a:t>
            </a:r>
          </a:p>
          <a:p>
            <a:pPr marL="238006"/>
            <a:endParaRPr lang="en-US" dirty="0"/>
          </a:p>
          <a:p>
            <a:pPr marL="762591" indent="-524586">
              <a:buAutoNum type="arabicPeriod"/>
            </a:pPr>
            <a:r>
              <a:rPr lang="en-US" dirty="0">
                <a:latin typeface="+mn-lt"/>
                <a:cs typeface="Segoe UI Semilight" panose="020B0402040204020203" pitchFamily="34" charset="0"/>
              </a:rPr>
              <a:t>Activate the sandbox</a:t>
            </a:r>
          </a:p>
          <a:p>
            <a:pPr marL="762591" indent="-524586">
              <a:buAutoNum type="arabicPeriod"/>
            </a:pPr>
            <a:r>
              <a:rPr lang="en-US" dirty="0">
                <a:latin typeface="+mn-lt"/>
                <a:cs typeface="Segoe UI Semilight" panose="020B0402040204020203" pitchFamily="34" charset="0"/>
              </a:rPr>
              <a:t>Use PowerShell</a:t>
            </a:r>
          </a:p>
          <a:p>
            <a:pPr marL="762591" indent="-524586">
              <a:buAutoNum type="arabicPeriod"/>
            </a:pPr>
            <a:r>
              <a:rPr lang="en-US" dirty="0">
                <a:latin typeface="+mn-lt"/>
                <a:cs typeface="Segoe UI Semilight" panose="020B0402040204020203" pitchFamily="34" charset="0"/>
              </a:rPr>
              <a:t>Shift to BASH</a:t>
            </a:r>
          </a:p>
          <a:p>
            <a:pPr marL="762591" indent="-524586">
              <a:buAutoNum type="arabicPeriod"/>
            </a:pPr>
            <a:r>
              <a:rPr lang="en-US" dirty="0">
                <a:latin typeface="+mn-lt"/>
                <a:cs typeface="Segoe UI Semilight" panose="020B0402040204020203" pitchFamily="34" charset="0"/>
              </a:rPr>
              <a:t>Shift to Azure Interactive mode</a:t>
            </a:r>
          </a:p>
          <a:p>
            <a:pPr marL="762591" indent="-524586">
              <a:buAutoNum type="arabicPeriod"/>
            </a:pPr>
            <a:r>
              <a:rPr lang="en-US" dirty="0">
                <a:latin typeface="+mn-lt"/>
                <a:cs typeface="Segoe UI Semilight" panose="020B0402040204020203" pitchFamily="34" charset="0"/>
              </a:rPr>
              <a:t>Navigate the portal</a:t>
            </a:r>
            <a:endParaRPr lang="en-US" dirty="0">
              <a:latin typeface="+mn-lt"/>
            </a:endParaRPr>
          </a:p>
        </p:txBody>
      </p:sp>
      <p:pic>
        <p:nvPicPr>
          <p:cNvPr id="6" name="Picture 5">
            <a:extLst>
              <a:ext uri="{FF2B5EF4-FFF2-40B4-BE49-F238E27FC236}">
                <a16:creationId xmlns:a16="http://schemas.microsoft.com/office/drawing/2014/main" id="{7CDCCC72-E44C-4A20-A7B0-16FEBBDDB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7999" y="1475841"/>
            <a:ext cx="3837274" cy="4042843"/>
          </a:xfrm>
          <a:prstGeom prst="rect">
            <a:avLst/>
          </a:prstGeom>
        </p:spPr>
      </p:pic>
    </p:spTree>
    <p:extLst>
      <p:ext uri="{BB962C8B-B14F-4D97-AF65-F5344CB8AC3E}">
        <p14:creationId xmlns:p14="http://schemas.microsoft.com/office/powerpoint/2010/main" val="251794853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ED4A-C4D2-52B7-597D-70162A7A157C}"/>
              </a:ext>
            </a:extLst>
          </p:cNvPr>
          <p:cNvSpPr>
            <a:spLocks noGrp="1"/>
          </p:cNvSpPr>
          <p:nvPr>
            <p:ph type="title"/>
          </p:nvPr>
        </p:nvSpPr>
        <p:spPr/>
        <p:txBody>
          <a:bodyPr/>
          <a:lstStyle/>
          <a:p>
            <a:r>
              <a:rPr lang="en-US" dirty="0"/>
              <a:t>Storage redundancy</a:t>
            </a:r>
          </a:p>
        </p:txBody>
      </p:sp>
      <p:graphicFrame>
        <p:nvGraphicFramePr>
          <p:cNvPr id="7" name="Table 7">
            <a:extLst>
              <a:ext uri="{FF2B5EF4-FFF2-40B4-BE49-F238E27FC236}">
                <a16:creationId xmlns:a16="http://schemas.microsoft.com/office/drawing/2014/main" id="{EFD8DA46-C65B-1EFA-A1FE-ACF820DD46F5}"/>
              </a:ext>
            </a:extLst>
          </p:cNvPr>
          <p:cNvGraphicFramePr>
            <a:graphicFrameLocks noGrp="1"/>
          </p:cNvGraphicFramePr>
          <p:nvPr>
            <p:ph type="tbl" sz="quarter" idx="10"/>
          </p:nvPr>
        </p:nvGraphicFramePr>
        <p:xfrm>
          <a:off x="428324" y="1486336"/>
          <a:ext cx="11568491" cy="2165710"/>
        </p:xfrm>
        <a:graphic>
          <a:graphicData uri="http://schemas.openxmlformats.org/drawingml/2006/table">
            <a:tbl>
              <a:tblPr firstRow="1" bandRow="1">
                <a:tableStyleId>{5C22544A-7EE6-4342-B048-85BDC9FD1C3A}</a:tableStyleId>
              </a:tblPr>
              <a:tblGrid>
                <a:gridCol w="3856164">
                  <a:extLst>
                    <a:ext uri="{9D8B030D-6E8A-4147-A177-3AD203B41FA5}">
                      <a16:colId xmlns:a16="http://schemas.microsoft.com/office/drawing/2014/main" val="3223086981"/>
                    </a:ext>
                  </a:extLst>
                </a:gridCol>
                <a:gridCol w="5928399">
                  <a:extLst>
                    <a:ext uri="{9D8B030D-6E8A-4147-A177-3AD203B41FA5}">
                      <a16:colId xmlns:a16="http://schemas.microsoft.com/office/drawing/2014/main" val="1285086739"/>
                    </a:ext>
                  </a:extLst>
                </a:gridCol>
                <a:gridCol w="1783928">
                  <a:extLst>
                    <a:ext uri="{9D8B030D-6E8A-4147-A177-3AD203B41FA5}">
                      <a16:colId xmlns:a16="http://schemas.microsoft.com/office/drawing/2014/main" val="4239390899"/>
                    </a:ext>
                  </a:extLst>
                </a:gridCol>
              </a:tblGrid>
              <a:tr h="378222">
                <a:tc>
                  <a:txBody>
                    <a:bodyPr/>
                    <a:lstStyle/>
                    <a:p>
                      <a:r>
                        <a:rPr lang="en-US" sz="1800" dirty="0"/>
                        <a:t>Redundancy configuration</a:t>
                      </a:r>
                    </a:p>
                  </a:txBody>
                  <a:tcPr marL="93260" marR="93260" marT="46630" marB="46630"/>
                </a:tc>
                <a:tc>
                  <a:txBody>
                    <a:bodyPr/>
                    <a:lstStyle/>
                    <a:p>
                      <a:r>
                        <a:rPr lang="en-US" sz="1800" dirty="0"/>
                        <a:t>Deployment</a:t>
                      </a:r>
                    </a:p>
                  </a:txBody>
                  <a:tcPr marL="93260" marR="93260" marT="46630" marB="46630"/>
                </a:tc>
                <a:tc>
                  <a:txBody>
                    <a:bodyPr/>
                    <a:lstStyle/>
                    <a:p>
                      <a:r>
                        <a:rPr lang="en-US" sz="1800" dirty="0"/>
                        <a:t>Durability</a:t>
                      </a:r>
                    </a:p>
                  </a:txBody>
                  <a:tcPr marL="93260" marR="93260" marT="46630" marB="46630"/>
                </a:tc>
                <a:extLst>
                  <a:ext uri="{0D108BD9-81ED-4DB2-BD59-A6C34878D82A}">
                    <a16:rowId xmlns:a16="http://schemas.microsoft.com/office/drawing/2014/main" val="3025089368"/>
                  </a:ext>
                </a:extLst>
              </a:tr>
              <a:tr h="378222">
                <a:tc>
                  <a:txBody>
                    <a:bodyPr/>
                    <a:lstStyle/>
                    <a:p>
                      <a:r>
                        <a:rPr lang="en-US" sz="1800" dirty="0"/>
                        <a:t>Locally redundant storage (LRS)</a:t>
                      </a:r>
                    </a:p>
                  </a:txBody>
                  <a:tcPr marL="93260" marR="93260" marT="46630" marB="46630"/>
                </a:tc>
                <a:tc>
                  <a:txBody>
                    <a:bodyPr/>
                    <a:lstStyle/>
                    <a:p>
                      <a:r>
                        <a:rPr lang="en-US" sz="1800" dirty="0"/>
                        <a:t>Single datacenter in the primary region</a:t>
                      </a:r>
                    </a:p>
                  </a:txBody>
                  <a:tcPr marL="93260" marR="93260" marT="46630" marB="46630"/>
                </a:tc>
                <a:tc>
                  <a:txBody>
                    <a:bodyPr/>
                    <a:lstStyle/>
                    <a:p>
                      <a:r>
                        <a:rPr lang="en-US" sz="1800" dirty="0"/>
                        <a:t>11 nines</a:t>
                      </a:r>
                    </a:p>
                  </a:txBody>
                  <a:tcPr marL="93260" marR="93260" marT="46630" marB="46630"/>
                </a:tc>
                <a:extLst>
                  <a:ext uri="{0D108BD9-81ED-4DB2-BD59-A6C34878D82A}">
                    <a16:rowId xmlns:a16="http://schemas.microsoft.com/office/drawing/2014/main" val="366643356"/>
                  </a:ext>
                </a:extLst>
              </a:tr>
              <a:tr h="378222">
                <a:tc>
                  <a:txBody>
                    <a:bodyPr/>
                    <a:lstStyle/>
                    <a:p>
                      <a:r>
                        <a:rPr lang="en-US" sz="1800" dirty="0"/>
                        <a:t>Zone-redundant storage (ZRS)</a:t>
                      </a:r>
                    </a:p>
                  </a:txBody>
                  <a:tcPr marL="93260" marR="93260" marT="46630" marB="46630"/>
                </a:tc>
                <a:tc>
                  <a:txBody>
                    <a:bodyPr/>
                    <a:lstStyle/>
                    <a:p>
                      <a:r>
                        <a:rPr lang="en-US" sz="1800" dirty="0"/>
                        <a:t>Three availability zones in the primary region</a:t>
                      </a:r>
                    </a:p>
                  </a:txBody>
                  <a:tcPr marL="93260" marR="93260" marT="46630" marB="46630"/>
                </a:tc>
                <a:tc>
                  <a:txBody>
                    <a:bodyPr/>
                    <a:lstStyle/>
                    <a:p>
                      <a:r>
                        <a:rPr lang="en-US" sz="1800" dirty="0"/>
                        <a:t>12 nines</a:t>
                      </a:r>
                    </a:p>
                  </a:txBody>
                  <a:tcPr marL="93260" marR="93260" marT="46630" marB="46630"/>
                </a:tc>
                <a:extLst>
                  <a:ext uri="{0D108BD9-81ED-4DB2-BD59-A6C34878D82A}">
                    <a16:rowId xmlns:a16="http://schemas.microsoft.com/office/drawing/2014/main" val="4131411740"/>
                  </a:ext>
                </a:extLst>
              </a:tr>
              <a:tr h="378222">
                <a:tc>
                  <a:txBody>
                    <a:bodyPr/>
                    <a:lstStyle/>
                    <a:p>
                      <a:r>
                        <a:rPr lang="en-US" sz="1800" dirty="0"/>
                        <a:t>Geo-redundant storage (GRS)</a:t>
                      </a:r>
                    </a:p>
                  </a:txBody>
                  <a:tcPr marL="93260" marR="93260" marT="46630" marB="46630"/>
                </a:tc>
                <a:tc>
                  <a:txBody>
                    <a:bodyPr/>
                    <a:lstStyle/>
                    <a:p>
                      <a:r>
                        <a:rPr lang="en-US" sz="1800" dirty="0"/>
                        <a:t>Single datacenter in the primary and secondary region</a:t>
                      </a:r>
                    </a:p>
                  </a:txBody>
                  <a:tcPr marL="93260" marR="93260" marT="46630" marB="46630"/>
                </a:tc>
                <a:tc>
                  <a:txBody>
                    <a:bodyPr/>
                    <a:lstStyle/>
                    <a:p>
                      <a:r>
                        <a:rPr lang="en-US" sz="1800" dirty="0"/>
                        <a:t>16 nines</a:t>
                      </a:r>
                    </a:p>
                  </a:txBody>
                  <a:tcPr marL="93260" marR="93260" marT="46630" marB="46630"/>
                </a:tc>
                <a:extLst>
                  <a:ext uri="{0D108BD9-81ED-4DB2-BD59-A6C34878D82A}">
                    <a16:rowId xmlns:a16="http://schemas.microsoft.com/office/drawing/2014/main" val="3852494918"/>
                  </a:ext>
                </a:extLst>
              </a:tr>
              <a:tr h="652822">
                <a:tc>
                  <a:txBody>
                    <a:bodyPr/>
                    <a:lstStyle/>
                    <a:p>
                      <a:r>
                        <a:rPr lang="en-US" sz="1800" dirty="0"/>
                        <a:t>Geo-zone-redundant-storage (GZRS)</a:t>
                      </a:r>
                    </a:p>
                  </a:txBody>
                  <a:tcPr marL="93260" marR="93260" marT="46630" marB="46630"/>
                </a:tc>
                <a:tc>
                  <a:txBody>
                    <a:bodyPr/>
                    <a:lstStyle/>
                    <a:p>
                      <a:r>
                        <a:rPr lang="en-US" sz="1800" dirty="0"/>
                        <a:t>Three availability zones in the primary region and a single datacenter in secondary region</a:t>
                      </a:r>
                    </a:p>
                  </a:txBody>
                  <a:tcPr marL="93260" marR="93260" marT="46630" marB="46630"/>
                </a:tc>
                <a:tc>
                  <a:txBody>
                    <a:bodyPr/>
                    <a:lstStyle/>
                    <a:p>
                      <a:r>
                        <a:rPr lang="en-US" sz="1800" dirty="0"/>
                        <a:t>16 nines</a:t>
                      </a:r>
                    </a:p>
                  </a:txBody>
                  <a:tcPr marL="93260" marR="93260" marT="46630" marB="46630"/>
                </a:tc>
                <a:extLst>
                  <a:ext uri="{0D108BD9-81ED-4DB2-BD59-A6C34878D82A}">
                    <a16:rowId xmlns:a16="http://schemas.microsoft.com/office/drawing/2014/main" val="3753021093"/>
                  </a:ext>
                </a:extLst>
              </a:tr>
            </a:tbl>
          </a:graphicData>
        </a:graphic>
      </p:graphicFrame>
    </p:spTree>
    <p:extLst>
      <p:ext uri="{BB962C8B-B14F-4D97-AF65-F5344CB8AC3E}">
        <p14:creationId xmlns:p14="http://schemas.microsoft.com/office/powerpoint/2010/main" val="95654643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cs typeface="Segoe UI"/>
              </a:rPr>
              <a:t>Azure storage services</a:t>
            </a:r>
            <a:endParaRPr lang="en-US" dirty="0"/>
          </a:p>
        </p:txBody>
      </p:sp>
      <p:grpSp>
        <p:nvGrpSpPr>
          <p:cNvPr id="13" name="Group 12" descr="Container storage icon.  Box with example items stored in it.">
            <a:extLst>
              <a:ext uri="{FF2B5EF4-FFF2-40B4-BE49-F238E27FC236}">
                <a16:creationId xmlns:a16="http://schemas.microsoft.com/office/drawing/2014/main" id="{E2489CBE-9114-46C7-AFD9-3BFB170EF061}"/>
              </a:ext>
            </a:extLst>
          </p:cNvPr>
          <p:cNvGrpSpPr/>
          <p:nvPr/>
        </p:nvGrpSpPr>
        <p:grpSpPr>
          <a:xfrm>
            <a:off x="862512" y="1229358"/>
            <a:ext cx="10711451" cy="1206288"/>
            <a:chOff x="844812" y="1519687"/>
            <a:chExt cx="10502376" cy="1182743"/>
          </a:xfrm>
        </p:grpSpPr>
        <p:pic>
          <p:nvPicPr>
            <p:cNvPr id="5" name="Graphic 4">
              <a:extLst>
                <a:ext uri="{FF2B5EF4-FFF2-40B4-BE49-F238E27FC236}">
                  <a16:creationId xmlns:a16="http://schemas.microsoft.com/office/drawing/2014/main" id="{C95E61FB-B888-41F1-B316-390CD56FD3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4812" y="1519687"/>
              <a:ext cx="1182743" cy="1182743"/>
            </a:xfrm>
            <a:prstGeom prst="rect">
              <a:avLst/>
            </a:prstGeom>
          </p:spPr>
        </p:pic>
        <p:sp>
          <p:nvSpPr>
            <p:cNvPr id="12" name="TextBox 11">
              <a:extLst>
                <a:ext uri="{FF2B5EF4-FFF2-40B4-BE49-F238E27FC236}">
                  <a16:creationId xmlns:a16="http://schemas.microsoft.com/office/drawing/2014/main" id="{EB5524AF-1C9E-4D8E-93A1-5C3CBBA8E202}"/>
                </a:ext>
              </a:extLst>
            </p:cNvPr>
            <p:cNvSpPr txBox="1"/>
            <p:nvPr/>
          </p:nvSpPr>
          <p:spPr>
            <a:xfrm>
              <a:off x="2246517" y="1630926"/>
              <a:ext cx="9100671" cy="973600"/>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solidFill>
                    <a:srgbClr val="171717"/>
                  </a:solidFill>
                  <a:latin typeface="Segoe UI" panose="020B0502040204020203" pitchFamily="34" charset="0"/>
                </a:rPr>
                <a:t>Container storage (blob) </a:t>
              </a:r>
              <a:r>
                <a:rPr lang="en-US" sz="2448" dirty="0">
                  <a:solidFill>
                    <a:srgbClr val="171717"/>
                  </a:solidFill>
                  <a:latin typeface="Segoe UI" panose="020B0502040204020203" pitchFamily="34" charset="0"/>
                </a:rPr>
                <a:t>is optimized for storing massive amounts of unstructured data, such as text or binary data.</a:t>
              </a:r>
              <a:endParaRPr lang="en-US" sz="2448" b="1" dirty="0">
                <a:gradFill>
                  <a:gsLst>
                    <a:gs pos="2917">
                      <a:srgbClr val="000000"/>
                    </a:gs>
                    <a:gs pos="30000">
                      <a:srgbClr val="000000"/>
                    </a:gs>
                  </a:gsLst>
                  <a:lin ang="5400000" scaled="0"/>
                </a:gradFill>
                <a:latin typeface="Segoe UI"/>
              </a:endParaRPr>
            </a:p>
          </p:txBody>
        </p:sp>
      </p:grpSp>
      <p:grpSp>
        <p:nvGrpSpPr>
          <p:cNvPr id="16" name="Group 15" descr="Disk Storage icon.  A set of disks where data can be stored.">
            <a:extLst>
              <a:ext uri="{FF2B5EF4-FFF2-40B4-BE49-F238E27FC236}">
                <a16:creationId xmlns:a16="http://schemas.microsoft.com/office/drawing/2014/main" id="{B56E9E90-D28F-4222-96AC-701C2E4CD917}"/>
              </a:ext>
            </a:extLst>
          </p:cNvPr>
          <p:cNvGrpSpPr/>
          <p:nvPr/>
        </p:nvGrpSpPr>
        <p:grpSpPr>
          <a:xfrm>
            <a:off x="862513" y="2725794"/>
            <a:ext cx="10711449" cy="1206288"/>
            <a:chOff x="844813" y="2986914"/>
            <a:chExt cx="10502374" cy="1182743"/>
          </a:xfrm>
        </p:grpSpPr>
        <p:pic>
          <p:nvPicPr>
            <p:cNvPr id="8" name="Graphic 7">
              <a:extLst>
                <a:ext uri="{FF2B5EF4-FFF2-40B4-BE49-F238E27FC236}">
                  <a16:creationId xmlns:a16="http://schemas.microsoft.com/office/drawing/2014/main" id="{97612B73-C6BF-4556-AEF6-C0867FEA769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44813" y="2986914"/>
              <a:ext cx="1182743" cy="1182743"/>
            </a:xfrm>
            <a:prstGeom prst="rect">
              <a:avLst/>
            </a:prstGeom>
          </p:spPr>
        </p:pic>
        <p:sp>
          <p:nvSpPr>
            <p:cNvPr id="14" name="TextBox 13">
              <a:extLst>
                <a:ext uri="{FF2B5EF4-FFF2-40B4-BE49-F238E27FC236}">
                  <a16:creationId xmlns:a16="http://schemas.microsoft.com/office/drawing/2014/main" id="{2E152B57-46F5-4D1B-A9A7-62D076A97D86}"/>
                </a:ext>
              </a:extLst>
            </p:cNvPr>
            <p:cNvSpPr txBox="1"/>
            <p:nvPr/>
          </p:nvSpPr>
          <p:spPr>
            <a:xfrm>
              <a:off x="2246517" y="3103074"/>
              <a:ext cx="9100670" cy="973600"/>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solidFill>
                    <a:srgbClr val="171717"/>
                  </a:solidFill>
                  <a:latin typeface="Segoe UI" panose="020B0502040204020203" pitchFamily="34" charset="0"/>
                </a:rPr>
                <a:t>Disk storage </a:t>
              </a:r>
              <a:r>
                <a:rPr lang="en-US" sz="2448" dirty="0">
                  <a:solidFill>
                    <a:srgbClr val="171717"/>
                  </a:solidFill>
                  <a:latin typeface="Segoe UI" panose="020B0502040204020203" pitchFamily="34" charset="0"/>
                </a:rPr>
                <a:t>provides disks for virtual machines, applications, and other services to access and use.</a:t>
              </a:r>
              <a:endParaRPr lang="en-US" sz="2448" b="1" dirty="0">
                <a:gradFill>
                  <a:gsLst>
                    <a:gs pos="2917">
                      <a:srgbClr val="000000"/>
                    </a:gs>
                    <a:gs pos="30000">
                      <a:srgbClr val="000000"/>
                    </a:gs>
                  </a:gsLst>
                  <a:lin ang="5400000" scaled="0"/>
                </a:gradFill>
                <a:latin typeface="Segoe UI"/>
              </a:endParaRPr>
            </a:p>
          </p:txBody>
        </p:sp>
      </p:grpSp>
      <p:grpSp>
        <p:nvGrpSpPr>
          <p:cNvPr id="18" name="Group 17" descr="Azure Files icon.  A file folder with many files in it, available in the cloud.">
            <a:extLst>
              <a:ext uri="{FF2B5EF4-FFF2-40B4-BE49-F238E27FC236}">
                <a16:creationId xmlns:a16="http://schemas.microsoft.com/office/drawing/2014/main" id="{0882801D-4AEF-45F4-A350-1134A3D40E39}"/>
              </a:ext>
            </a:extLst>
          </p:cNvPr>
          <p:cNvGrpSpPr/>
          <p:nvPr/>
        </p:nvGrpSpPr>
        <p:grpSpPr>
          <a:xfrm>
            <a:off x="862512" y="4309330"/>
            <a:ext cx="10711450" cy="1338799"/>
            <a:chOff x="844812" y="4539542"/>
            <a:chExt cx="10502375" cy="1312667"/>
          </a:xfrm>
        </p:grpSpPr>
        <p:pic>
          <p:nvPicPr>
            <p:cNvPr id="11" name="Graphic 10">
              <a:extLst>
                <a:ext uri="{FF2B5EF4-FFF2-40B4-BE49-F238E27FC236}">
                  <a16:creationId xmlns:a16="http://schemas.microsoft.com/office/drawing/2014/main" id="{01121803-1077-486A-9740-8A1A3970D93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4812" y="4594502"/>
              <a:ext cx="1182743" cy="1182743"/>
            </a:xfrm>
            <a:prstGeom prst="rect">
              <a:avLst/>
            </a:prstGeom>
          </p:spPr>
        </p:pic>
        <p:sp>
          <p:nvSpPr>
            <p:cNvPr id="15" name="TextBox 14">
              <a:extLst>
                <a:ext uri="{FF2B5EF4-FFF2-40B4-BE49-F238E27FC236}">
                  <a16:creationId xmlns:a16="http://schemas.microsoft.com/office/drawing/2014/main" id="{7183B690-E2CA-4645-AAE8-34051F0CF538}"/>
                </a:ext>
              </a:extLst>
            </p:cNvPr>
            <p:cNvSpPr txBox="1"/>
            <p:nvPr/>
          </p:nvSpPr>
          <p:spPr>
            <a:xfrm>
              <a:off x="2246517" y="4539542"/>
              <a:ext cx="9100670" cy="1312667"/>
            </a:xfrm>
            <a:prstGeom prst="rect">
              <a:avLst/>
            </a:prstGeom>
            <a:noFill/>
          </p:spPr>
          <p:txBody>
            <a:bodyPr wrap="square" lIns="186521" tIns="149217" rIns="186521" bIns="149217" rtlCol="0">
              <a:spAutoFit/>
            </a:bodyPr>
            <a:lstStyle/>
            <a:p>
              <a:pPr defTabSz="932563">
                <a:lnSpc>
                  <a:spcPct val="90000"/>
                </a:lnSpc>
                <a:spcAft>
                  <a:spcPts val="612"/>
                </a:spcAft>
              </a:pPr>
              <a:r>
                <a:rPr lang="en-US" sz="2448" b="1" dirty="0">
                  <a:solidFill>
                    <a:srgbClr val="171717"/>
                  </a:solidFill>
                  <a:latin typeface="Segoe UI" panose="020B0502040204020203" pitchFamily="34" charset="0"/>
                </a:rPr>
                <a:t>Azure Files </a:t>
              </a:r>
              <a:r>
                <a:rPr lang="en-US" sz="2448" dirty="0">
                  <a:solidFill>
                    <a:srgbClr val="171717"/>
                  </a:solidFill>
                  <a:latin typeface="Segoe UI" panose="020B0502040204020203" pitchFamily="34" charset="0"/>
                </a:rPr>
                <a:t>sets up a highly available network file shares that can be accessed by using the standard Server Message Block (SMB) protocol.</a:t>
              </a:r>
              <a:endParaRPr lang="en-US" sz="2448" b="1" dirty="0">
                <a:gradFill>
                  <a:gsLst>
                    <a:gs pos="2917">
                      <a:srgbClr val="000000"/>
                    </a:gs>
                    <a:gs pos="30000">
                      <a:srgbClr val="000000"/>
                    </a:gs>
                  </a:gsLst>
                  <a:lin ang="5400000" scaled="0"/>
                </a:gradFill>
                <a:latin typeface="Segoe UI"/>
              </a:endParaRPr>
            </a:p>
          </p:txBody>
        </p:sp>
      </p:grpSp>
    </p:spTree>
    <p:extLst>
      <p:ext uri="{BB962C8B-B14F-4D97-AF65-F5344CB8AC3E}">
        <p14:creationId xmlns:p14="http://schemas.microsoft.com/office/powerpoint/2010/main" val="35495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82BAA36-4D9E-3DB7-E771-C064C6F088B3}"/>
              </a:ext>
            </a:extLst>
          </p:cNvPr>
          <p:cNvSpPr>
            <a:spLocks noGrp="1"/>
          </p:cNvSpPr>
          <p:nvPr>
            <p:ph type="title"/>
          </p:nvPr>
        </p:nvSpPr>
        <p:spPr/>
        <p:txBody>
          <a:bodyPr/>
          <a:lstStyle/>
          <a:p>
            <a:r>
              <a:rPr lang="en-US" dirty="0"/>
              <a:t>Storage service public endpoints</a:t>
            </a:r>
          </a:p>
        </p:txBody>
      </p:sp>
      <p:graphicFrame>
        <p:nvGraphicFramePr>
          <p:cNvPr id="14" name="Table 14">
            <a:extLst>
              <a:ext uri="{FF2B5EF4-FFF2-40B4-BE49-F238E27FC236}">
                <a16:creationId xmlns:a16="http://schemas.microsoft.com/office/drawing/2014/main" id="{C2C8231C-4FED-D869-B179-887D11AA1864}"/>
              </a:ext>
            </a:extLst>
          </p:cNvPr>
          <p:cNvGraphicFramePr>
            <a:graphicFrameLocks noGrp="1"/>
          </p:cNvGraphicFramePr>
          <p:nvPr>
            <p:extLst>
              <p:ext uri="{D42A27DB-BD31-4B8C-83A1-F6EECF244321}">
                <p14:modId xmlns:p14="http://schemas.microsoft.com/office/powerpoint/2010/main" val="3453216528"/>
              </p:ext>
            </p:extLst>
          </p:nvPr>
        </p:nvGraphicFramePr>
        <p:xfrm>
          <a:off x="615901" y="1464964"/>
          <a:ext cx="11235709" cy="2344460"/>
        </p:xfrm>
        <a:graphic>
          <a:graphicData uri="http://schemas.openxmlformats.org/drawingml/2006/table">
            <a:tbl>
              <a:tblPr firstRow="1" bandRow="1">
                <a:tableStyleId>{5C22544A-7EE6-4342-B048-85BDC9FD1C3A}</a:tableStyleId>
              </a:tblPr>
              <a:tblGrid>
                <a:gridCol w="3660624">
                  <a:extLst>
                    <a:ext uri="{9D8B030D-6E8A-4147-A177-3AD203B41FA5}">
                      <a16:colId xmlns:a16="http://schemas.microsoft.com/office/drawing/2014/main" val="3377196593"/>
                    </a:ext>
                  </a:extLst>
                </a:gridCol>
                <a:gridCol w="7575085">
                  <a:extLst>
                    <a:ext uri="{9D8B030D-6E8A-4147-A177-3AD203B41FA5}">
                      <a16:colId xmlns:a16="http://schemas.microsoft.com/office/drawing/2014/main" val="2659200717"/>
                    </a:ext>
                  </a:extLst>
                </a:gridCol>
              </a:tblGrid>
              <a:tr h="468892">
                <a:tc>
                  <a:txBody>
                    <a:bodyPr/>
                    <a:lstStyle/>
                    <a:p>
                      <a:r>
                        <a:rPr lang="en-US" sz="2200" dirty="0"/>
                        <a:t>Storage service</a:t>
                      </a:r>
                    </a:p>
                  </a:txBody>
                  <a:tcPr marL="115618" marR="115618" marT="57808" marB="57808"/>
                </a:tc>
                <a:tc>
                  <a:txBody>
                    <a:bodyPr/>
                    <a:lstStyle/>
                    <a:p>
                      <a:r>
                        <a:rPr lang="en-US" sz="2200" dirty="0"/>
                        <a:t>Public endpoint</a:t>
                      </a:r>
                    </a:p>
                  </a:txBody>
                  <a:tcPr marL="115618" marR="115618" marT="57808" marB="57808"/>
                </a:tc>
                <a:extLst>
                  <a:ext uri="{0D108BD9-81ED-4DB2-BD59-A6C34878D82A}">
                    <a16:rowId xmlns:a16="http://schemas.microsoft.com/office/drawing/2014/main" val="1135729445"/>
                  </a:ext>
                </a:extLst>
              </a:tr>
              <a:tr h="468892">
                <a:tc>
                  <a:txBody>
                    <a:bodyPr/>
                    <a:lstStyle/>
                    <a:p>
                      <a:r>
                        <a:rPr lang="en-US" sz="2200" dirty="0"/>
                        <a:t>Blob Storage	</a:t>
                      </a:r>
                    </a:p>
                  </a:txBody>
                  <a:tcPr marL="115618" marR="115618" marT="57808" marB="57808"/>
                </a:tc>
                <a:tc>
                  <a:txBody>
                    <a:bodyPr/>
                    <a:lstStyle/>
                    <a:p>
                      <a:r>
                        <a:rPr lang="en-US" sz="2200" dirty="0"/>
                        <a:t>https://&lt;storage-account-name&gt;.blob.core.windows.net</a:t>
                      </a:r>
                    </a:p>
                  </a:txBody>
                  <a:tcPr marL="115618" marR="115618" marT="57808" marB="57808"/>
                </a:tc>
                <a:extLst>
                  <a:ext uri="{0D108BD9-81ED-4DB2-BD59-A6C34878D82A}">
                    <a16:rowId xmlns:a16="http://schemas.microsoft.com/office/drawing/2014/main" val="646089078"/>
                  </a:ext>
                </a:extLst>
              </a:tr>
              <a:tr h="468892">
                <a:tc>
                  <a:txBody>
                    <a:bodyPr/>
                    <a:lstStyle/>
                    <a:p>
                      <a:r>
                        <a:rPr lang="en-US" sz="2200" dirty="0"/>
                        <a:t>Azure Files</a:t>
                      </a:r>
                    </a:p>
                  </a:txBody>
                  <a:tcPr marL="115618" marR="115618" marT="57808" marB="57808"/>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2200" dirty="0"/>
                        <a:t>https://&lt;storage-account-name&gt;.file.core.windows.net</a:t>
                      </a:r>
                    </a:p>
                  </a:txBody>
                  <a:tcPr marL="115618" marR="115618" marT="57808" marB="57808"/>
                </a:tc>
                <a:extLst>
                  <a:ext uri="{0D108BD9-81ED-4DB2-BD59-A6C34878D82A}">
                    <a16:rowId xmlns:a16="http://schemas.microsoft.com/office/drawing/2014/main" val="142694806"/>
                  </a:ext>
                </a:extLst>
              </a:tr>
              <a:tr h="468892">
                <a:tc>
                  <a:txBody>
                    <a:bodyPr/>
                    <a:lstStyle/>
                    <a:p>
                      <a:r>
                        <a:rPr lang="en-US" sz="2200" dirty="0"/>
                        <a:t>Queue Storage</a:t>
                      </a:r>
                    </a:p>
                  </a:txBody>
                  <a:tcPr marL="115618" marR="115618" marT="57808" marB="57808"/>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2200" dirty="0"/>
                        <a:t>https://&lt;storage-account-name&gt;.queue.core.windows.net</a:t>
                      </a:r>
                    </a:p>
                  </a:txBody>
                  <a:tcPr marL="115618" marR="115618" marT="57808" marB="57808"/>
                </a:tc>
                <a:extLst>
                  <a:ext uri="{0D108BD9-81ED-4DB2-BD59-A6C34878D82A}">
                    <a16:rowId xmlns:a16="http://schemas.microsoft.com/office/drawing/2014/main" val="2311010762"/>
                  </a:ext>
                </a:extLst>
              </a:tr>
              <a:tr h="468892">
                <a:tc>
                  <a:txBody>
                    <a:bodyPr/>
                    <a:lstStyle/>
                    <a:p>
                      <a:r>
                        <a:rPr lang="en-US" sz="2200" dirty="0"/>
                        <a:t>Table Storage</a:t>
                      </a:r>
                    </a:p>
                  </a:txBody>
                  <a:tcPr marL="115618" marR="115618" marT="57808" marB="57808"/>
                </a:tc>
                <a:tc>
                  <a:txBody>
                    <a:bodyPr/>
                    <a:lstStyle/>
                    <a:p>
                      <a:r>
                        <a:rPr lang="en-US" sz="2200" dirty="0"/>
                        <a:t>https://&lt;storage-account-name&gt;.table.core.windows.net</a:t>
                      </a:r>
                    </a:p>
                  </a:txBody>
                  <a:tcPr marL="115618" marR="115618" marT="57808" marB="57808"/>
                </a:tc>
                <a:extLst>
                  <a:ext uri="{0D108BD9-81ED-4DB2-BD59-A6C34878D82A}">
                    <a16:rowId xmlns:a16="http://schemas.microsoft.com/office/drawing/2014/main" val="3224377337"/>
                  </a:ext>
                </a:extLst>
              </a:tr>
            </a:tbl>
          </a:graphicData>
        </a:graphic>
      </p:graphicFrame>
    </p:spTree>
    <p:extLst>
      <p:ext uri="{BB962C8B-B14F-4D97-AF65-F5344CB8AC3E}">
        <p14:creationId xmlns:p14="http://schemas.microsoft.com/office/powerpoint/2010/main" val="4336409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9901-1C02-4EDE-9394-87011DA83195}"/>
              </a:ext>
            </a:extLst>
          </p:cNvPr>
          <p:cNvSpPr>
            <a:spLocks noGrp="1"/>
          </p:cNvSpPr>
          <p:nvPr>
            <p:ph type="title"/>
          </p:nvPr>
        </p:nvSpPr>
        <p:spPr>
          <a:xfrm>
            <a:off x="434716" y="458977"/>
            <a:ext cx="11567043" cy="693737"/>
          </a:xfrm>
        </p:spPr>
        <p:txBody>
          <a:bodyPr wrap="square" anchor="t">
            <a:normAutofit/>
          </a:bodyPr>
          <a:lstStyle/>
          <a:p>
            <a:r>
              <a:rPr lang="en-US" dirty="0"/>
              <a:t>Azure storage access tiers</a:t>
            </a:r>
          </a:p>
        </p:txBody>
      </p:sp>
      <p:sp>
        <p:nvSpPr>
          <p:cNvPr id="6" name="TextBox 5">
            <a:extLst>
              <a:ext uri="{FF2B5EF4-FFF2-40B4-BE49-F238E27FC236}">
                <a16:creationId xmlns:a16="http://schemas.microsoft.com/office/drawing/2014/main" id="{FB6282FF-ECC3-43F6-8D73-CA7D2AE111BA}"/>
              </a:ext>
            </a:extLst>
          </p:cNvPr>
          <p:cNvSpPr txBox="1"/>
          <p:nvPr/>
        </p:nvSpPr>
        <p:spPr>
          <a:xfrm>
            <a:off x="3248408" y="5380959"/>
            <a:ext cx="6533908" cy="376684"/>
          </a:xfrm>
          <a:prstGeom prst="rect">
            <a:avLst/>
          </a:prstGeom>
          <a:noFill/>
        </p:spPr>
        <p:txBody>
          <a:bodyPr wrap="square">
            <a:spAutoFit/>
          </a:bodyPr>
          <a:lstStyle/>
          <a:p>
            <a:pPr defTabSz="932563"/>
            <a:r>
              <a:rPr lang="en-US" dirty="0">
                <a:solidFill>
                  <a:srgbClr val="000000"/>
                </a:solidFill>
                <a:latin typeface="Segoe UI"/>
              </a:rPr>
              <a:t>You can switch between these access tiers at any time.</a:t>
            </a:r>
          </a:p>
        </p:txBody>
      </p:sp>
      <p:graphicFrame>
        <p:nvGraphicFramePr>
          <p:cNvPr id="7" name="Table 7">
            <a:extLst>
              <a:ext uri="{FF2B5EF4-FFF2-40B4-BE49-F238E27FC236}">
                <a16:creationId xmlns:a16="http://schemas.microsoft.com/office/drawing/2014/main" id="{40CB08E3-636F-42F8-AF1E-09DF43804E18}"/>
              </a:ext>
            </a:extLst>
          </p:cNvPr>
          <p:cNvGraphicFramePr>
            <a:graphicFrameLocks noGrp="1"/>
          </p:cNvGraphicFramePr>
          <p:nvPr/>
        </p:nvGraphicFramePr>
        <p:xfrm>
          <a:off x="713432" y="1526616"/>
          <a:ext cx="11009607" cy="3862332"/>
        </p:xfrm>
        <a:graphic>
          <a:graphicData uri="http://schemas.openxmlformats.org/drawingml/2006/table">
            <a:tbl>
              <a:tblPr firstRow="1" bandRow="1">
                <a:tableStyleId>{5C22544A-7EE6-4342-B048-85BDC9FD1C3A}</a:tableStyleId>
              </a:tblPr>
              <a:tblGrid>
                <a:gridCol w="3669869">
                  <a:extLst>
                    <a:ext uri="{9D8B030D-6E8A-4147-A177-3AD203B41FA5}">
                      <a16:colId xmlns:a16="http://schemas.microsoft.com/office/drawing/2014/main" val="97352198"/>
                    </a:ext>
                  </a:extLst>
                </a:gridCol>
                <a:gridCol w="3669869">
                  <a:extLst>
                    <a:ext uri="{9D8B030D-6E8A-4147-A177-3AD203B41FA5}">
                      <a16:colId xmlns:a16="http://schemas.microsoft.com/office/drawing/2014/main" val="2450657685"/>
                    </a:ext>
                  </a:extLst>
                </a:gridCol>
                <a:gridCol w="3669869">
                  <a:extLst>
                    <a:ext uri="{9D8B030D-6E8A-4147-A177-3AD203B41FA5}">
                      <a16:colId xmlns:a16="http://schemas.microsoft.com/office/drawing/2014/main" val="4139560656"/>
                    </a:ext>
                  </a:extLst>
                </a:gridCol>
              </a:tblGrid>
              <a:tr h="1245000">
                <a:tc>
                  <a:txBody>
                    <a:bodyPr/>
                    <a:lstStyle/>
                    <a:p>
                      <a:pPr algn="ctr"/>
                      <a:r>
                        <a:rPr lang="en-US" sz="2400" b="0" dirty="0">
                          <a:latin typeface="+mj-lt"/>
                        </a:rPr>
                        <a:t>Hot</a:t>
                      </a:r>
                    </a:p>
                  </a:txBody>
                  <a:tcPr marL="93260" marR="93260" marT="46630" marB="46630" anchor="b">
                    <a:lnB w="12700" cap="flat" cmpd="sng" algn="ctr">
                      <a:solidFill>
                        <a:schemeClr val="tx1"/>
                      </a:solidFill>
                      <a:prstDash val="solid"/>
                      <a:round/>
                      <a:headEnd type="none" w="med" len="med"/>
                      <a:tailEnd type="none" w="med" len="med"/>
                    </a:lnB>
                    <a:solidFill>
                      <a:srgbClr val="243A5E"/>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2400" b="0" kern="1200" dirty="0">
                          <a:solidFill>
                            <a:schemeClr val="lt1"/>
                          </a:solidFill>
                          <a:latin typeface="+mj-lt"/>
                          <a:ea typeface="+mn-ea"/>
                          <a:cs typeface="+mn-cs"/>
                        </a:rPr>
                        <a:t>Cool</a:t>
                      </a:r>
                    </a:p>
                  </a:txBody>
                  <a:tcPr marL="93260" marR="93260" marT="46630" marB="46630" anchor="b">
                    <a:lnB w="12700" cap="flat" cmpd="sng" algn="ctr">
                      <a:solidFill>
                        <a:schemeClr val="tx1"/>
                      </a:solidFill>
                      <a:prstDash val="solid"/>
                      <a:round/>
                      <a:headEnd type="none" w="med" len="med"/>
                      <a:tailEnd type="none" w="med" len="med"/>
                    </a:lnB>
                    <a:solidFill>
                      <a:srgbClr val="243A5E"/>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2400" b="0" kern="1200" dirty="0">
                          <a:solidFill>
                            <a:schemeClr val="lt1"/>
                          </a:solidFill>
                          <a:latin typeface="+mj-lt"/>
                          <a:ea typeface="+mn-ea"/>
                          <a:cs typeface="+mn-cs"/>
                        </a:rPr>
                        <a:t>Archive</a:t>
                      </a:r>
                    </a:p>
                  </a:txBody>
                  <a:tcPr marL="93260" marR="93260" marT="46630" marB="46630" anchor="b">
                    <a:lnB w="12700" cap="flat" cmpd="sng" algn="ctr">
                      <a:solidFill>
                        <a:schemeClr val="tx1"/>
                      </a:solidFill>
                      <a:prstDash val="solid"/>
                      <a:round/>
                      <a:headEnd type="none" w="med" len="med"/>
                      <a:tailEnd type="none" w="med" len="med"/>
                    </a:lnB>
                    <a:solidFill>
                      <a:srgbClr val="243A5E"/>
                    </a:solidFill>
                  </a:tcPr>
                </a:tc>
                <a:extLst>
                  <a:ext uri="{0D108BD9-81ED-4DB2-BD59-A6C34878D82A}">
                    <a16:rowId xmlns:a16="http://schemas.microsoft.com/office/drawing/2014/main" val="3988002742"/>
                  </a:ext>
                </a:extLst>
              </a:tr>
              <a:tr h="2617332">
                <a:tc>
                  <a:txBody>
                    <a:bodyPr/>
                    <a:lstStyle/>
                    <a:p>
                      <a:pPr algn="ctr"/>
                      <a:r>
                        <a:rPr lang="en-US" sz="2400" b="0" i="0" kern="1200" dirty="0">
                          <a:solidFill>
                            <a:schemeClr val="dk1"/>
                          </a:solidFill>
                          <a:effectLst/>
                          <a:latin typeface="+mn-lt"/>
                          <a:ea typeface="+mn-ea"/>
                          <a:cs typeface="+mn-cs"/>
                        </a:rPr>
                        <a:t>Optimized for storing data that is accessed frequently.</a:t>
                      </a:r>
                      <a:endParaRPr lang="en-US" sz="2400" dirty="0"/>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Optimized for storing data that is infrequently accessed and stored for at least 30 days.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Optimized for storing data that is rarely accessed and stored for at least 180 days with flexible latency requirements.</a:t>
                      </a: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9520"/>
                  </a:ext>
                </a:extLst>
              </a:tr>
            </a:tbl>
          </a:graphicData>
        </a:graphic>
      </p:graphicFrame>
      <p:grpSp>
        <p:nvGrpSpPr>
          <p:cNvPr id="3" name="Group 2">
            <a:extLst>
              <a:ext uri="{FF2B5EF4-FFF2-40B4-BE49-F238E27FC236}">
                <a16:creationId xmlns:a16="http://schemas.microsoft.com/office/drawing/2014/main" id="{E1986F9D-AFA7-4290-91D8-AF240E03013A}"/>
              </a:ext>
              <a:ext uri="{C183D7F6-B498-43B3-948B-1728B52AA6E4}">
                <adec:decorative xmlns:adec="http://schemas.microsoft.com/office/drawing/2017/decorative" val="1"/>
              </a:ext>
            </a:extLst>
          </p:cNvPr>
          <p:cNvGrpSpPr/>
          <p:nvPr/>
        </p:nvGrpSpPr>
        <p:grpSpPr>
          <a:xfrm>
            <a:off x="2056936" y="1526616"/>
            <a:ext cx="8322600" cy="963007"/>
            <a:chOff x="2015922" y="1496819"/>
            <a:chExt cx="8160153" cy="944210"/>
          </a:xfrm>
        </p:grpSpPr>
        <p:sp>
          <p:nvSpPr>
            <p:cNvPr id="10" name="Rectangle 9" descr="Database">
              <a:extLst>
                <a:ext uri="{FF2B5EF4-FFF2-40B4-BE49-F238E27FC236}">
                  <a16:creationId xmlns:a16="http://schemas.microsoft.com/office/drawing/2014/main" id="{56106647-2C2E-4592-877E-F15C23578C49}"/>
                </a:ext>
              </a:extLst>
            </p:cNvPr>
            <p:cNvSpPr/>
            <p:nvPr/>
          </p:nvSpPr>
          <p:spPr>
            <a:xfrm>
              <a:off x="2015922" y="1496819"/>
              <a:ext cx="944209" cy="94420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Rectangle 12">
              <a:extLst>
                <a:ext uri="{FF2B5EF4-FFF2-40B4-BE49-F238E27FC236}">
                  <a16:creationId xmlns:a16="http://schemas.microsoft.com/office/drawing/2014/main" id="{14456A6D-554C-45B1-896A-73088FBB99ED}"/>
                </a:ext>
              </a:extLst>
            </p:cNvPr>
            <p:cNvSpPr/>
            <p:nvPr/>
          </p:nvSpPr>
          <p:spPr>
            <a:xfrm>
              <a:off x="5623894" y="1496820"/>
              <a:ext cx="944209" cy="944209"/>
            </a:xfrm>
            <a:prstGeom prst="rect">
              <a:avLst/>
            </a:prstGeom>
            <a: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Rectangle 15" descr="Stopwatch">
              <a:extLst>
                <a:ext uri="{FF2B5EF4-FFF2-40B4-BE49-F238E27FC236}">
                  <a16:creationId xmlns:a16="http://schemas.microsoft.com/office/drawing/2014/main" id="{AA94A8A0-D22A-4FFD-8F68-35F650BAAA0F}"/>
                </a:ext>
              </a:extLst>
            </p:cNvPr>
            <p:cNvSpPr/>
            <p:nvPr/>
          </p:nvSpPr>
          <p:spPr>
            <a:xfrm>
              <a:off x="9231866" y="1496819"/>
              <a:ext cx="944209" cy="94420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265578051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Azure monitoring tools</a:t>
            </a:r>
          </a:p>
        </p:txBody>
      </p:sp>
      <p:pic>
        <p:nvPicPr>
          <p:cNvPr id="5" name="Graphic 4" descr="Tools">
            <a:extLst>
              <a:ext uri="{FF2B5EF4-FFF2-40B4-BE49-F238E27FC236}">
                <a16:creationId xmlns:a16="http://schemas.microsoft.com/office/drawing/2014/main" id="{C4B53E57-6676-4A4D-AB65-F20D2D3F8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756" y="2898550"/>
            <a:ext cx="1176353" cy="1176353"/>
          </a:xfrm>
          <a:prstGeom prst="rect">
            <a:avLst/>
          </a:prstGeom>
        </p:spPr>
      </p:pic>
    </p:spTree>
    <p:extLst>
      <p:ext uri="{BB962C8B-B14F-4D97-AF65-F5344CB8AC3E}">
        <p14:creationId xmlns:p14="http://schemas.microsoft.com/office/powerpoint/2010/main" val="258299263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a:t>Azure Advisor</a:t>
            </a:r>
          </a:p>
        </p:txBody>
      </p:sp>
      <p:sp>
        <p:nvSpPr>
          <p:cNvPr id="3" name="Text Placeholder 2">
            <a:extLst>
              <a:ext uri="{FF2B5EF4-FFF2-40B4-BE49-F238E27FC236}">
                <a16:creationId xmlns:a16="http://schemas.microsoft.com/office/drawing/2014/main" id="{61305E9E-589A-43A1-9A16-D0BA79D9C4B6}"/>
              </a:ext>
            </a:extLst>
          </p:cNvPr>
          <p:cNvSpPr>
            <a:spLocks noGrp="1"/>
          </p:cNvSpPr>
          <p:nvPr>
            <p:ph sz="quarter" idx="10"/>
          </p:nvPr>
        </p:nvSpPr>
        <p:spPr>
          <a:xfrm>
            <a:off x="472535" y="1261563"/>
            <a:ext cx="11758295" cy="1034050"/>
          </a:xfrm>
        </p:spPr>
        <p:txBody>
          <a:bodyPr/>
          <a:lstStyle/>
          <a:p>
            <a:pPr marL="1620">
              <a:lnSpc>
                <a:spcPct val="115000"/>
              </a:lnSpc>
              <a:spcBef>
                <a:spcPts val="578"/>
              </a:spcBef>
              <a:buClr>
                <a:srgbClr val="1A1A1A"/>
              </a:buClr>
            </a:pPr>
            <a:r>
              <a:rPr lang="en-US" b="1"/>
              <a:t>Azure Advisor </a:t>
            </a:r>
            <a:r>
              <a:rPr lang="en-US"/>
              <a:t>analyzes deployed Azure resources and makes recommendations based on best practices to optimize Azure deployments. </a:t>
            </a:r>
            <a:endParaRPr lang="en-US" b="0" i="0">
              <a:solidFill>
                <a:srgbClr val="171717"/>
              </a:solidFill>
              <a:effectLst/>
              <a:latin typeface="Segoe UI" panose="020B0502040204020203" pitchFamily="34" charset="0"/>
            </a:endParaRPr>
          </a:p>
        </p:txBody>
      </p:sp>
      <p:sp>
        <p:nvSpPr>
          <p:cNvPr id="7" name="Text Placeholder 2">
            <a:extLst>
              <a:ext uri="{FF2B5EF4-FFF2-40B4-BE49-F238E27FC236}">
                <a16:creationId xmlns:a16="http://schemas.microsoft.com/office/drawing/2014/main" id="{8211F619-94DC-46FD-8301-A1DC5F93625D}"/>
              </a:ext>
            </a:extLst>
          </p:cNvPr>
          <p:cNvSpPr txBox="1">
            <a:spLocks/>
          </p:cNvSpPr>
          <p:nvPr/>
        </p:nvSpPr>
        <p:spPr>
          <a:xfrm>
            <a:off x="1097063" y="2293755"/>
            <a:ext cx="4516192" cy="2632540"/>
          </a:xfrm>
          <a:prstGeom prst="rect">
            <a:avLst/>
          </a:prstGeom>
        </p:spPr>
        <p:txBody>
          <a:bodyPr vert="horz" wrap="square" lIns="0" tIns="93260" rIns="149217" bIns="93260" rtlCol="0">
            <a:spAutoFit/>
          </a:bodyPr>
          <a:lstStyle>
            <a:lvl1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49" baseline="0">
                <a:solidFill>
                  <a:srgbClr val="000000"/>
                </a:solidFill>
                <a:latin typeface="+mn-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4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0" baseline="0">
                <a:solidFill>
                  <a:schemeClr val="tx1"/>
                </a:solidFill>
                <a:latin typeface="+mn-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b="0"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9724" indent="-349724" defTabSz="932563">
              <a:spcBef>
                <a:spcPts val="400"/>
              </a:spcBef>
              <a:spcAft>
                <a:spcPts val="600"/>
              </a:spcAft>
              <a:buFont typeface="Arial" panose="020B0604020202020204" pitchFamily="34" charset="0"/>
              <a:buChar char="•"/>
            </a:pPr>
            <a:r>
              <a:rPr lang="en-US" sz="2448" spc="-50" dirty="0">
                <a:solidFill>
                  <a:srgbClr val="171717"/>
                </a:solidFill>
                <a:latin typeface="Segoe UI" panose="020B0502040204020203" pitchFamily="34" charset="0"/>
              </a:rPr>
              <a:t>Reliability</a:t>
            </a:r>
          </a:p>
          <a:p>
            <a:pPr marL="349724" indent="-349724" defTabSz="932563">
              <a:spcBef>
                <a:spcPts val="400"/>
              </a:spcBef>
              <a:spcAft>
                <a:spcPts val="600"/>
              </a:spcAft>
              <a:buFont typeface="Arial" panose="020B0604020202020204" pitchFamily="34" charset="0"/>
              <a:buChar char="•"/>
            </a:pPr>
            <a:r>
              <a:rPr lang="en-US" sz="2448" spc="-50" dirty="0">
                <a:solidFill>
                  <a:srgbClr val="171717"/>
                </a:solidFill>
                <a:latin typeface="Segoe UI" panose="020B0502040204020203" pitchFamily="34" charset="0"/>
              </a:rPr>
              <a:t>Security</a:t>
            </a:r>
          </a:p>
          <a:p>
            <a:pPr marL="349724" indent="-349724" defTabSz="932563">
              <a:spcBef>
                <a:spcPts val="400"/>
              </a:spcBef>
              <a:spcAft>
                <a:spcPts val="600"/>
              </a:spcAft>
              <a:buFont typeface="Arial" panose="020B0604020202020204" pitchFamily="34" charset="0"/>
              <a:buChar char="•"/>
            </a:pPr>
            <a:r>
              <a:rPr lang="en-US" sz="2448" spc="-50" dirty="0">
                <a:solidFill>
                  <a:srgbClr val="171717"/>
                </a:solidFill>
                <a:latin typeface="Segoe UI" panose="020B0502040204020203" pitchFamily="34" charset="0"/>
              </a:rPr>
              <a:t>Performance</a:t>
            </a:r>
          </a:p>
          <a:p>
            <a:pPr marL="349724" indent="-349724" defTabSz="932563">
              <a:spcBef>
                <a:spcPts val="400"/>
              </a:spcBef>
              <a:spcAft>
                <a:spcPts val="600"/>
              </a:spcAft>
              <a:buFont typeface="Arial" panose="020B0604020202020204" pitchFamily="34" charset="0"/>
              <a:buChar char="•"/>
            </a:pPr>
            <a:r>
              <a:rPr lang="en-US" sz="2448" spc="-50" dirty="0">
                <a:solidFill>
                  <a:srgbClr val="171717"/>
                </a:solidFill>
                <a:latin typeface="Segoe UI" panose="020B0502040204020203" pitchFamily="34" charset="0"/>
              </a:rPr>
              <a:t>Cost</a:t>
            </a:r>
          </a:p>
          <a:p>
            <a:pPr marL="349724" indent="-349724" defTabSz="932563">
              <a:spcBef>
                <a:spcPts val="400"/>
              </a:spcBef>
              <a:spcAft>
                <a:spcPts val="600"/>
              </a:spcAft>
              <a:buFont typeface="Arial" panose="020B0604020202020204" pitchFamily="34" charset="0"/>
              <a:buChar char="•"/>
            </a:pPr>
            <a:r>
              <a:rPr lang="en-US" sz="2448" spc="-50" dirty="0">
                <a:solidFill>
                  <a:srgbClr val="171717"/>
                </a:solidFill>
                <a:latin typeface="Segoe UI" panose="020B0502040204020203" pitchFamily="34" charset="0"/>
              </a:rPr>
              <a:t>Operational Excellence</a:t>
            </a:r>
            <a:endParaRPr lang="en-US" sz="2448" spc="-50" dirty="0">
              <a:latin typeface="Segoe UI"/>
            </a:endParaRPr>
          </a:p>
        </p:txBody>
      </p:sp>
      <p:pic>
        <p:nvPicPr>
          <p:cNvPr id="4" name="Graphic 3">
            <a:extLst>
              <a:ext uri="{FF2B5EF4-FFF2-40B4-BE49-F238E27FC236}">
                <a16:creationId xmlns:a16="http://schemas.microsoft.com/office/drawing/2014/main" id="{20DDA732-3832-48FC-BD76-D6B1121631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3246" y="-1"/>
            <a:ext cx="1450694" cy="1450694"/>
          </a:xfrm>
          <a:prstGeom prst="rect">
            <a:avLst/>
          </a:prstGeom>
        </p:spPr>
      </p:pic>
      <p:sp>
        <p:nvSpPr>
          <p:cNvPr id="2" name="Footer Placeholder 1">
            <a:extLst>
              <a:ext uri="{FF2B5EF4-FFF2-40B4-BE49-F238E27FC236}">
                <a16:creationId xmlns:a16="http://schemas.microsoft.com/office/drawing/2014/main" id="{D214BF27-303B-4C79-A29C-4298223950B4}"/>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97"/>
            <a:r>
              <a:rPr lang="en-US" sz="918">
                <a:latin typeface="Segoe UI"/>
              </a:rPr>
              <a:t>© Copyright Microsoft Corporation. All rights reserved.</a:t>
            </a:r>
          </a:p>
        </p:txBody>
      </p:sp>
      <p:pic>
        <p:nvPicPr>
          <p:cNvPr id="6" name="Picture 5" descr="Screenshot of Azure Advisor showing available recommendations to increase Reliability and Security.">
            <a:extLst>
              <a:ext uri="{FF2B5EF4-FFF2-40B4-BE49-F238E27FC236}">
                <a16:creationId xmlns:a16="http://schemas.microsoft.com/office/drawing/2014/main" id="{E4DCF9A4-169E-12E5-33B4-0875BA4DEA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4398" y="2218080"/>
            <a:ext cx="7310531" cy="2405530"/>
          </a:xfrm>
          <a:prstGeom prst="rect">
            <a:avLst/>
          </a:prstGeom>
        </p:spPr>
      </p:pic>
    </p:spTree>
    <p:extLst>
      <p:ext uri="{BB962C8B-B14F-4D97-AF65-F5344CB8AC3E}">
        <p14:creationId xmlns:p14="http://schemas.microsoft.com/office/powerpoint/2010/main" val="29686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Azure Service </a:t>
            </a:r>
            <a:r>
              <a:rPr lang="en-US" dirty="0"/>
              <a:t>Health</a:t>
            </a:r>
            <a:endParaRPr lang="en-US" noProof="0" dirty="0"/>
          </a:p>
        </p:txBody>
      </p:sp>
      <p:sp>
        <p:nvSpPr>
          <p:cNvPr id="60" name="Text Placeholder 59">
            <a:extLst>
              <a:ext uri="{FF2B5EF4-FFF2-40B4-BE49-F238E27FC236}">
                <a16:creationId xmlns:a16="http://schemas.microsoft.com/office/drawing/2014/main" id="{94E35994-ACFC-A9CB-D7EE-D798C2F205E5}"/>
              </a:ext>
            </a:extLst>
          </p:cNvPr>
          <p:cNvSpPr>
            <a:spLocks noGrp="1"/>
          </p:cNvSpPr>
          <p:nvPr>
            <p:ph type="body" sz="quarter" idx="42"/>
          </p:nvPr>
        </p:nvSpPr>
        <p:spPr/>
        <p:txBody>
          <a:bodyPr/>
          <a:lstStyle/>
          <a:p>
            <a:r>
              <a:rPr lang="en-US" dirty="0"/>
              <a:t>Azure Service Health is a collection of services that keep you informed of general Azure status, service status that may impact you, and specific resource status that is impacting you.</a:t>
            </a:r>
          </a:p>
        </p:txBody>
      </p:sp>
      <p:sp>
        <p:nvSpPr>
          <p:cNvPr id="61" name="Text Placeholder 60">
            <a:extLst>
              <a:ext uri="{FF2B5EF4-FFF2-40B4-BE49-F238E27FC236}">
                <a16:creationId xmlns:a16="http://schemas.microsoft.com/office/drawing/2014/main" id="{8D323199-2128-D046-B369-D2429EA73465}"/>
              </a:ext>
            </a:extLst>
          </p:cNvPr>
          <p:cNvSpPr>
            <a:spLocks noGrp="1"/>
          </p:cNvSpPr>
          <p:nvPr>
            <p:ph type="body" sz="quarter" idx="44"/>
          </p:nvPr>
        </p:nvSpPr>
        <p:spPr/>
        <p:txBody>
          <a:bodyPr/>
          <a:lstStyle/>
          <a:p>
            <a:r>
              <a:rPr lang="en-US" b="1" dirty="0"/>
              <a:t>Azure Status</a:t>
            </a:r>
            <a:r>
              <a:rPr lang="en-US" dirty="0"/>
              <a:t>: global view of the health of all Azure services across all Azure regions</a:t>
            </a:r>
          </a:p>
        </p:txBody>
      </p:sp>
      <p:sp>
        <p:nvSpPr>
          <p:cNvPr id="62" name="Text Placeholder 61">
            <a:extLst>
              <a:ext uri="{FF2B5EF4-FFF2-40B4-BE49-F238E27FC236}">
                <a16:creationId xmlns:a16="http://schemas.microsoft.com/office/drawing/2014/main" id="{3DD99DAA-34DA-8DDC-0416-FE92403E1891}"/>
              </a:ext>
            </a:extLst>
          </p:cNvPr>
          <p:cNvSpPr>
            <a:spLocks noGrp="1"/>
          </p:cNvSpPr>
          <p:nvPr>
            <p:ph type="body" sz="quarter" idx="45"/>
          </p:nvPr>
        </p:nvSpPr>
        <p:spPr/>
        <p:txBody>
          <a:bodyPr/>
          <a:lstStyle/>
          <a:p>
            <a:r>
              <a:rPr lang="en-US" b="1" dirty="0"/>
              <a:t>Service Health</a:t>
            </a:r>
            <a:r>
              <a:rPr lang="en-US" dirty="0"/>
              <a:t>: focused view on only the services and regions that you’re using. If a service is experiencing a problem in a region you’re not using, it won’t show up here.</a:t>
            </a:r>
          </a:p>
        </p:txBody>
      </p:sp>
      <p:sp>
        <p:nvSpPr>
          <p:cNvPr id="63" name="Text Placeholder 62">
            <a:extLst>
              <a:ext uri="{FF2B5EF4-FFF2-40B4-BE49-F238E27FC236}">
                <a16:creationId xmlns:a16="http://schemas.microsoft.com/office/drawing/2014/main" id="{C1441D99-048E-A1E2-302B-B7A62D8BD975}"/>
              </a:ext>
            </a:extLst>
          </p:cNvPr>
          <p:cNvSpPr>
            <a:spLocks noGrp="1"/>
          </p:cNvSpPr>
          <p:nvPr>
            <p:ph type="body" sz="quarter" idx="46"/>
          </p:nvPr>
        </p:nvSpPr>
        <p:spPr/>
        <p:txBody>
          <a:bodyPr/>
          <a:lstStyle/>
          <a:p>
            <a:r>
              <a:rPr lang="en-US" b="1" dirty="0"/>
              <a:t>Resource Health</a:t>
            </a:r>
            <a:r>
              <a:rPr lang="en-US" dirty="0"/>
              <a:t>: tailored view of your actual Azure resources. It provides information about the health of your individual cloud resources</a:t>
            </a:r>
          </a:p>
        </p:txBody>
      </p:sp>
      <p:pic>
        <p:nvPicPr>
          <p:cNvPr id="58" name="Graphic 57">
            <a:extLst>
              <a:ext uri="{FF2B5EF4-FFF2-40B4-BE49-F238E27FC236}">
                <a16:creationId xmlns:a16="http://schemas.microsoft.com/office/drawing/2014/main" id="{2F1FA3C5-3BE1-2C16-E2F6-C15965702C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9267" y="1485900"/>
            <a:ext cx="5063259" cy="5063259"/>
          </a:xfrm>
          <a:prstGeom prst="rect">
            <a:avLst/>
          </a:prstGeom>
        </p:spPr>
      </p:pic>
    </p:spTree>
    <p:extLst>
      <p:ext uri="{BB962C8B-B14F-4D97-AF65-F5344CB8AC3E}">
        <p14:creationId xmlns:p14="http://schemas.microsoft.com/office/powerpoint/2010/main" val="16573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a:t>Azure Monitor</a:t>
            </a:r>
          </a:p>
        </p:txBody>
      </p:sp>
      <p:sp>
        <p:nvSpPr>
          <p:cNvPr id="2" name="Content Placeholder 1">
            <a:extLst>
              <a:ext uri="{FF2B5EF4-FFF2-40B4-BE49-F238E27FC236}">
                <a16:creationId xmlns:a16="http://schemas.microsoft.com/office/drawing/2014/main" id="{B651D040-F18F-4BC8-B269-1B007C84FF33}"/>
              </a:ext>
            </a:extLst>
          </p:cNvPr>
          <p:cNvSpPr>
            <a:spLocks noGrp="1"/>
          </p:cNvSpPr>
          <p:nvPr>
            <p:ph sz="quarter" idx="10"/>
          </p:nvPr>
        </p:nvSpPr>
        <p:spPr>
          <a:xfrm>
            <a:off x="427859" y="1317406"/>
            <a:ext cx="11566577" cy="1318396"/>
          </a:xfrm>
        </p:spPr>
        <p:txBody>
          <a:bodyPr vert="horz" wrap="square" lIns="0" tIns="93260" rIns="149217" bIns="93260" rtlCol="0" anchor="t">
            <a:spAutoFit/>
          </a:bodyPr>
          <a:lstStyle/>
          <a:p>
            <a:r>
              <a:rPr lang="en-IE" b="1"/>
              <a:t>Azure Monitor </a:t>
            </a:r>
            <a:r>
              <a:rPr lang="en-US" b="0" i="0">
                <a:solidFill>
                  <a:srgbClr val="171717"/>
                </a:solidFill>
                <a:effectLst/>
                <a:latin typeface="Segoe UI"/>
                <a:cs typeface="Segoe UI"/>
              </a:rPr>
              <a:t>maximizes the availability and performance of applications and services by collecting, analyzing, and acting on telemetry from cloud and on-premises environments.</a:t>
            </a:r>
            <a:r>
              <a:rPr lang="en-US">
                <a:solidFill>
                  <a:srgbClr val="171717"/>
                </a:solidFill>
                <a:latin typeface="Segoe UI"/>
                <a:cs typeface="Segoe UI"/>
              </a:rPr>
              <a:t> </a:t>
            </a:r>
            <a:endParaRPr lang="en-US" b="0" i="0">
              <a:solidFill>
                <a:srgbClr val="171717"/>
              </a:solidFill>
              <a:effectLst/>
              <a:latin typeface="Segoe UI"/>
              <a:cs typeface="Segoe UI"/>
            </a:endParaRPr>
          </a:p>
        </p:txBody>
      </p:sp>
      <p:sp>
        <p:nvSpPr>
          <p:cNvPr id="6" name="Text Placeholder 2">
            <a:extLst>
              <a:ext uri="{FF2B5EF4-FFF2-40B4-BE49-F238E27FC236}">
                <a16:creationId xmlns:a16="http://schemas.microsoft.com/office/drawing/2014/main" id="{8663E32C-DF10-4033-BCA2-825E74F48432}"/>
              </a:ext>
            </a:extLst>
          </p:cNvPr>
          <p:cNvSpPr txBox="1">
            <a:spLocks/>
          </p:cNvSpPr>
          <p:nvPr/>
        </p:nvSpPr>
        <p:spPr>
          <a:xfrm>
            <a:off x="1097063" y="2634403"/>
            <a:ext cx="4516192" cy="2632540"/>
          </a:xfrm>
          <a:prstGeom prst="rect">
            <a:avLst/>
          </a:prstGeom>
        </p:spPr>
        <p:txBody>
          <a:bodyPr vert="horz" wrap="square" lIns="0" tIns="93260" rIns="149217" bIns="93260" rtlCol="0">
            <a:spAutoFit/>
          </a:bodyPr>
          <a:lstStyle>
            <a:lvl1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49" baseline="0">
                <a:solidFill>
                  <a:srgbClr val="000000"/>
                </a:solidFill>
                <a:latin typeface="+mn-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4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0" baseline="0">
                <a:solidFill>
                  <a:schemeClr val="tx1"/>
                </a:solidFill>
                <a:latin typeface="+mn-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2400" b="0"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349724" indent="-349724" defTabSz="932563">
              <a:spcBef>
                <a:spcPts val="400"/>
              </a:spcBef>
              <a:spcAft>
                <a:spcPts val="600"/>
              </a:spcAft>
              <a:buFont typeface="Arial" panose="020B0604020202020204" pitchFamily="34" charset="0"/>
              <a:buChar char="•"/>
            </a:pPr>
            <a:r>
              <a:rPr lang="en-US" sz="2448" spc="-50">
                <a:solidFill>
                  <a:srgbClr val="171717"/>
                </a:solidFill>
                <a:latin typeface="Segoe UI" panose="020B0502040204020203" pitchFamily="34" charset="0"/>
              </a:rPr>
              <a:t>Application Insights</a:t>
            </a:r>
          </a:p>
          <a:p>
            <a:pPr marL="349724" indent="-349724" defTabSz="932563">
              <a:spcBef>
                <a:spcPts val="400"/>
              </a:spcBef>
              <a:spcAft>
                <a:spcPts val="600"/>
              </a:spcAft>
              <a:buFont typeface="Arial" panose="020B0604020202020204" pitchFamily="34" charset="0"/>
              <a:buChar char="•"/>
            </a:pPr>
            <a:r>
              <a:rPr lang="en-US" sz="2448" spc="-50">
                <a:solidFill>
                  <a:srgbClr val="171717"/>
                </a:solidFill>
                <a:latin typeface="Segoe UI" panose="020B0502040204020203" pitchFamily="34" charset="0"/>
              </a:rPr>
              <a:t>Log Analytics</a:t>
            </a:r>
          </a:p>
          <a:p>
            <a:pPr marL="349724" indent="-349724" defTabSz="932563">
              <a:spcBef>
                <a:spcPts val="400"/>
              </a:spcBef>
              <a:spcAft>
                <a:spcPts val="600"/>
              </a:spcAft>
              <a:buFont typeface="Arial" panose="020B0604020202020204" pitchFamily="34" charset="0"/>
              <a:buChar char="•"/>
            </a:pPr>
            <a:r>
              <a:rPr lang="en-US" sz="2448" spc="-50">
                <a:solidFill>
                  <a:srgbClr val="171717"/>
                </a:solidFill>
                <a:latin typeface="Segoe UI" panose="020B0502040204020203" pitchFamily="34" charset="0"/>
              </a:rPr>
              <a:t>Smart Alerts</a:t>
            </a:r>
          </a:p>
          <a:p>
            <a:pPr marL="349724" indent="-349724" defTabSz="932563">
              <a:spcBef>
                <a:spcPts val="400"/>
              </a:spcBef>
              <a:spcAft>
                <a:spcPts val="600"/>
              </a:spcAft>
              <a:buFont typeface="Arial" panose="020B0604020202020204" pitchFamily="34" charset="0"/>
              <a:buChar char="•"/>
            </a:pPr>
            <a:r>
              <a:rPr lang="en-US" sz="2448" spc="-50">
                <a:solidFill>
                  <a:srgbClr val="171717"/>
                </a:solidFill>
                <a:latin typeface="Segoe UI" panose="020B0502040204020203" pitchFamily="34" charset="0"/>
              </a:rPr>
              <a:t>Automation Actions</a:t>
            </a:r>
          </a:p>
          <a:p>
            <a:pPr marL="349724" indent="-349724" defTabSz="932563">
              <a:spcBef>
                <a:spcPts val="400"/>
              </a:spcBef>
              <a:spcAft>
                <a:spcPts val="600"/>
              </a:spcAft>
              <a:buFont typeface="Arial" panose="020B0604020202020204" pitchFamily="34" charset="0"/>
              <a:buChar char="•"/>
            </a:pPr>
            <a:r>
              <a:rPr lang="en-US" sz="2448" spc="-50">
                <a:solidFill>
                  <a:srgbClr val="171717"/>
                </a:solidFill>
                <a:latin typeface="Segoe UI" panose="020B0502040204020203" pitchFamily="34" charset="0"/>
              </a:rPr>
              <a:t>Customized Dashboards</a:t>
            </a:r>
            <a:endParaRPr lang="en-US" sz="2448" spc="-50">
              <a:latin typeface="Segoe UI"/>
            </a:endParaRPr>
          </a:p>
        </p:txBody>
      </p:sp>
      <p:pic>
        <p:nvPicPr>
          <p:cNvPr id="9" name="Graphic 8">
            <a:extLst>
              <a:ext uri="{FF2B5EF4-FFF2-40B4-BE49-F238E27FC236}">
                <a16:creationId xmlns:a16="http://schemas.microsoft.com/office/drawing/2014/main" id="{99E5DF5D-DA24-4B0D-9466-AE576BD76C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7740" y="2634404"/>
            <a:ext cx="2872211" cy="2872211"/>
          </a:xfrm>
          <a:prstGeom prst="rect">
            <a:avLst/>
          </a:prstGeom>
        </p:spPr>
      </p:pic>
    </p:spTree>
    <p:extLst>
      <p:ext uri="{BB962C8B-B14F-4D97-AF65-F5344CB8AC3E}">
        <p14:creationId xmlns:p14="http://schemas.microsoft.com/office/powerpoint/2010/main" val="14274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Management and deployment tools</a:t>
            </a:r>
          </a:p>
        </p:txBody>
      </p:sp>
      <p:pic>
        <p:nvPicPr>
          <p:cNvPr id="5" name="Graphic 4" descr="Internet Of Things">
            <a:extLst>
              <a:ext uri="{FF2B5EF4-FFF2-40B4-BE49-F238E27FC236}">
                <a16:creationId xmlns:a16="http://schemas.microsoft.com/office/drawing/2014/main" id="{26528163-8608-4C7E-AEC3-3A2D83DA0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3017" y="2881078"/>
            <a:ext cx="1232368" cy="1232368"/>
          </a:xfrm>
          <a:prstGeom prst="rect">
            <a:avLst/>
          </a:prstGeom>
        </p:spPr>
      </p:pic>
    </p:spTree>
    <p:extLst>
      <p:ext uri="{BB962C8B-B14F-4D97-AF65-F5344CB8AC3E}">
        <p14:creationId xmlns:p14="http://schemas.microsoft.com/office/powerpoint/2010/main" val="91434630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27859" y="197534"/>
            <a:ext cx="11567043" cy="693737"/>
          </a:xfrm>
        </p:spPr>
        <p:txBody>
          <a:bodyPr/>
          <a:lstStyle/>
          <a:p>
            <a:r>
              <a:rPr lang="en-US" noProof="0" dirty="0"/>
              <a:t>Tools for interacting with Azure</a:t>
            </a:r>
          </a:p>
        </p:txBody>
      </p:sp>
      <p:grpSp>
        <p:nvGrpSpPr>
          <p:cNvPr id="60" name="Group 59">
            <a:extLst>
              <a:ext uri="{FF2B5EF4-FFF2-40B4-BE49-F238E27FC236}">
                <a16:creationId xmlns:a16="http://schemas.microsoft.com/office/drawing/2014/main" id="{DAD365CD-FCE8-4DBC-B51F-A8E0F6BCAADB}"/>
              </a:ext>
            </a:extLst>
          </p:cNvPr>
          <p:cNvGrpSpPr/>
          <p:nvPr/>
        </p:nvGrpSpPr>
        <p:grpSpPr>
          <a:xfrm>
            <a:off x="2135899" y="1939664"/>
            <a:ext cx="8164678" cy="2539458"/>
            <a:chOff x="68768" y="1715807"/>
            <a:chExt cx="8005313" cy="2489891"/>
          </a:xfrm>
        </p:grpSpPr>
        <p:sp>
          <p:nvSpPr>
            <p:cNvPr id="58" name="Rectangle 57">
              <a:extLst>
                <a:ext uri="{FF2B5EF4-FFF2-40B4-BE49-F238E27FC236}">
                  <a16:creationId xmlns:a16="http://schemas.microsoft.com/office/drawing/2014/main" id="{4375CE31-64D8-4B50-8050-487084DA42DA}"/>
                </a:ext>
              </a:extLst>
            </p:cNvPr>
            <p:cNvSpPr/>
            <p:nvPr/>
          </p:nvSpPr>
          <p:spPr bwMode="auto">
            <a:xfrm>
              <a:off x="68768" y="1715807"/>
              <a:ext cx="8005313" cy="2489891"/>
            </a:xfrm>
            <a:prstGeom prst="rect">
              <a:avLst/>
            </a:prstGeom>
            <a:solidFill>
              <a:schemeClr val="bg1">
                <a:lumMod val="9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44" name="Group 43">
              <a:extLst>
                <a:ext uri="{FF2B5EF4-FFF2-40B4-BE49-F238E27FC236}">
                  <a16:creationId xmlns:a16="http://schemas.microsoft.com/office/drawing/2014/main" id="{88B05BAD-A613-4F10-A713-184BFD26A54C}"/>
                </a:ext>
              </a:extLst>
            </p:cNvPr>
            <p:cNvGrpSpPr/>
            <p:nvPr/>
          </p:nvGrpSpPr>
          <p:grpSpPr>
            <a:xfrm>
              <a:off x="460859" y="1861195"/>
              <a:ext cx="7423828" cy="2171866"/>
              <a:chOff x="754157" y="2068229"/>
              <a:chExt cx="7423828" cy="2171866"/>
            </a:xfrm>
          </p:grpSpPr>
          <p:grpSp>
            <p:nvGrpSpPr>
              <p:cNvPr id="33" name="Group 32">
                <a:extLst>
                  <a:ext uri="{FF2B5EF4-FFF2-40B4-BE49-F238E27FC236}">
                    <a16:creationId xmlns:a16="http://schemas.microsoft.com/office/drawing/2014/main" id="{6730CDC1-F8DD-47AF-9809-B980CE41AE36}"/>
                  </a:ext>
                </a:extLst>
              </p:cNvPr>
              <p:cNvGrpSpPr/>
              <p:nvPr/>
            </p:nvGrpSpPr>
            <p:grpSpPr>
              <a:xfrm>
                <a:off x="754157" y="2075609"/>
                <a:ext cx="3610566" cy="960262"/>
                <a:chOff x="3790898" y="5423282"/>
                <a:chExt cx="3610566" cy="960262"/>
              </a:xfrm>
            </p:grpSpPr>
            <p:sp>
              <p:nvSpPr>
                <p:cNvPr id="19" name="Rectangle: Rounded Corners 18">
                  <a:extLst>
                    <a:ext uri="{FF2B5EF4-FFF2-40B4-BE49-F238E27FC236}">
                      <a16:creationId xmlns:a16="http://schemas.microsoft.com/office/drawing/2014/main" id="{1D3C3C88-54BE-465C-AB55-64867C5DA18F}"/>
                    </a:ext>
                  </a:extLst>
                </p:cNvPr>
                <p:cNvSpPr/>
                <p:nvPr/>
              </p:nvSpPr>
              <p:spPr bwMode="auto">
                <a:xfrm>
                  <a:off x="3790898" y="5423282"/>
                  <a:ext cx="3610566" cy="960262"/>
                </a:xfrm>
                <a:prstGeom prst="roundRect">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solidFill>
                      <a:srgbClr val="000000"/>
                    </a:solidFill>
                    <a:latin typeface="Segoe UI"/>
                    <a:ea typeface="Segoe UI" pitchFamily="34" charset="0"/>
                    <a:cs typeface="Segoe UI" pitchFamily="34" charset="0"/>
                  </a:endParaRPr>
                </a:p>
              </p:txBody>
            </p:sp>
            <p:pic>
              <p:nvPicPr>
                <p:cNvPr id="18" name="Graphic 17">
                  <a:extLst>
                    <a:ext uri="{FF2B5EF4-FFF2-40B4-BE49-F238E27FC236}">
                      <a16:creationId xmlns:a16="http://schemas.microsoft.com/office/drawing/2014/main" id="{A8DC1268-EB17-4E65-BDA6-F12DA9E80A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0346" y="5466459"/>
                  <a:ext cx="859148" cy="859148"/>
                </a:xfrm>
                <a:prstGeom prst="rect">
                  <a:avLst/>
                </a:prstGeom>
              </p:spPr>
            </p:pic>
            <p:sp>
              <p:nvSpPr>
                <p:cNvPr id="20" name="TextBox 19">
                  <a:extLst>
                    <a:ext uri="{FF2B5EF4-FFF2-40B4-BE49-F238E27FC236}">
                      <a16:creationId xmlns:a16="http://schemas.microsoft.com/office/drawing/2014/main" id="{5DC6600A-6A3F-4661-9205-35DFC8C67378}"/>
                    </a:ext>
                  </a:extLst>
                </p:cNvPr>
                <p:cNvSpPr txBox="1"/>
                <p:nvPr/>
              </p:nvSpPr>
              <p:spPr>
                <a:xfrm>
                  <a:off x="4376469" y="5589481"/>
                  <a:ext cx="3024995" cy="63453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a:gradFill>
                        <a:gsLst>
                          <a:gs pos="2917">
                            <a:srgbClr val="000000"/>
                          </a:gs>
                          <a:gs pos="30000">
                            <a:srgbClr val="000000"/>
                          </a:gs>
                        </a:gsLst>
                        <a:lin ang="5400000" scaled="0"/>
                      </a:gradFill>
                      <a:latin typeface="Segoe UI"/>
                    </a:rPr>
                    <a:t>Azure Portal</a:t>
                  </a:r>
                </a:p>
              </p:txBody>
            </p:sp>
          </p:grpSp>
          <p:grpSp>
            <p:nvGrpSpPr>
              <p:cNvPr id="35" name="Group 34">
                <a:extLst>
                  <a:ext uri="{FF2B5EF4-FFF2-40B4-BE49-F238E27FC236}">
                    <a16:creationId xmlns:a16="http://schemas.microsoft.com/office/drawing/2014/main" id="{A18D80B7-41DA-4FC3-86DE-684CB54AF0FF}"/>
                  </a:ext>
                </a:extLst>
              </p:cNvPr>
              <p:cNvGrpSpPr/>
              <p:nvPr/>
            </p:nvGrpSpPr>
            <p:grpSpPr>
              <a:xfrm>
                <a:off x="4539555" y="3238525"/>
                <a:ext cx="3638430" cy="1001570"/>
                <a:chOff x="3809041" y="5387870"/>
                <a:chExt cx="3638430" cy="1001570"/>
              </a:xfrm>
            </p:grpSpPr>
            <p:sp>
              <p:nvSpPr>
                <p:cNvPr id="36" name="Rectangle: Rounded Corners 35">
                  <a:extLst>
                    <a:ext uri="{FF2B5EF4-FFF2-40B4-BE49-F238E27FC236}">
                      <a16:creationId xmlns:a16="http://schemas.microsoft.com/office/drawing/2014/main" id="{0B63F06B-36BD-4B03-A91A-A4911ABF52F5}"/>
                    </a:ext>
                  </a:extLst>
                </p:cNvPr>
                <p:cNvSpPr/>
                <p:nvPr/>
              </p:nvSpPr>
              <p:spPr bwMode="auto">
                <a:xfrm>
                  <a:off x="3809041" y="5429178"/>
                  <a:ext cx="3610566" cy="960262"/>
                </a:xfrm>
                <a:prstGeom prst="roundRect">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solidFill>
                      <a:srgbClr val="000000"/>
                    </a:solidFill>
                    <a:latin typeface="Segoe UI"/>
                    <a:ea typeface="Segoe UI" pitchFamily="34" charset="0"/>
                    <a:cs typeface="Segoe UI" pitchFamily="34" charset="0"/>
                  </a:endParaRPr>
                </a:p>
              </p:txBody>
            </p:sp>
            <p:pic>
              <p:nvPicPr>
                <p:cNvPr id="37" name="Graphic 36">
                  <a:extLst>
                    <a:ext uri="{FF2B5EF4-FFF2-40B4-BE49-F238E27FC236}">
                      <a16:creationId xmlns:a16="http://schemas.microsoft.com/office/drawing/2014/main" id="{698A36FD-A495-4345-AB6E-8A203D2A94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00346" y="5466459"/>
                  <a:ext cx="859148" cy="859148"/>
                </a:xfrm>
                <a:prstGeom prst="rect">
                  <a:avLst/>
                </a:prstGeom>
              </p:spPr>
            </p:pic>
            <p:sp>
              <p:nvSpPr>
                <p:cNvPr id="38" name="TextBox 37">
                  <a:extLst>
                    <a:ext uri="{FF2B5EF4-FFF2-40B4-BE49-F238E27FC236}">
                      <a16:creationId xmlns:a16="http://schemas.microsoft.com/office/drawing/2014/main" id="{EBEDE8DC-D815-4D2F-BE04-CBAE05A5BBAB}"/>
                    </a:ext>
                  </a:extLst>
                </p:cNvPr>
                <p:cNvSpPr txBox="1"/>
                <p:nvPr/>
              </p:nvSpPr>
              <p:spPr>
                <a:xfrm>
                  <a:off x="4376469" y="5387870"/>
                  <a:ext cx="3071002" cy="97360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dirty="0">
                      <a:gradFill>
                        <a:gsLst>
                          <a:gs pos="2917">
                            <a:srgbClr val="000000"/>
                          </a:gs>
                          <a:gs pos="30000">
                            <a:srgbClr val="000000"/>
                          </a:gs>
                        </a:gsLst>
                        <a:lin ang="5400000" scaled="0"/>
                      </a:gradFill>
                      <a:latin typeface="Segoe UI"/>
                    </a:rPr>
                    <a:t>Command-Line Interface (CLI) </a:t>
                  </a:r>
                </a:p>
              </p:txBody>
            </p:sp>
          </p:grpSp>
          <p:grpSp>
            <p:nvGrpSpPr>
              <p:cNvPr id="39" name="Group 38">
                <a:extLst>
                  <a:ext uri="{FF2B5EF4-FFF2-40B4-BE49-F238E27FC236}">
                    <a16:creationId xmlns:a16="http://schemas.microsoft.com/office/drawing/2014/main" id="{A857370F-0707-4B93-A0BC-6D7DCF7525D3}"/>
                  </a:ext>
                </a:extLst>
              </p:cNvPr>
              <p:cNvGrpSpPr/>
              <p:nvPr/>
            </p:nvGrpSpPr>
            <p:grpSpPr>
              <a:xfrm>
                <a:off x="4521413" y="2068229"/>
                <a:ext cx="3610566" cy="960262"/>
                <a:chOff x="3790898" y="5423282"/>
                <a:chExt cx="3610566" cy="960262"/>
              </a:xfrm>
            </p:grpSpPr>
            <p:sp>
              <p:nvSpPr>
                <p:cNvPr id="40" name="Rectangle: Rounded Corners 39">
                  <a:extLst>
                    <a:ext uri="{FF2B5EF4-FFF2-40B4-BE49-F238E27FC236}">
                      <a16:creationId xmlns:a16="http://schemas.microsoft.com/office/drawing/2014/main" id="{40195766-F6A8-44BF-927B-82F54EA40D2D}"/>
                    </a:ext>
                  </a:extLst>
                </p:cNvPr>
                <p:cNvSpPr/>
                <p:nvPr/>
              </p:nvSpPr>
              <p:spPr bwMode="auto">
                <a:xfrm>
                  <a:off x="3790898" y="5423282"/>
                  <a:ext cx="3610566" cy="960262"/>
                </a:xfrm>
                <a:prstGeom prst="roundRect">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solidFill>
                      <a:srgbClr val="000000"/>
                    </a:solidFill>
                    <a:latin typeface="Segoe UI"/>
                    <a:ea typeface="Segoe UI" pitchFamily="34" charset="0"/>
                    <a:cs typeface="Segoe UI" pitchFamily="34" charset="0"/>
                  </a:endParaRPr>
                </a:p>
              </p:txBody>
            </p:sp>
            <p:pic>
              <p:nvPicPr>
                <p:cNvPr id="41" name="Graphic 40">
                  <a:extLst>
                    <a:ext uri="{FF2B5EF4-FFF2-40B4-BE49-F238E27FC236}">
                      <a16:creationId xmlns:a16="http://schemas.microsoft.com/office/drawing/2014/main" id="{2EA3B29A-C381-4F12-8FBA-8DD901BA49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900346" y="5466459"/>
                  <a:ext cx="859148" cy="859148"/>
                </a:xfrm>
                <a:prstGeom prst="rect">
                  <a:avLst/>
                </a:prstGeom>
              </p:spPr>
            </p:pic>
            <p:sp>
              <p:nvSpPr>
                <p:cNvPr id="42" name="TextBox 41">
                  <a:extLst>
                    <a:ext uri="{FF2B5EF4-FFF2-40B4-BE49-F238E27FC236}">
                      <a16:creationId xmlns:a16="http://schemas.microsoft.com/office/drawing/2014/main" id="{3939993E-305E-435B-A393-17804AFA5077}"/>
                    </a:ext>
                  </a:extLst>
                </p:cNvPr>
                <p:cNvSpPr txBox="1"/>
                <p:nvPr/>
              </p:nvSpPr>
              <p:spPr>
                <a:xfrm>
                  <a:off x="4551437" y="5589481"/>
                  <a:ext cx="2850027" cy="63453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a:gradFill>
                        <a:gsLst>
                          <a:gs pos="2917">
                            <a:srgbClr val="000000"/>
                          </a:gs>
                          <a:gs pos="30000">
                            <a:srgbClr val="000000"/>
                          </a:gs>
                        </a:gsLst>
                        <a:lin ang="5400000" scaled="0"/>
                      </a:gradFill>
                      <a:latin typeface="Segoe UI"/>
                    </a:rPr>
                    <a:t>Azure PowerShell</a:t>
                  </a:r>
                </a:p>
              </p:txBody>
            </p:sp>
          </p:grpSp>
          <p:grpSp>
            <p:nvGrpSpPr>
              <p:cNvPr id="45" name="Group 44">
                <a:extLst>
                  <a:ext uri="{FF2B5EF4-FFF2-40B4-BE49-F238E27FC236}">
                    <a16:creationId xmlns:a16="http://schemas.microsoft.com/office/drawing/2014/main" id="{F27606A3-2E17-4A4A-A99E-632AD85A7E7A}"/>
                  </a:ext>
                </a:extLst>
              </p:cNvPr>
              <p:cNvGrpSpPr/>
              <p:nvPr/>
            </p:nvGrpSpPr>
            <p:grpSpPr>
              <a:xfrm>
                <a:off x="754157" y="3279833"/>
                <a:ext cx="3610566" cy="960262"/>
                <a:chOff x="23643" y="4259372"/>
                <a:chExt cx="3610566" cy="960262"/>
              </a:xfrm>
            </p:grpSpPr>
            <p:sp>
              <p:nvSpPr>
                <p:cNvPr id="46" name="Rectangle: Rounded Corners 45">
                  <a:extLst>
                    <a:ext uri="{FF2B5EF4-FFF2-40B4-BE49-F238E27FC236}">
                      <a16:creationId xmlns:a16="http://schemas.microsoft.com/office/drawing/2014/main" id="{E56129BC-8D83-4788-9B0F-24995714A77D}"/>
                    </a:ext>
                  </a:extLst>
                </p:cNvPr>
                <p:cNvSpPr/>
                <p:nvPr/>
              </p:nvSpPr>
              <p:spPr bwMode="auto">
                <a:xfrm>
                  <a:off x="23643" y="4259372"/>
                  <a:ext cx="3610566" cy="960262"/>
                </a:xfrm>
                <a:prstGeom prst="roundRect">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solidFill>
                      <a:srgbClr val="000000"/>
                    </a:solidFill>
                    <a:latin typeface="Segoe UI"/>
                    <a:ea typeface="Segoe UI" pitchFamily="34" charset="0"/>
                    <a:cs typeface="Segoe UI" pitchFamily="34" charset="0"/>
                  </a:endParaRPr>
                </a:p>
              </p:txBody>
            </p:sp>
            <p:pic>
              <p:nvPicPr>
                <p:cNvPr id="47" name="Graphic 46">
                  <a:extLst>
                    <a:ext uri="{FF2B5EF4-FFF2-40B4-BE49-F238E27FC236}">
                      <a16:creationId xmlns:a16="http://schemas.microsoft.com/office/drawing/2014/main" id="{9F9F060C-F59F-469D-876D-65E060D541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33091" y="4302549"/>
                  <a:ext cx="859148" cy="859148"/>
                </a:xfrm>
                <a:prstGeom prst="rect">
                  <a:avLst/>
                </a:prstGeom>
              </p:spPr>
            </p:pic>
            <p:sp>
              <p:nvSpPr>
                <p:cNvPr id="48" name="TextBox 47">
                  <a:extLst>
                    <a:ext uri="{FF2B5EF4-FFF2-40B4-BE49-F238E27FC236}">
                      <a16:creationId xmlns:a16="http://schemas.microsoft.com/office/drawing/2014/main" id="{98688D32-6A2E-489E-960B-7F2C31CCC512}"/>
                    </a:ext>
                  </a:extLst>
                </p:cNvPr>
                <p:cNvSpPr txBox="1"/>
                <p:nvPr/>
              </p:nvSpPr>
              <p:spPr>
                <a:xfrm>
                  <a:off x="784182" y="4425571"/>
                  <a:ext cx="2850027" cy="634533"/>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448">
                      <a:gradFill>
                        <a:gsLst>
                          <a:gs pos="2917">
                            <a:srgbClr val="000000"/>
                          </a:gs>
                          <a:gs pos="30000">
                            <a:srgbClr val="000000"/>
                          </a:gs>
                        </a:gsLst>
                        <a:lin ang="5400000" scaled="0"/>
                      </a:gradFill>
                      <a:latin typeface="Segoe UI"/>
                    </a:rPr>
                    <a:t>Azure Cloud Shell</a:t>
                  </a:r>
                </a:p>
              </p:txBody>
            </p:sp>
          </p:grpSp>
        </p:grpSp>
      </p:grpSp>
      <p:pic>
        <p:nvPicPr>
          <p:cNvPr id="2" name="Picture 1">
            <a:extLst>
              <a:ext uri="{FF2B5EF4-FFF2-40B4-BE49-F238E27FC236}">
                <a16:creationId xmlns:a16="http://schemas.microsoft.com/office/drawing/2014/main" id="{48243F0C-6F88-42C7-93EC-B717100BA5C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683328" y="6615655"/>
            <a:ext cx="3069819" cy="378870"/>
          </a:xfrm>
          <a:prstGeom prst="rect">
            <a:avLst/>
          </a:prstGeom>
        </p:spPr>
      </p:pic>
    </p:spTree>
    <p:extLst>
      <p:ext uri="{BB962C8B-B14F-4D97-AF65-F5344CB8AC3E}">
        <p14:creationId xmlns:p14="http://schemas.microsoft.com/office/powerpoint/2010/main" val="8104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Azure architectural components</a:t>
            </a:r>
          </a:p>
        </p:txBody>
      </p:sp>
      <p:pic>
        <p:nvPicPr>
          <p:cNvPr id="5" name="Graphic 4">
            <a:extLst>
              <a:ext uri="{FF2B5EF4-FFF2-40B4-BE49-F238E27FC236}">
                <a16:creationId xmlns:a16="http://schemas.microsoft.com/office/drawing/2014/main" id="{DD04FC6F-7C51-44B7-A2B8-1E3093C8BFE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4952" y="2809705"/>
            <a:ext cx="1375114" cy="1375114"/>
          </a:xfrm>
          <a:prstGeom prst="rect">
            <a:avLst/>
          </a:prstGeom>
        </p:spPr>
      </p:pic>
    </p:spTree>
    <p:extLst>
      <p:ext uri="{BB962C8B-B14F-4D97-AF65-F5344CB8AC3E}">
        <p14:creationId xmlns:p14="http://schemas.microsoft.com/office/powerpoint/2010/main" val="305221791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Resource Manager</a:t>
            </a:r>
          </a:p>
        </p:txBody>
      </p:sp>
      <p:pic>
        <p:nvPicPr>
          <p:cNvPr id="3" name="Picture 2" descr="Resource Manager request model">
            <a:extLst>
              <a:ext uri="{FF2B5EF4-FFF2-40B4-BE49-F238E27FC236}">
                <a16:creationId xmlns:a16="http://schemas.microsoft.com/office/drawing/2014/main" id="{5254E02D-4590-4CE5-B9AA-6DB1E37AEC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685" y="1455091"/>
            <a:ext cx="7760250" cy="408434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sz="quarter" idx="10"/>
          </p:nvPr>
        </p:nvSpPr>
        <p:spPr>
          <a:xfrm>
            <a:off x="8384283" y="1855064"/>
            <a:ext cx="3961057" cy="2458226"/>
          </a:xfrm>
        </p:spPr>
        <p:txBody>
          <a:bodyPr/>
          <a:lstStyle/>
          <a:p>
            <a:r>
              <a:rPr lang="en-US" dirty="0">
                <a:latin typeface="+mn-lt"/>
              </a:rPr>
              <a:t>The </a:t>
            </a:r>
            <a:r>
              <a:rPr lang="en-US" b="1" dirty="0">
                <a:latin typeface="+mn-lt"/>
              </a:rPr>
              <a:t>Azure Resource Manager (ARM) </a:t>
            </a:r>
            <a:r>
              <a:rPr lang="en-US" dirty="0">
                <a:latin typeface="+mn-lt"/>
              </a:rPr>
              <a:t>provides a management layer that enables you to create, update, and delete resources in your Azure subscription.</a:t>
            </a:r>
          </a:p>
        </p:txBody>
      </p:sp>
      <p:sp>
        <p:nvSpPr>
          <p:cNvPr id="2" name="Footer Placeholder 1">
            <a:extLst>
              <a:ext uri="{FF2B5EF4-FFF2-40B4-BE49-F238E27FC236}">
                <a16:creationId xmlns:a16="http://schemas.microsoft.com/office/drawing/2014/main" id="{150D22A2-AC6A-4254-BB57-F0E78E9809EF}"/>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97"/>
            <a:r>
              <a:rPr lang="en-US" sz="918" dirty="0">
                <a:latin typeface="Segoe UI"/>
              </a:rPr>
              <a:t>© Copyright Microsoft Corporation. All rights reserved.</a:t>
            </a:r>
          </a:p>
        </p:txBody>
      </p:sp>
    </p:spTree>
    <p:extLst>
      <p:ext uri="{BB962C8B-B14F-4D97-AF65-F5344CB8AC3E}">
        <p14:creationId xmlns:p14="http://schemas.microsoft.com/office/powerpoint/2010/main" val="84506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E576-F320-4CE8-97FA-ADDBD108391E}"/>
              </a:ext>
            </a:extLst>
          </p:cNvPr>
          <p:cNvSpPr>
            <a:spLocks noGrp="1"/>
          </p:cNvSpPr>
          <p:nvPr>
            <p:ph type="title"/>
          </p:nvPr>
        </p:nvSpPr>
        <p:spPr>
          <a:xfrm>
            <a:off x="427859" y="358715"/>
            <a:ext cx="11567043" cy="693737"/>
          </a:xfrm>
        </p:spPr>
        <p:txBody>
          <a:bodyPr/>
          <a:lstStyle/>
          <a:p>
            <a:r>
              <a:rPr lang="en-US"/>
              <a:t>Azure Resource Manager (ARM) templates</a:t>
            </a:r>
          </a:p>
        </p:txBody>
      </p:sp>
      <p:sp>
        <p:nvSpPr>
          <p:cNvPr id="3" name="Content Placeholder 2">
            <a:extLst>
              <a:ext uri="{FF2B5EF4-FFF2-40B4-BE49-F238E27FC236}">
                <a16:creationId xmlns:a16="http://schemas.microsoft.com/office/drawing/2014/main" id="{326ABB9F-383D-40D6-A0F9-F2642D189D31}"/>
              </a:ext>
            </a:extLst>
          </p:cNvPr>
          <p:cNvSpPr>
            <a:spLocks noGrp="1"/>
          </p:cNvSpPr>
          <p:nvPr>
            <p:ph sz="quarter" idx="10"/>
          </p:nvPr>
        </p:nvSpPr>
        <p:spPr>
          <a:xfrm>
            <a:off x="427859" y="1226859"/>
            <a:ext cx="11566577" cy="4430946"/>
          </a:xfrm>
        </p:spPr>
        <p:txBody>
          <a:bodyPr/>
          <a:lstStyle/>
          <a:p>
            <a:r>
              <a:rPr lang="en-US" b="1" i="0">
                <a:solidFill>
                  <a:srgbClr val="171717"/>
                </a:solidFill>
                <a:effectLst/>
                <a:latin typeface="Segoe UI Semibold" panose="020B0702040204020203" pitchFamily="34" charset="0"/>
                <a:cs typeface="Segoe UI Semibold" panose="020B0702040204020203" pitchFamily="34" charset="0"/>
              </a:rPr>
              <a:t>Azure Resource Manager (ARM) </a:t>
            </a:r>
            <a:r>
              <a:rPr lang="en-US" b="0" i="0">
                <a:solidFill>
                  <a:srgbClr val="171717"/>
                </a:solidFill>
                <a:effectLst/>
                <a:latin typeface="Segoe UI" panose="020B0502040204020203" pitchFamily="34" charset="0"/>
              </a:rPr>
              <a:t>templates </a:t>
            </a:r>
            <a:r>
              <a:rPr lang="en-US">
                <a:solidFill>
                  <a:srgbClr val="171717"/>
                </a:solidFill>
                <a:latin typeface="Segoe UI" panose="020B0502040204020203" pitchFamily="34" charset="0"/>
              </a:rPr>
              <a:t>are JavaScript Object Notation (JSON) files that can be used to create and deploy Azure infrastructure without having to write programing commands.</a:t>
            </a:r>
          </a:p>
          <a:p>
            <a:pPr marL="349724" indent="-349724">
              <a:buFont typeface="Arial" panose="020B0604020202020204" pitchFamily="34" charset="0"/>
              <a:buChar char="•"/>
            </a:pPr>
            <a:r>
              <a:rPr lang="en-US">
                <a:solidFill>
                  <a:srgbClr val="171717"/>
                </a:solidFill>
                <a:latin typeface="Segoe UI" panose="020B0502040204020203" pitchFamily="34" charset="0"/>
              </a:rPr>
              <a:t>Declarative syntax</a:t>
            </a:r>
          </a:p>
          <a:p>
            <a:pPr marL="349724" indent="-349724">
              <a:buFont typeface="Arial" panose="020B0604020202020204" pitchFamily="34" charset="0"/>
              <a:buChar char="•"/>
            </a:pPr>
            <a:r>
              <a:rPr lang="en-US">
                <a:solidFill>
                  <a:srgbClr val="171717"/>
                </a:solidFill>
                <a:latin typeface="Segoe UI" panose="020B0502040204020203" pitchFamily="34" charset="0"/>
              </a:rPr>
              <a:t>Repeatable results</a:t>
            </a:r>
          </a:p>
          <a:p>
            <a:pPr marL="349724" indent="-349724">
              <a:buFont typeface="Arial" panose="020B0604020202020204" pitchFamily="34" charset="0"/>
              <a:buChar char="•"/>
            </a:pPr>
            <a:r>
              <a:rPr lang="en-US">
                <a:solidFill>
                  <a:srgbClr val="171717"/>
                </a:solidFill>
                <a:latin typeface="Segoe UI" panose="020B0502040204020203" pitchFamily="34" charset="0"/>
              </a:rPr>
              <a:t>Orchestration</a:t>
            </a:r>
          </a:p>
          <a:p>
            <a:pPr marL="349724" indent="-349724">
              <a:buFont typeface="Arial" panose="020B0604020202020204" pitchFamily="34" charset="0"/>
              <a:buChar char="•"/>
            </a:pPr>
            <a:r>
              <a:rPr lang="en-US">
                <a:solidFill>
                  <a:srgbClr val="171717"/>
                </a:solidFill>
                <a:latin typeface="Segoe UI" panose="020B0502040204020203" pitchFamily="34" charset="0"/>
              </a:rPr>
              <a:t>Modular files</a:t>
            </a:r>
          </a:p>
          <a:p>
            <a:pPr marL="349724" indent="-349724">
              <a:buFont typeface="Arial" panose="020B0604020202020204" pitchFamily="34" charset="0"/>
              <a:buChar char="•"/>
            </a:pPr>
            <a:r>
              <a:rPr lang="en-US">
                <a:solidFill>
                  <a:srgbClr val="171717"/>
                </a:solidFill>
                <a:latin typeface="Segoe UI" panose="020B0502040204020203" pitchFamily="34" charset="0"/>
              </a:rPr>
              <a:t>Built-in validation</a:t>
            </a:r>
          </a:p>
          <a:p>
            <a:pPr marL="349724" indent="-349724">
              <a:buFont typeface="Arial" panose="020B0604020202020204" pitchFamily="34" charset="0"/>
              <a:buChar char="•"/>
            </a:pPr>
            <a:r>
              <a:rPr lang="en-US">
                <a:solidFill>
                  <a:srgbClr val="171717"/>
                </a:solidFill>
                <a:latin typeface="Segoe UI" panose="020B0502040204020203" pitchFamily="34" charset="0"/>
              </a:rPr>
              <a:t>Exportable code</a:t>
            </a:r>
            <a:endParaRPr lang="en-US"/>
          </a:p>
        </p:txBody>
      </p:sp>
      <p:pic>
        <p:nvPicPr>
          <p:cNvPr id="1026" name="Picture 2" descr="Template deployment comparison">
            <a:extLst>
              <a:ext uri="{FF2B5EF4-FFF2-40B4-BE49-F238E27FC236}">
                <a16:creationId xmlns:a16="http://schemas.microsoft.com/office/drawing/2014/main" id="{68AAA998-FDAD-4A33-B25E-1F1E19015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408" y="2283981"/>
            <a:ext cx="7147338" cy="330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600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Regions</a:t>
            </a:r>
          </a:p>
        </p:txBody>
      </p:sp>
      <p:sp>
        <p:nvSpPr>
          <p:cNvPr id="8" name="Rectangle 7">
            <a:extLst>
              <a:ext uri="{FF2B5EF4-FFF2-40B4-BE49-F238E27FC236}">
                <a16:creationId xmlns:a16="http://schemas.microsoft.com/office/drawing/2014/main" id="{811A1EC0-5AF2-4D21-8437-ACF71E7A3AAF}"/>
              </a:ext>
            </a:extLst>
          </p:cNvPr>
          <p:cNvSpPr/>
          <p:nvPr/>
        </p:nvSpPr>
        <p:spPr>
          <a:xfrm>
            <a:off x="197682" y="1862142"/>
            <a:ext cx="3363138" cy="1222386"/>
          </a:xfrm>
          <a:prstGeom prst="rect">
            <a:avLst/>
          </a:prstGeom>
          <a:solidFill>
            <a:schemeClr val="bg1"/>
          </a:solidFill>
        </p:spPr>
        <p:txBody>
          <a:bodyPr wrap="square" anchor="t">
            <a:spAutoFit/>
          </a:bodyPr>
          <a:lstStyle/>
          <a:p>
            <a:pPr algn="ctr" defTabSz="932563"/>
            <a:r>
              <a:rPr lang="en-IE" sz="1836" i="1" dirty="0">
                <a:solidFill>
                  <a:srgbClr val="000000"/>
                </a:solidFill>
                <a:latin typeface="Segoe UI"/>
                <a:cs typeface="Segoe UI Semilight"/>
              </a:rPr>
              <a:t>Azure offers more global regions than any other cloud provider with 60+ regions representing over 140 countries</a:t>
            </a:r>
            <a:endParaRPr lang="en-US" sz="1836" i="1" dirty="0">
              <a:solidFill>
                <a:srgbClr val="000000"/>
              </a:solidFill>
              <a:latin typeface="Segoe UI"/>
              <a:cs typeface="Segoe UI Semilight"/>
            </a:endParaRPr>
          </a:p>
        </p:txBody>
      </p:sp>
      <p:pic>
        <p:nvPicPr>
          <p:cNvPr id="2" name="Picture 1" descr="World map with blue dots showing the 60-plus regions where Azure datacenters exist. Largest concentration on the US Coastlines, Europe and the Asia coasts.">
            <a:extLst>
              <a:ext uri="{FF2B5EF4-FFF2-40B4-BE49-F238E27FC236}">
                <a16:creationId xmlns:a16="http://schemas.microsoft.com/office/drawing/2014/main" id="{64D7F689-1612-4C9D-B065-39FDE92B4CB8}"/>
              </a:ext>
            </a:extLst>
          </p:cNvPr>
          <p:cNvPicPr>
            <a:picLocks noChangeAspect="1"/>
          </p:cNvPicPr>
          <p:nvPr/>
        </p:nvPicPr>
        <p:blipFill>
          <a:blip r:embed="rId3"/>
          <a:srcRect/>
          <a:stretch/>
        </p:blipFill>
        <p:spPr>
          <a:xfrm>
            <a:off x="3989510" y="259682"/>
            <a:ext cx="8098065" cy="3859233"/>
          </a:xfrm>
          <a:prstGeom prst="rect">
            <a:avLst/>
          </a:prstGeom>
          <a:ln>
            <a:solidFill>
              <a:schemeClr val="accent1"/>
            </a:solidFill>
          </a:ln>
        </p:spPr>
      </p:pic>
      <p:sp>
        <p:nvSpPr>
          <p:cNvPr id="6" name="Text Placeholder 5"/>
          <p:cNvSpPr>
            <a:spLocks noGrp="1"/>
          </p:cNvSpPr>
          <p:nvPr>
            <p:ph sz="quarter" idx="10"/>
          </p:nvPr>
        </p:nvSpPr>
        <p:spPr>
          <a:xfrm>
            <a:off x="1250621" y="4161647"/>
            <a:ext cx="9460157" cy="1414202"/>
          </a:xfrm>
        </p:spPr>
        <p:txBody>
          <a:bodyPr vert="horz" wrap="square" lIns="0" tIns="0" rIns="0" bIns="0" rtlCol="0" anchor="t">
            <a:spAutoFit/>
          </a:bodyPr>
          <a:lstStyle/>
          <a:p>
            <a:pPr marL="349724" indent="-349724">
              <a:buFont typeface="Arial" panose="020B0604020202020204" pitchFamily="34" charset="0"/>
              <a:buChar char="•"/>
            </a:pPr>
            <a:r>
              <a:rPr lang="en-IE" dirty="0">
                <a:latin typeface="+mn-lt"/>
              </a:rPr>
              <a:t>Regions are made up of one or more </a:t>
            </a:r>
            <a:r>
              <a:rPr lang="en-IE" dirty="0" err="1">
                <a:latin typeface="+mn-lt"/>
              </a:rPr>
              <a:t>datacenters</a:t>
            </a:r>
            <a:r>
              <a:rPr lang="en-IE" dirty="0">
                <a:latin typeface="+mn-lt"/>
              </a:rPr>
              <a:t> in close proximity.</a:t>
            </a:r>
          </a:p>
          <a:p>
            <a:pPr marL="349724" indent="-349724">
              <a:buFont typeface="Arial" panose="020B0604020202020204" pitchFamily="34" charset="0"/>
              <a:buChar char="•"/>
            </a:pPr>
            <a:r>
              <a:rPr lang="en-IE" dirty="0">
                <a:latin typeface="+mn-lt"/>
              </a:rPr>
              <a:t>Provide flexibility and scale to reduce customer latency.</a:t>
            </a:r>
          </a:p>
          <a:p>
            <a:pPr marL="349724" indent="-349724">
              <a:buFont typeface="Arial" panose="020B0604020202020204" pitchFamily="34" charset="0"/>
              <a:buChar char="•"/>
            </a:pPr>
            <a:r>
              <a:rPr lang="en-IE" dirty="0">
                <a:latin typeface="+mn-lt"/>
              </a:rPr>
              <a:t>Preserve data residency with a comprehensive compliance offering.</a:t>
            </a:r>
          </a:p>
        </p:txBody>
      </p:sp>
      <p:sp>
        <p:nvSpPr>
          <p:cNvPr id="3" name="Footer Placeholder 1">
            <a:extLst>
              <a:ext uri="{FF2B5EF4-FFF2-40B4-BE49-F238E27FC236}">
                <a16:creationId xmlns:a16="http://schemas.microsoft.com/office/drawing/2014/main" id="{CFEEFDEC-A344-470A-A33B-F11336462650}"/>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10538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Availability zones</a:t>
            </a:r>
          </a:p>
        </p:txBody>
      </p:sp>
      <p:sp>
        <p:nvSpPr>
          <p:cNvPr id="6" name="Text Placeholder 5"/>
          <p:cNvSpPr>
            <a:spLocks noGrp="1"/>
          </p:cNvSpPr>
          <p:nvPr>
            <p:ph sz="quarter" idx="10"/>
          </p:nvPr>
        </p:nvSpPr>
        <p:spPr>
          <a:xfrm>
            <a:off x="450918" y="1482083"/>
            <a:ext cx="6445212" cy="4038566"/>
          </a:xfrm>
        </p:spPr>
        <p:txBody>
          <a:bodyPr vert="horz" wrap="square" lIns="0" tIns="93260" rIns="149217" bIns="93260" rtlCol="0" anchor="t">
            <a:spAutoFit/>
          </a:bodyPr>
          <a:lstStyle/>
          <a:p>
            <a:pPr marL="349724" indent="-349724">
              <a:buFont typeface="Arial" panose="020B0604020202020204" pitchFamily="34" charset="0"/>
              <a:buChar char="•"/>
            </a:pPr>
            <a:r>
              <a:rPr lang="en-IE" dirty="0">
                <a:latin typeface="+mn-lt"/>
              </a:rPr>
              <a:t>Provide protection against downtime due to datacenter failure.</a:t>
            </a:r>
          </a:p>
          <a:p>
            <a:pPr marL="349724" indent="-349724">
              <a:buFont typeface="Arial" panose="020B0604020202020204" pitchFamily="34" charset="0"/>
              <a:buChar char="•"/>
            </a:pPr>
            <a:r>
              <a:rPr lang="en-IE" dirty="0">
                <a:latin typeface="+mn-lt"/>
              </a:rPr>
              <a:t>Physically separate datacenters within the same region.</a:t>
            </a:r>
          </a:p>
          <a:p>
            <a:pPr marL="349724" indent="-349724">
              <a:buFont typeface="Arial" panose="020B0604020202020204" pitchFamily="34" charset="0"/>
              <a:buChar char="•"/>
            </a:pPr>
            <a:r>
              <a:rPr lang="en-IE" dirty="0">
                <a:latin typeface="+mn-lt"/>
              </a:rPr>
              <a:t>Each datacenter is equipped with independent power, cooling, and networking.</a:t>
            </a:r>
            <a:r>
              <a:rPr lang="en-IE" dirty="0"/>
              <a:t> </a:t>
            </a:r>
            <a:endParaRPr lang="en-IE" dirty="0">
              <a:latin typeface="+mn-lt"/>
            </a:endParaRPr>
          </a:p>
          <a:p>
            <a:pPr marL="349724" indent="-349724">
              <a:buFont typeface="Arial" panose="020B0604020202020204" pitchFamily="34" charset="0"/>
              <a:buChar char="•"/>
            </a:pPr>
            <a:r>
              <a:rPr lang="en-IE" dirty="0">
                <a:latin typeface="+mn-lt"/>
              </a:rPr>
              <a:t>Connected through private </a:t>
            </a:r>
            <a:r>
              <a:rPr lang="en-IE" dirty="0" err="1">
                <a:latin typeface="+mn-lt"/>
              </a:rPr>
              <a:t>fiber</a:t>
            </a:r>
            <a:r>
              <a:rPr lang="en-IE" dirty="0">
                <a:latin typeface="+mn-lt"/>
              </a:rPr>
              <a:t>-optic networks.</a:t>
            </a:r>
          </a:p>
        </p:txBody>
      </p:sp>
      <p:grpSp>
        <p:nvGrpSpPr>
          <p:cNvPr id="5" name="Group 4" descr="Conceptual graphic containing a box entitled Azure region and within that box re three separate pictures of Availability zones, each with arrows point to the other two so show connectivity.">
            <a:extLst>
              <a:ext uri="{FF2B5EF4-FFF2-40B4-BE49-F238E27FC236}">
                <a16:creationId xmlns:a16="http://schemas.microsoft.com/office/drawing/2014/main" id="{3AEDB905-FC8D-448D-AC0A-15F4C45D8B15}"/>
              </a:ext>
            </a:extLst>
          </p:cNvPr>
          <p:cNvGrpSpPr/>
          <p:nvPr/>
        </p:nvGrpSpPr>
        <p:grpSpPr>
          <a:xfrm>
            <a:off x="7191768" y="1280871"/>
            <a:ext cx="4812990" cy="4273168"/>
            <a:chOff x="6818439" y="1571306"/>
            <a:chExt cx="4785298" cy="4248581"/>
          </a:xfrm>
        </p:grpSpPr>
        <p:grpSp>
          <p:nvGrpSpPr>
            <p:cNvPr id="7" name="Group 6">
              <a:extLst>
                <a:ext uri="{FF2B5EF4-FFF2-40B4-BE49-F238E27FC236}">
                  <a16:creationId xmlns:a16="http://schemas.microsoft.com/office/drawing/2014/main" id="{4DADC3C6-7E2B-431E-80AD-8E39793EC04B}"/>
                </a:ext>
              </a:extLst>
            </p:cNvPr>
            <p:cNvGrpSpPr/>
            <p:nvPr/>
          </p:nvGrpSpPr>
          <p:grpSpPr>
            <a:xfrm>
              <a:off x="7117431" y="2517295"/>
              <a:ext cx="1691584" cy="999225"/>
              <a:chOff x="6999098" y="4432150"/>
              <a:chExt cx="1691584" cy="999225"/>
            </a:xfrm>
          </p:grpSpPr>
          <p:pic>
            <p:nvPicPr>
              <p:cNvPr id="23" name="Picture 22" descr="diagram of three fault domains, FD0, FD1 and FD1. FD0 contains one UD 0 and FD1 contains two update domains, UD1 and UD2.">
                <a:extLst>
                  <a:ext uri="{FF2B5EF4-FFF2-40B4-BE49-F238E27FC236}">
                    <a16:creationId xmlns:a16="http://schemas.microsoft.com/office/drawing/2014/main" id="{59A63A6C-4FD2-435A-A924-75784D6AF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98" y="4584550"/>
                <a:ext cx="1539184" cy="846825"/>
              </a:xfrm>
              <a:prstGeom prst="rect">
                <a:avLst/>
              </a:prstGeom>
              <a:ln>
                <a:solidFill>
                  <a:schemeClr val="tx1"/>
                </a:solidFill>
              </a:ln>
            </p:spPr>
          </p:pic>
          <p:pic>
            <p:nvPicPr>
              <p:cNvPr id="24" name="Picture 23" descr="diagram of three fault domains, FD0, FD1 and FD1. FD0 contains one UD 0 and FD1 contains two update domains, UD1 and UD2.">
                <a:extLst>
                  <a:ext uri="{FF2B5EF4-FFF2-40B4-BE49-F238E27FC236}">
                    <a16:creationId xmlns:a16="http://schemas.microsoft.com/office/drawing/2014/main" id="{33D9E7F5-BEF0-4433-B11F-A53824A7A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098" y="4432150"/>
                <a:ext cx="1539184" cy="846825"/>
              </a:xfrm>
              <a:prstGeom prst="rect">
                <a:avLst/>
              </a:prstGeom>
              <a:ln>
                <a:solidFill>
                  <a:schemeClr val="tx1"/>
                </a:solidFill>
              </a:ln>
            </p:spPr>
          </p:pic>
        </p:grpSp>
        <p:grpSp>
          <p:nvGrpSpPr>
            <p:cNvPr id="8" name="Group 7">
              <a:extLst>
                <a:ext uri="{FF2B5EF4-FFF2-40B4-BE49-F238E27FC236}">
                  <a16:creationId xmlns:a16="http://schemas.microsoft.com/office/drawing/2014/main" id="{921F8F84-DD3C-48AE-87D9-64E79023DDE7}"/>
                </a:ext>
              </a:extLst>
            </p:cNvPr>
            <p:cNvGrpSpPr/>
            <p:nvPr/>
          </p:nvGrpSpPr>
          <p:grpSpPr>
            <a:xfrm>
              <a:off x="9586238" y="2513688"/>
              <a:ext cx="1691584" cy="999225"/>
              <a:chOff x="6999098" y="4432150"/>
              <a:chExt cx="1691584" cy="999225"/>
            </a:xfrm>
          </p:grpSpPr>
          <p:pic>
            <p:nvPicPr>
              <p:cNvPr id="21" name="Picture 20" descr="diagram of three fault domains, FD0, FD1 and FD1. FD0 contains one UD 0 and FD1 contains two update domains, UD1 and UD2.">
                <a:extLst>
                  <a:ext uri="{FF2B5EF4-FFF2-40B4-BE49-F238E27FC236}">
                    <a16:creationId xmlns:a16="http://schemas.microsoft.com/office/drawing/2014/main" id="{27DD964D-B9C7-449F-8749-704A22005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98" y="4584550"/>
                <a:ext cx="1539184" cy="846825"/>
              </a:xfrm>
              <a:prstGeom prst="rect">
                <a:avLst/>
              </a:prstGeom>
              <a:ln>
                <a:solidFill>
                  <a:schemeClr val="tx1"/>
                </a:solidFill>
              </a:ln>
            </p:spPr>
          </p:pic>
          <p:pic>
            <p:nvPicPr>
              <p:cNvPr id="22" name="Picture 21" descr="diagram of three fault domains, FD0, FD1 and FD1. FD0 contains one UD 0 and FD1 contains two update domains, UD1 and UD2.">
                <a:extLst>
                  <a:ext uri="{FF2B5EF4-FFF2-40B4-BE49-F238E27FC236}">
                    <a16:creationId xmlns:a16="http://schemas.microsoft.com/office/drawing/2014/main" id="{EF911D1C-93E1-4852-9B3A-C1BB7515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098" y="4432150"/>
                <a:ext cx="1539184" cy="846825"/>
              </a:xfrm>
              <a:prstGeom prst="rect">
                <a:avLst/>
              </a:prstGeom>
              <a:ln>
                <a:solidFill>
                  <a:schemeClr val="tx1"/>
                </a:solidFill>
              </a:ln>
            </p:spPr>
          </p:pic>
        </p:grpSp>
        <p:grpSp>
          <p:nvGrpSpPr>
            <p:cNvPr id="9" name="Group 8">
              <a:extLst>
                <a:ext uri="{FF2B5EF4-FFF2-40B4-BE49-F238E27FC236}">
                  <a16:creationId xmlns:a16="http://schemas.microsoft.com/office/drawing/2014/main" id="{22360E82-8941-4388-8D8C-6A94D5EA18A1}"/>
                </a:ext>
              </a:extLst>
            </p:cNvPr>
            <p:cNvGrpSpPr/>
            <p:nvPr/>
          </p:nvGrpSpPr>
          <p:grpSpPr>
            <a:xfrm>
              <a:off x="8425270" y="4311420"/>
              <a:ext cx="1691584" cy="999225"/>
              <a:chOff x="6999098" y="4432150"/>
              <a:chExt cx="1691584" cy="999225"/>
            </a:xfrm>
          </p:grpSpPr>
          <p:pic>
            <p:nvPicPr>
              <p:cNvPr id="19" name="Picture 18" descr="diagram of three fault domains, FD0, FD1 and FD1. FD0 contains one UD 0 and FD1 contains two update domains, UD1 and UD2.">
                <a:extLst>
                  <a:ext uri="{FF2B5EF4-FFF2-40B4-BE49-F238E27FC236}">
                    <a16:creationId xmlns:a16="http://schemas.microsoft.com/office/drawing/2014/main" id="{2B24F88C-F664-4133-91D6-9C69424D1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98" y="4584550"/>
                <a:ext cx="1539184" cy="846825"/>
              </a:xfrm>
              <a:prstGeom prst="rect">
                <a:avLst/>
              </a:prstGeom>
              <a:ln>
                <a:solidFill>
                  <a:schemeClr val="tx1"/>
                </a:solidFill>
              </a:ln>
            </p:spPr>
          </p:pic>
          <p:pic>
            <p:nvPicPr>
              <p:cNvPr id="20" name="Picture 19" descr="diagram of three fault domains, FD0, FD1 and FD1. FD0 contains one UD 0 and FD1 contains two update domains, UD1 and UD2.">
                <a:extLst>
                  <a:ext uri="{FF2B5EF4-FFF2-40B4-BE49-F238E27FC236}">
                    <a16:creationId xmlns:a16="http://schemas.microsoft.com/office/drawing/2014/main" id="{109A3630-DE95-4268-B3A6-1CFB48B85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098" y="4432150"/>
                <a:ext cx="1539184" cy="846825"/>
              </a:xfrm>
              <a:prstGeom prst="rect">
                <a:avLst/>
              </a:prstGeom>
              <a:ln>
                <a:solidFill>
                  <a:schemeClr val="tx1"/>
                </a:solidFill>
              </a:ln>
            </p:spPr>
          </p:pic>
        </p:grpSp>
        <p:sp>
          <p:nvSpPr>
            <p:cNvPr id="10" name="Rectangle 9">
              <a:extLst>
                <a:ext uri="{FF2B5EF4-FFF2-40B4-BE49-F238E27FC236}">
                  <a16:creationId xmlns:a16="http://schemas.microsoft.com/office/drawing/2014/main" id="{90C3513A-1756-4789-9F87-82047F90C544}"/>
                </a:ext>
              </a:extLst>
            </p:cNvPr>
            <p:cNvSpPr/>
            <p:nvPr/>
          </p:nvSpPr>
          <p:spPr>
            <a:xfrm>
              <a:off x="6926019" y="2138699"/>
              <a:ext cx="2071807" cy="374517"/>
            </a:xfrm>
            <a:prstGeom prst="rect">
              <a:avLst/>
            </a:prstGeom>
          </p:spPr>
          <p:txBody>
            <a:bodyPr wrap="none">
              <a:spAutoFit/>
            </a:bodyPr>
            <a:lstStyle/>
            <a:p>
              <a:pPr defTabSz="932563"/>
              <a:r>
                <a:rPr lang="en-IE" dirty="0">
                  <a:solidFill>
                    <a:srgbClr val="000000"/>
                  </a:solidFill>
                  <a:latin typeface="Segoe UI"/>
                </a:rPr>
                <a:t>Availability Zone 1</a:t>
              </a:r>
              <a:endParaRPr lang="en-US" dirty="0">
                <a:solidFill>
                  <a:srgbClr val="000000"/>
                </a:solidFill>
                <a:latin typeface="Segoe UI"/>
              </a:endParaRPr>
            </a:p>
          </p:txBody>
        </p:sp>
        <p:sp>
          <p:nvSpPr>
            <p:cNvPr id="11" name="Rectangle 10">
              <a:extLst>
                <a:ext uri="{FF2B5EF4-FFF2-40B4-BE49-F238E27FC236}">
                  <a16:creationId xmlns:a16="http://schemas.microsoft.com/office/drawing/2014/main" id="{A118B9BF-950B-4A33-B5EC-A51AF5CD77DB}"/>
                </a:ext>
              </a:extLst>
            </p:cNvPr>
            <p:cNvSpPr/>
            <p:nvPr/>
          </p:nvSpPr>
          <p:spPr>
            <a:xfrm>
              <a:off x="8288645" y="5360218"/>
              <a:ext cx="2071807" cy="374517"/>
            </a:xfrm>
            <a:prstGeom prst="rect">
              <a:avLst/>
            </a:prstGeom>
          </p:spPr>
          <p:txBody>
            <a:bodyPr wrap="none">
              <a:spAutoFit/>
            </a:bodyPr>
            <a:lstStyle/>
            <a:p>
              <a:pPr defTabSz="932563"/>
              <a:r>
                <a:rPr lang="en-IE">
                  <a:solidFill>
                    <a:srgbClr val="000000"/>
                  </a:solidFill>
                  <a:latin typeface="Segoe UI"/>
                </a:rPr>
                <a:t>Availability Zone 3</a:t>
              </a:r>
              <a:endParaRPr lang="en-US">
                <a:solidFill>
                  <a:srgbClr val="000000"/>
                </a:solidFill>
                <a:latin typeface="Segoe UI"/>
              </a:endParaRPr>
            </a:p>
          </p:txBody>
        </p:sp>
        <p:sp>
          <p:nvSpPr>
            <p:cNvPr id="12" name="Rectangle 11">
              <a:extLst>
                <a:ext uri="{FF2B5EF4-FFF2-40B4-BE49-F238E27FC236}">
                  <a16:creationId xmlns:a16="http://schemas.microsoft.com/office/drawing/2014/main" id="{DED9248F-ADD8-4814-8471-968A3DC3042E}"/>
                </a:ext>
              </a:extLst>
            </p:cNvPr>
            <p:cNvSpPr/>
            <p:nvPr/>
          </p:nvSpPr>
          <p:spPr>
            <a:xfrm>
              <a:off x="9426309" y="2104282"/>
              <a:ext cx="2071807" cy="374517"/>
            </a:xfrm>
            <a:prstGeom prst="rect">
              <a:avLst/>
            </a:prstGeom>
          </p:spPr>
          <p:txBody>
            <a:bodyPr wrap="none">
              <a:spAutoFit/>
            </a:bodyPr>
            <a:lstStyle/>
            <a:p>
              <a:pPr defTabSz="932563"/>
              <a:r>
                <a:rPr lang="en-IE">
                  <a:solidFill>
                    <a:srgbClr val="000000"/>
                  </a:solidFill>
                  <a:latin typeface="Segoe UI"/>
                </a:rPr>
                <a:t>Availability Zone 2</a:t>
              </a:r>
              <a:endParaRPr lang="en-US">
                <a:solidFill>
                  <a:srgbClr val="000000"/>
                </a:solidFill>
                <a:latin typeface="Segoe UI"/>
              </a:endParaRPr>
            </a:p>
          </p:txBody>
        </p:sp>
        <p:sp>
          <p:nvSpPr>
            <p:cNvPr id="13" name="Arrow: Left-Right 12">
              <a:extLst>
                <a:ext uri="{FF2B5EF4-FFF2-40B4-BE49-F238E27FC236}">
                  <a16:creationId xmlns:a16="http://schemas.microsoft.com/office/drawing/2014/main" id="{D2351211-A447-4536-AACF-ED13AB686E72}"/>
                </a:ext>
              </a:extLst>
            </p:cNvPr>
            <p:cNvSpPr/>
            <p:nvPr/>
          </p:nvSpPr>
          <p:spPr bwMode="auto">
            <a:xfrm>
              <a:off x="8870804" y="2861541"/>
              <a:ext cx="734489" cy="346616"/>
            </a:xfrm>
            <a:prstGeom prst="leftRightArrow">
              <a:avLst/>
            </a:prstGeom>
            <a:solidFill>
              <a:srgbClr val="2E6CA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Arrow: Left-Right 13">
              <a:extLst>
                <a:ext uri="{FF2B5EF4-FFF2-40B4-BE49-F238E27FC236}">
                  <a16:creationId xmlns:a16="http://schemas.microsoft.com/office/drawing/2014/main" id="{06D8D8D5-8485-4E62-809C-7D564FFE123D}"/>
                </a:ext>
              </a:extLst>
            </p:cNvPr>
            <p:cNvSpPr/>
            <p:nvPr/>
          </p:nvSpPr>
          <p:spPr bwMode="auto">
            <a:xfrm rot="3143699">
              <a:off x="8184190" y="3712099"/>
              <a:ext cx="734489" cy="346616"/>
            </a:xfrm>
            <a:prstGeom prst="leftRightArrow">
              <a:avLst/>
            </a:prstGeom>
            <a:solidFill>
              <a:srgbClr val="2E6CA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5" name="Picture 14">
              <a:extLst>
                <a:ext uri="{FF2B5EF4-FFF2-40B4-BE49-F238E27FC236}">
                  <a16:creationId xmlns:a16="http://schemas.microsoft.com/office/drawing/2014/main" id="{805E6B2A-E6C2-4E3A-BA2E-226A1E5A328F}"/>
                </a:ext>
              </a:extLst>
            </p:cNvPr>
            <p:cNvPicPr>
              <a:picLocks noChangeAspect="1"/>
            </p:cNvPicPr>
            <p:nvPr/>
          </p:nvPicPr>
          <p:blipFill>
            <a:blip r:embed="rId4"/>
            <a:stretch>
              <a:fillRect/>
            </a:stretch>
          </p:blipFill>
          <p:spPr>
            <a:xfrm flipH="1">
              <a:off x="9598649" y="3590370"/>
              <a:ext cx="518205" cy="585267"/>
            </a:xfrm>
            <a:prstGeom prst="rect">
              <a:avLst/>
            </a:prstGeom>
          </p:spPr>
        </p:pic>
        <p:sp>
          <p:nvSpPr>
            <p:cNvPr id="16" name="Rectangle 15">
              <a:extLst>
                <a:ext uri="{FF2B5EF4-FFF2-40B4-BE49-F238E27FC236}">
                  <a16:creationId xmlns:a16="http://schemas.microsoft.com/office/drawing/2014/main" id="{EDDE5154-A715-4498-B1F6-76C92411F7AD}"/>
                </a:ext>
              </a:extLst>
            </p:cNvPr>
            <p:cNvSpPr/>
            <p:nvPr/>
          </p:nvSpPr>
          <p:spPr bwMode="auto">
            <a:xfrm>
              <a:off x="6818439" y="1775012"/>
              <a:ext cx="4785298" cy="4044875"/>
            </a:xfrm>
            <a:prstGeom prst="rect">
              <a:avLst/>
            </a:prstGeom>
            <a:noFill/>
            <a:ln w="127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Rectangle 17">
              <a:extLst>
                <a:ext uri="{FF2B5EF4-FFF2-40B4-BE49-F238E27FC236}">
                  <a16:creationId xmlns:a16="http://schemas.microsoft.com/office/drawing/2014/main" id="{80FC8344-0717-4DF1-8D6C-319B8618D90C}"/>
                </a:ext>
              </a:extLst>
            </p:cNvPr>
            <p:cNvSpPr/>
            <p:nvPr/>
          </p:nvSpPr>
          <p:spPr>
            <a:xfrm>
              <a:off x="8330344" y="1571306"/>
              <a:ext cx="1744951" cy="411969"/>
            </a:xfrm>
            <a:prstGeom prst="rect">
              <a:avLst/>
            </a:prstGeom>
            <a:solidFill>
              <a:schemeClr val="bg1"/>
            </a:solidFill>
          </p:spPr>
          <p:txBody>
            <a:bodyPr wrap="none">
              <a:spAutoFit/>
            </a:bodyPr>
            <a:lstStyle/>
            <a:p>
              <a:pPr defTabSz="932563"/>
              <a:r>
                <a:rPr lang="en-IE" sz="2040">
                  <a:solidFill>
                    <a:srgbClr val="000000"/>
                  </a:solidFill>
                  <a:latin typeface="Segoe UI"/>
                </a:rPr>
                <a:t>Azure Region</a:t>
              </a:r>
              <a:endParaRPr lang="en-US" sz="2040">
                <a:solidFill>
                  <a:srgbClr val="000000"/>
                </a:solidFill>
                <a:latin typeface="Segoe UI"/>
              </a:endParaRPr>
            </a:p>
          </p:txBody>
        </p:sp>
      </p:grpSp>
      <p:sp>
        <p:nvSpPr>
          <p:cNvPr id="3" name="Footer Placeholder 1">
            <a:extLst>
              <a:ext uri="{FF2B5EF4-FFF2-40B4-BE49-F238E27FC236}">
                <a16:creationId xmlns:a16="http://schemas.microsoft.com/office/drawing/2014/main" id="{ED33A386-9779-4C37-94E8-F2D8A9F6206D}"/>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17937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Region Pairs</a:t>
            </a:r>
          </a:p>
        </p:txBody>
      </p:sp>
      <p:sp>
        <p:nvSpPr>
          <p:cNvPr id="6" name="Text Placeholder 5"/>
          <p:cNvSpPr>
            <a:spLocks noGrp="1"/>
          </p:cNvSpPr>
          <p:nvPr>
            <p:ph sz="quarter" idx="10"/>
          </p:nvPr>
        </p:nvSpPr>
        <p:spPr>
          <a:xfrm>
            <a:off x="498053" y="1694995"/>
            <a:ext cx="6042387" cy="3081814"/>
          </a:xfrm>
        </p:spPr>
        <p:txBody>
          <a:bodyPr vert="horz" wrap="square" lIns="0" tIns="0" rIns="0" bIns="0" rtlCol="0" anchor="t">
            <a:spAutoFit/>
          </a:bodyPr>
          <a:lstStyle/>
          <a:p>
            <a:pPr marL="295970" indent="-295970">
              <a:buFont typeface="Arial" panose="020B0604020202020204" pitchFamily="34" charset="0"/>
              <a:buChar char="•"/>
            </a:pPr>
            <a:r>
              <a:rPr lang="en-US" dirty="0"/>
              <a:t>At least 300 miles of separation between region pairs.</a:t>
            </a:r>
            <a:endParaRPr lang="en-US" sz="1020" dirty="0"/>
          </a:p>
          <a:p>
            <a:pPr marL="295970" indent="-295970">
              <a:buFont typeface="Arial" panose="020B0604020202020204" pitchFamily="34" charset="0"/>
              <a:buChar char="•"/>
            </a:pPr>
            <a:r>
              <a:rPr lang="en-US" dirty="0">
                <a:latin typeface="+mn-lt"/>
              </a:rPr>
              <a:t>Automatic replication for some services.</a:t>
            </a:r>
          </a:p>
          <a:p>
            <a:pPr marL="295970" indent="-295970">
              <a:buFont typeface="Arial" panose="020B0604020202020204" pitchFamily="34" charset="0"/>
              <a:buChar char="•"/>
            </a:pPr>
            <a:r>
              <a:rPr lang="en-US" dirty="0"/>
              <a:t>Prioritized region recovery </a:t>
            </a:r>
            <a:r>
              <a:rPr lang="en-US" dirty="0">
                <a:latin typeface="+mn-lt"/>
              </a:rPr>
              <a:t>in the event of outage.</a:t>
            </a:r>
          </a:p>
          <a:p>
            <a:pPr marL="295970" indent="-295970">
              <a:buFont typeface="Arial" panose="020B0604020202020204" pitchFamily="34" charset="0"/>
              <a:buChar char="•"/>
            </a:pPr>
            <a:r>
              <a:rPr lang="en-US" dirty="0">
                <a:latin typeface="+mn-lt"/>
              </a:rPr>
              <a:t>Updates are rollout sequentially to minimize downtime. </a:t>
            </a:r>
            <a:endParaRPr lang="en-US" dirty="0"/>
          </a:p>
        </p:txBody>
      </p:sp>
      <p:sp>
        <p:nvSpPr>
          <p:cNvPr id="2" name="TextBox 1">
            <a:extLst>
              <a:ext uri="{FF2B5EF4-FFF2-40B4-BE49-F238E27FC236}">
                <a16:creationId xmlns:a16="http://schemas.microsoft.com/office/drawing/2014/main" id="{00D66516-044B-4422-8CA5-FA6FFBDF8E5D}"/>
              </a:ext>
            </a:extLst>
          </p:cNvPr>
          <p:cNvSpPr txBox="1"/>
          <p:nvPr/>
        </p:nvSpPr>
        <p:spPr>
          <a:xfrm>
            <a:off x="654501" y="4785238"/>
            <a:ext cx="6218683" cy="555610"/>
          </a:xfrm>
          <a:prstGeom prst="rect">
            <a:avLst/>
          </a:prstGeom>
          <a:noFill/>
        </p:spPr>
        <p:txBody>
          <a:bodyPr rot="0" spcFirstLastPara="0" vertOverflow="overflow" horzOverflow="overflow" vert="horz" wrap="square" lIns="186521" tIns="149217" rIns="186521" bIns="149217" numCol="1" spcCol="0" rtlCol="0" fromWordArt="0" anchor="t" anchorCtr="0" forceAA="0" compatLnSpc="1">
            <a:prstTxWarp prst="textNoShape">
              <a:avLst/>
            </a:prstTxWarp>
            <a:spAutoFit/>
          </a:bodyPr>
          <a:lstStyle/>
          <a:p>
            <a:pPr defTabSz="932563">
              <a:lnSpc>
                <a:spcPct val="90000"/>
              </a:lnSpc>
              <a:spcAft>
                <a:spcPts val="612"/>
              </a:spcAft>
            </a:pPr>
            <a:r>
              <a:rPr lang="en-US" sz="1836" dirty="0">
                <a:solidFill>
                  <a:srgbClr val="000000"/>
                </a:solidFill>
                <a:latin typeface="Segoe UI"/>
                <a:cs typeface="Segoe UI"/>
              </a:rPr>
              <a:t>Web Link: </a:t>
            </a:r>
            <a:r>
              <a:rPr lang="en-US" sz="1836" dirty="0">
                <a:solidFill>
                  <a:srgbClr val="000000"/>
                </a:solidFill>
                <a:latin typeface="Segoe UI"/>
                <a:ea typeface="+mn-lt"/>
                <a:cs typeface="Segoe UI"/>
                <a:hlinkClick r:id="rId3"/>
              </a:rPr>
              <a:t>https://aka.ms/PairedRegions</a:t>
            </a:r>
            <a:endParaRPr lang="en-US" sz="1836" dirty="0">
              <a:solidFill>
                <a:srgbClr val="000000"/>
              </a:solidFill>
              <a:latin typeface="Segoe UI"/>
              <a:cs typeface="Segoe UI"/>
            </a:endParaRPr>
          </a:p>
        </p:txBody>
      </p:sp>
      <p:graphicFrame>
        <p:nvGraphicFramePr>
          <p:cNvPr id="9" name="Table 8">
            <a:extLst>
              <a:ext uri="{FF2B5EF4-FFF2-40B4-BE49-F238E27FC236}">
                <a16:creationId xmlns:a16="http://schemas.microsoft.com/office/drawing/2014/main" id="{D812C242-CE3D-40CD-A21F-9B770DE69246}"/>
              </a:ext>
            </a:extLst>
          </p:cNvPr>
          <p:cNvGraphicFramePr>
            <a:graphicFrameLocks noGrp="1"/>
          </p:cNvGraphicFramePr>
          <p:nvPr/>
        </p:nvGraphicFramePr>
        <p:xfrm>
          <a:off x="7086518" y="338117"/>
          <a:ext cx="1811914" cy="5218337"/>
        </p:xfrm>
        <a:graphic>
          <a:graphicData uri="http://schemas.openxmlformats.org/drawingml/2006/table">
            <a:tbl>
              <a:tblPr firstRow="1">
                <a:tableStyleId>{2D5ABB26-0587-4C30-8999-92F81FD0307C}</a:tableStyleId>
              </a:tblPr>
              <a:tblGrid>
                <a:gridCol w="1811914">
                  <a:extLst>
                    <a:ext uri="{9D8B030D-6E8A-4147-A177-3AD203B41FA5}">
                      <a16:colId xmlns:a16="http://schemas.microsoft.com/office/drawing/2014/main" val="1438438675"/>
                    </a:ext>
                  </a:extLst>
                </a:gridCol>
              </a:tblGrid>
              <a:tr h="312315">
                <a:tc>
                  <a:txBody>
                    <a:bodyPr/>
                    <a:lstStyle/>
                    <a:p>
                      <a:pPr algn="ctr" fontAlgn="base"/>
                      <a:r>
                        <a:rPr lang="en-US" sz="1600" b="0" dirty="0">
                          <a:solidFill>
                            <a:schemeClr val="bg1"/>
                          </a:solidFill>
                          <a:effectLst/>
                          <a:latin typeface="+mj-lt"/>
                        </a:rPr>
                        <a:t>Region</a:t>
                      </a:r>
                      <a:endParaRPr lang="en-US" sz="1600" b="0" i="0" dirty="0">
                        <a:solidFill>
                          <a:schemeClr val="bg1"/>
                        </a:solidFill>
                        <a:effectLst/>
                        <a:latin typeface="+mj-lt"/>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A5E"/>
                    </a:solidFill>
                  </a:tcPr>
                </a:tc>
                <a:extLst>
                  <a:ext uri="{0D108BD9-81ED-4DB2-BD59-A6C34878D82A}">
                    <a16:rowId xmlns:a16="http://schemas.microsoft.com/office/drawing/2014/main" val="2295325405"/>
                  </a:ext>
                </a:extLst>
              </a:tr>
              <a:tr h="312315">
                <a:tc>
                  <a:txBody>
                    <a:bodyPr/>
                    <a:lstStyle/>
                    <a:p>
                      <a:pPr algn="ctr" fontAlgn="base"/>
                      <a:r>
                        <a:rPr lang="en-US" sz="1600" dirty="0">
                          <a:effectLst/>
                        </a:rPr>
                        <a:t>North Central US​</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774094"/>
                  </a:ext>
                </a:extLst>
              </a:tr>
              <a:tr h="312315">
                <a:tc>
                  <a:txBody>
                    <a:bodyPr/>
                    <a:lstStyle/>
                    <a:p>
                      <a:pPr algn="ctr" fontAlgn="base"/>
                      <a:r>
                        <a:rPr lang="en-US" sz="1600" dirty="0">
                          <a:effectLst/>
                        </a:rPr>
                        <a:t>East US​</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649983"/>
                  </a:ext>
                </a:extLst>
              </a:tr>
              <a:tr h="312315">
                <a:tc>
                  <a:txBody>
                    <a:bodyPr/>
                    <a:lstStyle/>
                    <a:p>
                      <a:pPr algn="ctr" fontAlgn="base"/>
                      <a:r>
                        <a:rPr lang="en-US" sz="1600" dirty="0">
                          <a:effectLst/>
                        </a:rPr>
                        <a:t>West US 2​</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051283"/>
                  </a:ext>
                </a:extLst>
              </a:tr>
              <a:tr h="312315">
                <a:tc>
                  <a:txBody>
                    <a:bodyPr/>
                    <a:lstStyle/>
                    <a:p>
                      <a:pPr algn="ctr" fontAlgn="base"/>
                      <a:r>
                        <a:rPr lang="en-US" sz="1600" dirty="0">
                          <a:effectLst/>
                        </a:rPr>
                        <a:t>US East 2​</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7662494"/>
                  </a:ext>
                </a:extLst>
              </a:tr>
              <a:tr h="312315">
                <a:tc>
                  <a:txBody>
                    <a:bodyPr/>
                    <a:lstStyle/>
                    <a:p>
                      <a:pPr algn="ctr" fontAlgn="base"/>
                      <a:r>
                        <a:rPr lang="en-US" sz="1600" dirty="0">
                          <a:effectLst/>
                        </a:rPr>
                        <a:t>Canada Central​</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272622"/>
                  </a:ext>
                </a:extLst>
              </a:tr>
              <a:tr h="312315">
                <a:tc>
                  <a:txBody>
                    <a:bodyPr/>
                    <a:lstStyle/>
                    <a:p>
                      <a:pPr algn="ctr" fontAlgn="base"/>
                      <a:r>
                        <a:rPr lang="en-US" sz="1600" dirty="0">
                          <a:effectLst/>
                        </a:rPr>
                        <a:t>North Europe​</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1321702"/>
                  </a:ext>
                </a:extLst>
              </a:tr>
              <a:tr h="312315">
                <a:tc>
                  <a:txBody>
                    <a:bodyPr/>
                    <a:lstStyle/>
                    <a:p>
                      <a:pPr algn="ctr" fontAlgn="base"/>
                      <a:r>
                        <a:rPr lang="en-US" sz="1600" dirty="0">
                          <a:effectLst/>
                        </a:rPr>
                        <a:t>UK West​</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418596"/>
                  </a:ext>
                </a:extLst>
              </a:tr>
              <a:tr h="580311">
                <a:tc>
                  <a:txBody>
                    <a:bodyPr/>
                    <a:lstStyle/>
                    <a:p>
                      <a:pPr algn="ctr" fontAlgn="base"/>
                      <a:r>
                        <a:rPr lang="en-US" sz="1600" dirty="0">
                          <a:effectLst/>
                        </a:rPr>
                        <a:t>Germany Central​</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3196076"/>
                  </a:ext>
                </a:extLst>
              </a:tr>
              <a:tr h="312315">
                <a:tc>
                  <a:txBody>
                    <a:bodyPr/>
                    <a:lstStyle/>
                    <a:p>
                      <a:pPr algn="ctr" fontAlgn="base"/>
                      <a:r>
                        <a:rPr lang="en-US" sz="1600" dirty="0">
                          <a:effectLst/>
                        </a:rPr>
                        <a:t>South East Asia​</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798151"/>
                  </a:ext>
                </a:extLst>
              </a:tr>
              <a:tr h="312315">
                <a:tc>
                  <a:txBody>
                    <a:bodyPr/>
                    <a:lstStyle/>
                    <a:p>
                      <a:pPr algn="ctr" fontAlgn="base"/>
                      <a:r>
                        <a:rPr lang="en-US" sz="1600" dirty="0">
                          <a:effectLst/>
                        </a:rPr>
                        <a:t>East China​</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3023007"/>
                  </a:ext>
                </a:extLst>
              </a:tr>
              <a:tr h="312315">
                <a:tc>
                  <a:txBody>
                    <a:bodyPr/>
                    <a:lstStyle/>
                    <a:p>
                      <a:pPr algn="ctr" fontAlgn="base"/>
                      <a:r>
                        <a:rPr lang="en-US" sz="1600" dirty="0">
                          <a:effectLst/>
                        </a:rPr>
                        <a:t>Japan East​</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175280"/>
                  </a:ext>
                </a:extLst>
              </a:tr>
              <a:tr h="312315">
                <a:tc>
                  <a:txBody>
                    <a:bodyPr/>
                    <a:lstStyle/>
                    <a:p>
                      <a:pPr algn="ctr" fontAlgn="base"/>
                      <a:r>
                        <a:rPr lang="en-US" sz="1600" dirty="0">
                          <a:effectLst/>
                        </a:rPr>
                        <a:t>Australia Southeast​</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8797014"/>
                  </a:ext>
                </a:extLst>
              </a:tr>
              <a:tr h="312315">
                <a:tc>
                  <a:txBody>
                    <a:bodyPr/>
                    <a:lstStyle/>
                    <a:p>
                      <a:pPr algn="ctr" fontAlgn="base"/>
                      <a:r>
                        <a:rPr lang="en-US" sz="1600" dirty="0">
                          <a:effectLst/>
                        </a:rPr>
                        <a:t>India South​</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315572"/>
                  </a:ext>
                </a:extLst>
              </a:tr>
              <a:tr h="577931">
                <a:tc>
                  <a:txBody>
                    <a:bodyPr/>
                    <a:lstStyle/>
                    <a:p>
                      <a:pPr algn="ctr" fontAlgn="base"/>
                      <a:r>
                        <a:rPr lang="en-US" sz="1600" dirty="0">
                          <a:effectLst/>
                        </a:rPr>
                        <a:t>Brazil South (Primary)​</a:t>
                      </a:r>
                      <a:endParaRPr lang="en-US" sz="1600" b="1"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6298458"/>
                  </a:ext>
                </a:extLst>
              </a:tr>
            </a:tbl>
          </a:graphicData>
        </a:graphic>
      </p:graphicFrame>
      <p:sp>
        <p:nvSpPr>
          <p:cNvPr id="21" name="Arrow: Left-Right 20">
            <a:extLst>
              <a:ext uri="{FF2B5EF4-FFF2-40B4-BE49-F238E27FC236}">
                <a16:creationId xmlns:a16="http://schemas.microsoft.com/office/drawing/2014/main" id="{3BF19608-4E55-40DF-8F76-EFF39FE48524}"/>
              </a:ext>
              <a:ext uri="{C183D7F6-B498-43B3-948B-1728B52AA6E4}">
                <adec:decorative xmlns:adec="http://schemas.microsoft.com/office/drawing/2017/decorative" val="1"/>
              </a:ext>
            </a:extLst>
          </p:cNvPr>
          <p:cNvSpPr/>
          <p:nvPr/>
        </p:nvSpPr>
        <p:spPr bwMode="auto">
          <a:xfrm>
            <a:off x="9089563" y="2746625"/>
            <a:ext cx="786360" cy="401319"/>
          </a:xfrm>
          <a:prstGeom prst="leftRightArrow">
            <a:avLst>
              <a:gd name="adj1" fmla="val 50001"/>
              <a:gd name="adj2" fmla="val 50000"/>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dirty="0">
              <a:gradFill>
                <a:gsLst>
                  <a:gs pos="0">
                    <a:srgbClr val="FFFFFF"/>
                  </a:gs>
                  <a:gs pos="100000">
                    <a:srgbClr val="FFFFFF"/>
                  </a:gs>
                </a:gsLst>
                <a:lin ang="5400000" scaled="0"/>
              </a:gradFill>
              <a:latin typeface="Segoe UI"/>
              <a:ea typeface="Segoe UI" pitchFamily="34" charset="0"/>
              <a:cs typeface="Segoe UI" pitchFamily="34" charset="0"/>
            </a:endParaRPr>
          </a:p>
        </p:txBody>
      </p:sp>
      <p:graphicFrame>
        <p:nvGraphicFramePr>
          <p:cNvPr id="28" name="Table 27">
            <a:extLst>
              <a:ext uri="{FF2B5EF4-FFF2-40B4-BE49-F238E27FC236}">
                <a16:creationId xmlns:a16="http://schemas.microsoft.com/office/drawing/2014/main" id="{A1625483-567C-4965-88E9-3C4013EAEE2C}"/>
              </a:ext>
            </a:extLst>
          </p:cNvPr>
          <p:cNvGraphicFramePr>
            <a:graphicFrameLocks noGrp="1"/>
          </p:cNvGraphicFramePr>
          <p:nvPr/>
        </p:nvGraphicFramePr>
        <p:xfrm>
          <a:off x="10067054" y="338117"/>
          <a:ext cx="1811914" cy="5218337"/>
        </p:xfrm>
        <a:graphic>
          <a:graphicData uri="http://schemas.openxmlformats.org/drawingml/2006/table">
            <a:tbl>
              <a:tblPr firstRow="1">
                <a:tableStyleId>{2D5ABB26-0587-4C30-8999-92F81FD0307C}</a:tableStyleId>
              </a:tblPr>
              <a:tblGrid>
                <a:gridCol w="1811914">
                  <a:extLst>
                    <a:ext uri="{9D8B030D-6E8A-4147-A177-3AD203B41FA5}">
                      <a16:colId xmlns:a16="http://schemas.microsoft.com/office/drawing/2014/main" val="1438438675"/>
                    </a:ext>
                  </a:extLst>
                </a:gridCol>
              </a:tblGrid>
              <a:tr h="312315">
                <a:tc>
                  <a:txBody>
                    <a:bodyPr/>
                    <a:lstStyle/>
                    <a:p>
                      <a:pPr algn="ctr" fontAlgn="base"/>
                      <a:r>
                        <a:rPr lang="en-US" sz="1600" b="0" dirty="0">
                          <a:solidFill>
                            <a:schemeClr val="bg1"/>
                          </a:solidFill>
                          <a:effectLst/>
                          <a:latin typeface="+mj-lt"/>
                        </a:rPr>
                        <a:t>Region</a:t>
                      </a:r>
                      <a:endParaRPr lang="en-US" sz="1600" b="0" i="0" dirty="0">
                        <a:solidFill>
                          <a:schemeClr val="bg1"/>
                        </a:solidFill>
                        <a:effectLst/>
                        <a:latin typeface="+mj-lt"/>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A5E"/>
                    </a:solidFill>
                  </a:tcPr>
                </a:tc>
                <a:extLst>
                  <a:ext uri="{0D108BD9-81ED-4DB2-BD59-A6C34878D82A}">
                    <a16:rowId xmlns:a16="http://schemas.microsoft.com/office/drawing/2014/main" val="2295325405"/>
                  </a:ext>
                </a:extLst>
              </a:tr>
              <a:tr h="312315">
                <a:tc>
                  <a:txBody>
                    <a:bodyPr/>
                    <a:lstStyle/>
                    <a:p>
                      <a:pPr algn="ctr" fontAlgn="base"/>
                      <a:r>
                        <a:rPr lang="en-US" sz="1600" b="0" dirty="0">
                          <a:solidFill>
                            <a:schemeClr val="tx1"/>
                          </a:solidFill>
                          <a:effectLst/>
                        </a:rPr>
                        <a:t>South Central US​</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774094"/>
                  </a:ext>
                </a:extLst>
              </a:tr>
              <a:tr h="312315">
                <a:tc>
                  <a:txBody>
                    <a:bodyPr/>
                    <a:lstStyle/>
                    <a:p>
                      <a:pPr algn="ctr" fontAlgn="base"/>
                      <a:r>
                        <a:rPr lang="en-US" sz="1600" b="0" dirty="0">
                          <a:solidFill>
                            <a:schemeClr val="tx1"/>
                          </a:solidFill>
                          <a:effectLst/>
                        </a:rPr>
                        <a:t>West US​</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649983"/>
                  </a:ext>
                </a:extLst>
              </a:tr>
              <a:tr h="312315">
                <a:tc>
                  <a:txBody>
                    <a:bodyPr/>
                    <a:lstStyle/>
                    <a:p>
                      <a:pPr algn="ctr" fontAlgn="base"/>
                      <a:r>
                        <a:rPr lang="en-US" sz="1600" b="0" dirty="0">
                          <a:solidFill>
                            <a:schemeClr val="tx1"/>
                          </a:solidFill>
                          <a:effectLst/>
                        </a:rPr>
                        <a:t>West Central US​</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051283"/>
                  </a:ext>
                </a:extLst>
              </a:tr>
              <a:tr h="312315">
                <a:tc>
                  <a:txBody>
                    <a:bodyPr/>
                    <a:lstStyle/>
                    <a:p>
                      <a:pPr algn="ctr" fontAlgn="base"/>
                      <a:r>
                        <a:rPr lang="en-US" sz="1600" b="0" dirty="0">
                          <a:solidFill>
                            <a:schemeClr val="tx1"/>
                          </a:solidFill>
                          <a:effectLst/>
                        </a:rPr>
                        <a:t>Central US​</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7662494"/>
                  </a:ext>
                </a:extLst>
              </a:tr>
              <a:tr h="312315">
                <a:tc>
                  <a:txBody>
                    <a:bodyPr/>
                    <a:lstStyle/>
                    <a:p>
                      <a:pPr algn="ctr" fontAlgn="base"/>
                      <a:r>
                        <a:rPr lang="en-US" sz="1600" b="0" dirty="0">
                          <a:solidFill>
                            <a:schemeClr val="tx1"/>
                          </a:solidFill>
                          <a:effectLst/>
                        </a:rPr>
                        <a:t>Canada East​</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272622"/>
                  </a:ext>
                </a:extLst>
              </a:tr>
              <a:tr h="312315">
                <a:tc>
                  <a:txBody>
                    <a:bodyPr/>
                    <a:lstStyle/>
                    <a:p>
                      <a:pPr algn="ctr" fontAlgn="base"/>
                      <a:r>
                        <a:rPr lang="en-US" sz="1600" b="0" dirty="0">
                          <a:solidFill>
                            <a:schemeClr val="tx1"/>
                          </a:solidFill>
                          <a:effectLst/>
                        </a:rPr>
                        <a:t>West Europe​</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1321702"/>
                  </a:ext>
                </a:extLst>
              </a:tr>
              <a:tr h="312315">
                <a:tc>
                  <a:txBody>
                    <a:bodyPr/>
                    <a:lstStyle/>
                    <a:p>
                      <a:pPr algn="ctr" fontAlgn="base"/>
                      <a:r>
                        <a:rPr lang="en-US" sz="1600" b="0">
                          <a:solidFill>
                            <a:schemeClr val="tx1"/>
                          </a:solidFill>
                          <a:effectLst/>
                        </a:rPr>
                        <a:t>UK South​</a:t>
                      </a:r>
                      <a:endParaRPr lang="en-US" sz="1600" b="0" i="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418596"/>
                  </a:ext>
                </a:extLst>
              </a:tr>
              <a:tr h="580311">
                <a:tc>
                  <a:txBody>
                    <a:bodyPr/>
                    <a:lstStyle/>
                    <a:p>
                      <a:pPr algn="ctr" fontAlgn="base"/>
                      <a:r>
                        <a:rPr lang="en-US" sz="1600" b="0" dirty="0">
                          <a:solidFill>
                            <a:schemeClr val="tx1"/>
                          </a:solidFill>
                          <a:effectLst/>
                        </a:rPr>
                        <a:t>Germany Northeast​</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3196076"/>
                  </a:ext>
                </a:extLst>
              </a:tr>
              <a:tr h="312315">
                <a:tc>
                  <a:txBody>
                    <a:bodyPr/>
                    <a:lstStyle/>
                    <a:p>
                      <a:pPr algn="ctr" fontAlgn="base"/>
                      <a:r>
                        <a:rPr lang="en-US" sz="1600" b="0" dirty="0">
                          <a:solidFill>
                            <a:schemeClr val="tx1"/>
                          </a:solidFill>
                          <a:effectLst/>
                        </a:rPr>
                        <a:t>East Asia​</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798151"/>
                  </a:ext>
                </a:extLst>
              </a:tr>
              <a:tr h="312315">
                <a:tc>
                  <a:txBody>
                    <a:bodyPr/>
                    <a:lstStyle/>
                    <a:p>
                      <a:pPr algn="ctr" fontAlgn="base"/>
                      <a:r>
                        <a:rPr lang="en-US" sz="1600" b="0" dirty="0">
                          <a:solidFill>
                            <a:schemeClr val="tx1"/>
                          </a:solidFill>
                          <a:effectLst/>
                        </a:rPr>
                        <a:t>North China​</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3023007"/>
                  </a:ext>
                </a:extLst>
              </a:tr>
              <a:tr h="312315">
                <a:tc>
                  <a:txBody>
                    <a:bodyPr/>
                    <a:lstStyle/>
                    <a:p>
                      <a:pPr algn="ctr" fontAlgn="base"/>
                      <a:r>
                        <a:rPr lang="en-US" sz="1600" b="0" dirty="0">
                          <a:solidFill>
                            <a:schemeClr val="tx1"/>
                          </a:solidFill>
                          <a:effectLst/>
                        </a:rPr>
                        <a:t>Japan West​</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175280"/>
                  </a:ext>
                </a:extLst>
              </a:tr>
              <a:tr h="312315">
                <a:tc>
                  <a:txBody>
                    <a:bodyPr/>
                    <a:lstStyle/>
                    <a:p>
                      <a:pPr algn="ctr" fontAlgn="base"/>
                      <a:r>
                        <a:rPr lang="en-US" sz="1600" b="0" dirty="0">
                          <a:solidFill>
                            <a:schemeClr val="tx1"/>
                          </a:solidFill>
                          <a:effectLst/>
                        </a:rPr>
                        <a:t>Australia East​</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8797014"/>
                  </a:ext>
                </a:extLst>
              </a:tr>
              <a:tr h="312315">
                <a:tc>
                  <a:txBody>
                    <a:bodyPr/>
                    <a:lstStyle/>
                    <a:p>
                      <a:pPr algn="ctr" fontAlgn="base"/>
                      <a:r>
                        <a:rPr lang="en-US" sz="1600" b="0" dirty="0">
                          <a:solidFill>
                            <a:schemeClr val="tx1"/>
                          </a:solidFill>
                          <a:effectLst/>
                        </a:rPr>
                        <a:t>India Central​</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315572"/>
                  </a:ext>
                </a:extLst>
              </a:tr>
              <a:tr h="577931">
                <a:tc>
                  <a:txBody>
                    <a:bodyPr/>
                    <a:lstStyle/>
                    <a:p>
                      <a:pPr algn="ctr" fontAlgn="base"/>
                      <a:r>
                        <a:rPr lang="en-US" sz="1600" b="0" dirty="0">
                          <a:solidFill>
                            <a:schemeClr val="tx1"/>
                          </a:solidFill>
                          <a:effectLst/>
                        </a:rPr>
                        <a:t>South Central US ​</a:t>
                      </a:r>
                      <a:endParaRPr lang="en-US" sz="1600" b="0" i="0" dirty="0">
                        <a:solidFill>
                          <a:schemeClr val="tx1"/>
                        </a:solidFill>
                        <a:effectLst/>
                        <a:latin typeface="Segoe UI Semilight" panose="020B0402040204020203" pitchFamily="34" charset="0"/>
                        <a:cs typeface="Segoe UI Semilight" panose="020B0402040204020203" pitchFamily="34" charset="0"/>
                      </a:endParaRPr>
                    </a:p>
                  </a:txBody>
                  <a:tcPr marL="28200" marR="28200" marT="14100" marB="14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6298458"/>
                  </a:ext>
                </a:extLst>
              </a:tr>
            </a:tbl>
          </a:graphicData>
        </a:graphic>
      </p:graphicFrame>
      <p:sp>
        <p:nvSpPr>
          <p:cNvPr id="4" name="Footer Placeholder 1">
            <a:extLst>
              <a:ext uri="{FF2B5EF4-FFF2-40B4-BE49-F238E27FC236}">
                <a16:creationId xmlns:a16="http://schemas.microsoft.com/office/drawing/2014/main" id="{4240E434-9668-4343-85DE-ED8115B07FDA}"/>
              </a:ext>
            </a:extLst>
          </p:cNvPr>
          <p:cNvSpPr txBox="1">
            <a:spLocks/>
          </p:cNvSpPr>
          <p:nvPr/>
        </p:nvSpPr>
        <p:spPr>
          <a:xfrm>
            <a:off x="4119880" y="6680281"/>
            <a:ext cx="4196715" cy="14406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563"/>
            <a:r>
              <a:rPr lang="en-US" sz="918" dirty="0">
                <a:latin typeface="Segoe UI"/>
              </a:rPr>
              <a:t>© Copyright Microsoft Corporation. All rights reserved.</a:t>
            </a:r>
          </a:p>
        </p:txBody>
      </p:sp>
    </p:spTree>
    <p:extLst>
      <p:ext uri="{BB962C8B-B14F-4D97-AF65-F5344CB8AC3E}">
        <p14:creationId xmlns:p14="http://schemas.microsoft.com/office/powerpoint/2010/main" val="3181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CE92-1D76-4F61-8208-4BBDE2BA1DA5}"/>
              </a:ext>
            </a:extLst>
          </p:cNvPr>
          <p:cNvSpPr>
            <a:spLocks noGrp="1"/>
          </p:cNvSpPr>
          <p:nvPr>
            <p:ph type="title"/>
          </p:nvPr>
        </p:nvSpPr>
        <p:spPr/>
        <p:txBody>
          <a:bodyPr/>
          <a:lstStyle/>
          <a:p>
            <a:r>
              <a:rPr lang="en-US" dirty="0"/>
              <a:t>Walkthrough – Explore the Azure Global infrastructure</a:t>
            </a:r>
          </a:p>
        </p:txBody>
      </p:sp>
      <p:pic>
        <p:nvPicPr>
          <p:cNvPr id="6" name="Picture 5">
            <a:extLst>
              <a:ext uri="{FF2B5EF4-FFF2-40B4-BE49-F238E27FC236}">
                <a16:creationId xmlns:a16="http://schemas.microsoft.com/office/drawing/2014/main" id="{7CDCCC72-E44C-4A20-A7B0-16FEBBDDB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7999" y="1475841"/>
            <a:ext cx="3837274" cy="4042843"/>
          </a:xfrm>
          <a:prstGeom prst="rect">
            <a:avLst/>
          </a:prstGeom>
        </p:spPr>
      </p:pic>
      <p:sp>
        <p:nvSpPr>
          <p:cNvPr id="7" name="Text Placeholder 2">
            <a:extLst>
              <a:ext uri="{FF2B5EF4-FFF2-40B4-BE49-F238E27FC236}">
                <a16:creationId xmlns:a16="http://schemas.microsoft.com/office/drawing/2014/main" id="{3BE37E59-A114-4995-A4C2-9456076DED71}"/>
              </a:ext>
            </a:extLst>
          </p:cNvPr>
          <p:cNvSpPr>
            <a:spLocks noGrp="1"/>
          </p:cNvSpPr>
          <p:nvPr>
            <p:ph sz="quarter" idx="10"/>
          </p:nvPr>
        </p:nvSpPr>
        <p:spPr>
          <a:xfrm>
            <a:off x="427858" y="1634766"/>
            <a:ext cx="5502360" cy="4937770"/>
          </a:xfrm>
        </p:spPr>
        <p:txBody>
          <a:bodyPr/>
          <a:lstStyle/>
          <a:p>
            <a:pPr marL="238006"/>
            <a:r>
              <a:rPr lang="en-US" dirty="0"/>
              <a:t>Explore the Azure global infrastructure</a:t>
            </a:r>
          </a:p>
          <a:p>
            <a:pPr marL="238006"/>
            <a:endParaRPr lang="en-US" dirty="0"/>
          </a:p>
          <a:p>
            <a:pPr marL="762591" indent="-524586">
              <a:buAutoNum type="arabicPeriod"/>
            </a:pPr>
            <a:r>
              <a:rPr lang="en-US" dirty="0">
                <a:latin typeface="+mn-lt"/>
                <a:cs typeface="Segoe UI Semilight" panose="020B0402040204020203" pitchFamily="34" charset="0"/>
              </a:rPr>
              <a:t>Select </a:t>
            </a:r>
            <a:r>
              <a:rPr lang="en-US" b="1" dirty="0">
                <a:latin typeface="+mn-lt"/>
                <a:cs typeface="Segoe UI Semilight" panose="020B0402040204020203" pitchFamily="34" charset="0"/>
              </a:rPr>
              <a:t>Explore the Globe</a:t>
            </a:r>
            <a:r>
              <a:rPr lang="en-US" dirty="0">
                <a:latin typeface="+mn-lt"/>
                <a:cs typeface="Segoe UI Semilight" panose="020B0402040204020203" pitchFamily="34" charset="0"/>
              </a:rPr>
              <a:t> (after intro).</a:t>
            </a:r>
          </a:p>
          <a:p>
            <a:pPr marL="762591" indent="-524586">
              <a:buAutoNum type="arabicPeriod"/>
            </a:pPr>
            <a:r>
              <a:rPr lang="en-US" dirty="0">
                <a:latin typeface="+mn-lt"/>
                <a:cs typeface="Segoe UI Semilight" panose="020B0402040204020203" pitchFamily="34" charset="0"/>
              </a:rPr>
              <a:t>Notice the different icons (geography, regions, points of presence (</a:t>
            </a:r>
            <a:r>
              <a:rPr lang="en-US" dirty="0" err="1">
                <a:latin typeface="+mn-lt"/>
                <a:cs typeface="Segoe UI Semilight" panose="020B0402040204020203" pitchFamily="34" charset="0"/>
              </a:rPr>
              <a:t>PoP</a:t>
            </a:r>
            <a:r>
              <a:rPr lang="en-US" dirty="0">
                <a:latin typeface="+mn-lt"/>
                <a:cs typeface="Segoe UI Semilight" panose="020B0402040204020203" pitchFamily="34" charset="0"/>
              </a:rPr>
              <a:t>), and so on).</a:t>
            </a:r>
          </a:p>
          <a:p>
            <a:pPr marL="762591" indent="-524586">
              <a:buAutoNum type="arabicPeriod"/>
            </a:pPr>
            <a:r>
              <a:rPr lang="en-US" dirty="0">
                <a:latin typeface="+mn-lt"/>
                <a:cs typeface="Segoe UI Semilight" panose="020B0402040204020203" pitchFamily="34" charset="0"/>
              </a:rPr>
              <a:t>Find your location on the globe, then find the nearest </a:t>
            </a:r>
            <a:r>
              <a:rPr lang="en-US" dirty="0" err="1">
                <a:latin typeface="+mn-lt"/>
                <a:cs typeface="Segoe UI Semilight" panose="020B0402040204020203" pitchFamily="34" charset="0"/>
              </a:rPr>
              <a:t>PoP</a:t>
            </a:r>
            <a:r>
              <a:rPr lang="en-US" dirty="0">
                <a:latin typeface="+mn-lt"/>
                <a:cs typeface="Segoe UI Semilight" panose="020B0402040204020203" pitchFamily="34" charset="0"/>
              </a:rPr>
              <a:t> and region to your location.</a:t>
            </a:r>
          </a:p>
        </p:txBody>
      </p:sp>
    </p:spTree>
    <p:extLst>
      <p:ext uri="{BB962C8B-B14F-4D97-AF65-F5344CB8AC3E}">
        <p14:creationId xmlns:p14="http://schemas.microsoft.com/office/powerpoint/2010/main" val="25645071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22517-322A-43B7-9CF0-D6D66DD3DD88}"/>
              </a:ext>
            </a:extLst>
          </p:cNvPr>
          <p:cNvSpPr>
            <a:spLocks noGrp="1"/>
          </p:cNvSpPr>
          <p:nvPr>
            <p:ph type="title"/>
          </p:nvPr>
        </p:nvSpPr>
        <p:spPr>
          <a:xfrm>
            <a:off x="427859" y="186968"/>
            <a:ext cx="11567043" cy="693737"/>
          </a:xfrm>
        </p:spPr>
        <p:txBody>
          <a:bodyPr/>
          <a:lstStyle/>
          <a:p>
            <a:r>
              <a:rPr lang="en-US" dirty="0"/>
              <a:t>Azure Resources</a:t>
            </a:r>
          </a:p>
        </p:txBody>
      </p:sp>
      <p:sp>
        <p:nvSpPr>
          <p:cNvPr id="6" name="Content Placeholder 5">
            <a:extLst>
              <a:ext uri="{FF2B5EF4-FFF2-40B4-BE49-F238E27FC236}">
                <a16:creationId xmlns:a16="http://schemas.microsoft.com/office/drawing/2014/main" id="{C0FF092D-7D8A-4651-A3C4-98C7FC9A7685}"/>
              </a:ext>
            </a:extLst>
          </p:cNvPr>
          <p:cNvSpPr>
            <a:spLocks noGrp="1"/>
          </p:cNvSpPr>
          <p:nvPr>
            <p:ph sz="quarter" idx="10"/>
          </p:nvPr>
        </p:nvSpPr>
        <p:spPr>
          <a:xfrm>
            <a:off x="444042" y="1021963"/>
            <a:ext cx="11566577" cy="941711"/>
          </a:xfrm>
        </p:spPr>
        <p:txBody>
          <a:bodyPr vert="horz" wrap="square" lIns="0" tIns="93260" rIns="149217" bIns="93260" rtlCol="0" anchor="t">
            <a:spAutoFit/>
          </a:bodyPr>
          <a:lstStyle/>
          <a:p>
            <a:r>
              <a:rPr lang="en-US" dirty="0">
                <a:latin typeface="Segoe UI"/>
                <a:cs typeface="Segoe UI"/>
              </a:rPr>
              <a:t>Azure </a:t>
            </a:r>
            <a:r>
              <a:rPr lang="en-US" b="1" dirty="0">
                <a:latin typeface="Segoe UI"/>
                <a:cs typeface="Segoe UI"/>
              </a:rPr>
              <a:t>resources</a:t>
            </a:r>
            <a:r>
              <a:rPr lang="en-US" dirty="0">
                <a:latin typeface="Segoe UI"/>
                <a:cs typeface="Segoe UI"/>
              </a:rPr>
              <a:t> are components like storage, virtual machines, and networks that are available to build cloud solutions.</a:t>
            </a:r>
          </a:p>
        </p:txBody>
      </p:sp>
      <p:grpSp>
        <p:nvGrpSpPr>
          <p:cNvPr id="40" name="Group 39" descr="Group of 6 icons showing different types of Azure resources available.  The are Virtual Machine, Storage, Networks, App Services, SQL Databases, and Functions.">
            <a:extLst>
              <a:ext uri="{FF2B5EF4-FFF2-40B4-BE49-F238E27FC236}">
                <a16:creationId xmlns:a16="http://schemas.microsoft.com/office/drawing/2014/main" id="{B122006E-D25E-4CBD-9B42-EC2BB5B0F25E}"/>
              </a:ext>
            </a:extLst>
          </p:cNvPr>
          <p:cNvGrpSpPr/>
          <p:nvPr/>
        </p:nvGrpSpPr>
        <p:grpSpPr>
          <a:xfrm>
            <a:off x="1232785" y="1927092"/>
            <a:ext cx="10011975" cy="3784607"/>
            <a:chOff x="1091695" y="2530110"/>
            <a:chExt cx="9816553" cy="3710736"/>
          </a:xfrm>
        </p:grpSpPr>
        <p:grpSp>
          <p:nvGrpSpPr>
            <p:cNvPr id="37" name="Group 36">
              <a:extLst>
                <a:ext uri="{FF2B5EF4-FFF2-40B4-BE49-F238E27FC236}">
                  <a16:creationId xmlns:a16="http://schemas.microsoft.com/office/drawing/2014/main" id="{A4E7AC43-C3DB-4D3F-B94D-5F486AC7C88B}"/>
                </a:ext>
              </a:extLst>
            </p:cNvPr>
            <p:cNvGrpSpPr/>
            <p:nvPr/>
          </p:nvGrpSpPr>
          <p:grpSpPr>
            <a:xfrm>
              <a:off x="1091695" y="2641404"/>
              <a:ext cx="2678682" cy="1684921"/>
              <a:chOff x="552680" y="2675092"/>
              <a:chExt cx="2678682" cy="1684921"/>
            </a:xfrm>
          </p:grpSpPr>
          <p:pic>
            <p:nvPicPr>
              <p:cNvPr id="9" name="Picture 8">
                <a:extLst>
                  <a:ext uri="{FF2B5EF4-FFF2-40B4-BE49-F238E27FC236}">
                    <a16:creationId xmlns:a16="http://schemas.microsoft.com/office/drawing/2014/main" id="{4FD7DEAC-8E87-4AC2-81B9-437471FB6D7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99094" y="2675092"/>
                <a:ext cx="1141353" cy="1141353"/>
              </a:xfrm>
              <a:prstGeom prst="rect">
                <a:avLst/>
              </a:prstGeom>
            </p:spPr>
          </p:pic>
          <p:sp>
            <p:nvSpPr>
              <p:cNvPr id="2" name="TextBox 1">
                <a:extLst>
                  <a:ext uri="{FF2B5EF4-FFF2-40B4-BE49-F238E27FC236}">
                    <a16:creationId xmlns:a16="http://schemas.microsoft.com/office/drawing/2014/main" id="{D0F08480-CCB0-437B-8C78-A36C810934C8}"/>
                  </a:ext>
                </a:extLst>
              </p:cNvPr>
              <p:cNvSpPr txBox="1"/>
              <p:nvPr/>
            </p:nvSpPr>
            <p:spPr>
              <a:xfrm>
                <a:off x="552680" y="3725480"/>
                <a:ext cx="2678682"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Virtual Machines</a:t>
                </a:r>
              </a:p>
            </p:txBody>
          </p:sp>
        </p:grpSp>
        <p:grpSp>
          <p:nvGrpSpPr>
            <p:cNvPr id="38" name="Group 37">
              <a:extLst>
                <a:ext uri="{FF2B5EF4-FFF2-40B4-BE49-F238E27FC236}">
                  <a16:creationId xmlns:a16="http://schemas.microsoft.com/office/drawing/2014/main" id="{2C3A9148-E402-4A38-8986-71A09FC6353C}"/>
                </a:ext>
              </a:extLst>
            </p:cNvPr>
            <p:cNvGrpSpPr/>
            <p:nvPr/>
          </p:nvGrpSpPr>
          <p:grpSpPr>
            <a:xfrm>
              <a:off x="4608372" y="2667191"/>
              <a:ext cx="2786917" cy="1659134"/>
              <a:chOff x="3759281" y="2700879"/>
              <a:chExt cx="2786917" cy="1659134"/>
            </a:xfrm>
          </p:grpSpPr>
          <p:pic>
            <p:nvPicPr>
              <p:cNvPr id="25" name="Graphic 24">
                <a:extLst>
                  <a:ext uri="{FF2B5EF4-FFF2-40B4-BE49-F238E27FC236}">
                    <a16:creationId xmlns:a16="http://schemas.microsoft.com/office/drawing/2014/main" id="{88F29FB0-B242-4567-84B1-E49DD154323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9562" b="7965"/>
              <a:stretch/>
            </p:blipFill>
            <p:spPr>
              <a:xfrm>
                <a:off x="4468751" y="2700879"/>
                <a:ext cx="1326493" cy="1094013"/>
              </a:xfrm>
              <a:prstGeom prst="rect">
                <a:avLst/>
              </a:prstGeom>
            </p:spPr>
          </p:pic>
          <p:sp>
            <p:nvSpPr>
              <p:cNvPr id="4" name="TextBox 3">
                <a:extLst>
                  <a:ext uri="{FF2B5EF4-FFF2-40B4-BE49-F238E27FC236}">
                    <a16:creationId xmlns:a16="http://schemas.microsoft.com/office/drawing/2014/main" id="{DAD5727A-D0F2-48A0-83C4-E848BD10AB09}"/>
                  </a:ext>
                </a:extLst>
              </p:cNvPr>
              <p:cNvSpPr txBox="1"/>
              <p:nvPr/>
            </p:nvSpPr>
            <p:spPr>
              <a:xfrm>
                <a:off x="3759281" y="3725480"/>
                <a:ext cx="2786917"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Storage Accounts</a:t>
                </a:r>
              </a:p>
            </p:txBody>
          </p:sp>
        </p:grpSp>
        <p:grpSp>
          <p:nvGrpSpPr>
            <p:cNvPr id="39" name="Group 38">
              <a:extLst>
                <a:ext uri="{FF2B5EF4-FFF2-40B4-BE49-F238E27FC236}">
                  <a16:creationId xmlns:a16="http://schemas.microsoft.com/office/drawing/2014/main" id="{92D0A42B-FDB0-4970-BFEB-A9BDCA5E6038}"/>
                </a:ext>
              </a:extLst>
            </p:cNvPr>
            <p:cNvGrpSpPr/>
            <p:nvPr/>
          </p:nvGrpSpPr>
          <p:grpSpPr>
            <a:xfrm>
              <a:off x="8232066" y="2530110"/>
              <a:ext cx="2676182" cy="1796215"/>
              <a:chOff x="7693051" y="2563798"/>
              <a:chExt cx="2676182" cy="1796215"/>
            </a:xfrm>
          </p:grpSpPr>
          <p:pic>
            <p:nvPicPr>
              <p:cNvPr id="17" name="Picture 16">
                <a:extLst>
                  <a:ext uri="{FF2B5EF4-FFF2-40B4-BE49-F238E27FC236}">
                    <a16:creationId xmlns:a16="http://schemas.microsoft.com/office/drawing/2014/main" id="{9D9A277B-EC91-412A-8467-C1232A6B28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26921" y="2563798"/>
                <a:ext cx="1368175" cy="1368175"/>
              </a:xfrm>
              <a:prstGeom prst="rect">
                <a:avLst/>
              </a:prstGeom>
            </p:spPr>
          </p:pic>
          <p:sp>
            <p:nvSpPr>
              <p:cNvPr id="8" name="TextBox 7">
                <a:extLst>
                  <a:ext uri="{FF2B5EF4-FFF2-40B4-BE49-F238E27FC236}">
                    <a16:creationId xmlns:a16="http://schemas.microsoft.com/office/drawing/2014/main" id="{AA19368E-E94C-4716-998F-FDC4BBDFA1A8}"/>
                  </a:ext>
                </a:extLst>
              </p:cNvPr>
              <p:cNvSpPr txBox="1"/>
              <p:nvPr/>
            </p:nvSpPr>
            <p:spPr>
              <a:xfrm>
                <a:off x="7693051" y="3725480"/>
                <a:ext cx="2676182"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Virtual Networks</a:t>
                </a:r>
              </a:p>
            </p:txBody>
          </p:sp>
        </p:grpSp>
        <p:grpSp>
          <p:nvGrpSpPr>
            <p:cNvPr id="36" name="Group 35">
              <a:extLst>
                <a:ext uri="{FF2B5EF4-FFF2-40B4-BE49-F238E27FC236}">
                  <a16:creationId xmlns:a16="http://schemas.microsoft.com/office/drawing/2014/main" id="{39FB2BF0-DC09-4397-AF96-867CA42C6976}"/>
                </a:ext>
              </a:extLst>
            </p:cNvPr>
            <p:cNvGrpSpPr/>
            <p:nvPr/>
          </p:nvGrpSpPr>
          <p:grpSpPr>
            <a:xfrm>
              <a:off x="1353657" y="4425721"/>
              <a:ext cx="2145203" cy="1815125"/>
              <a:chOff x="814643" y="4528018"/>
              <a:chExt cx="2145203" cy="1815125"/>
            </a:xfrm>
          </p:grpSpPr>
          <p:pic>
            <p:nvPicPr>
              <p:cNvPr id="21" name="Picture 20">
                <a:extLst>
                  <a:ext uri="{FF2B5EF4-FFF2-40B4-BE49-F238E27FC236}">
                    <a16:creationId xmlns:a16="http://schemas.microsoft.com/office/drawing/2014/main" id="{389E0D63-D73E-4B9B-A1D0-CEC5496B13F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299095" y="4528018"/>
                <a:ext cx="1145586" cy="1145586"/>
              </a:xfrm>
              <a:prstGeom prst="rect">
                <a:avLst/>
              </a:prstGeom>
            </p:spPr>
          </p:pic>
          <p:sp>
            <p:nvSpPr>
              <p:cNvPr id="11" name="TextBox 10">
                <a:extLst>
                  <a:ext uri="{FF2B5EF4-FFF2-40B4-BE49-F238E27FC236}">
                    <a16:creationId xmlns:a16="http://schemas.microsoft.com/office/drawing/2014/main" id="{CB68CFE9-7315-45B3-BC83-F23B058383BC}"/>
                  </a:ext>
                </a:extLst>
              </p:cNvPr>
              <p:cNvSpPr txBox="1"/>
              <p:nvPr/>
            </p:nvSpPr>
            <p:spPr>
              <a:xfrm>
                <a:off x="814643" y="5708610"/>
                <a:ext cx="2145203"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App Services</a:t>
                </a:r>
              </a:p>
            </p:txBody>
          </p:sp>
        </p:grpSp>
        <p:grpSp>
          <p:nvGrpSpPr>
            <p:cNvPr id="35" name="Group 34">
              <a:extLst>
                <a:ext uri="{FF2B5EF4-FFF2-40B4-BE49-F238E27FC236}">
                  <a16:creationId xmlns:a16="http://schemas.microsoft.com/office/drawing/2014/main" id="{6E24FB3E-78F6-4D83-8FC0-7A33DBFDD352}"/>
                </a:ext>
              </a:extLst>
            </p:cNvPr>
            <p:cNvGrpSpPr/>
            <p:nvPr/>
          </p:nvGrpSpPr>
          <p:grpSpPr>
            <a:xfrm>
              <a:off x="4737243" y="4425721"/>
              <a:ext cx="2423420" cy="1815125"/>
              <a:chOff x="3668838" y="4528018"/>
              <a:chExt cx="2423420" cy="1815125"/>
            </a:xfrm>
          </p:grpSpPr>
          <p:pic>
            <p:nvPicPr>
              <p:cNvPr id="13" name="Picture 12">
                <a:extLst>
                  <a:ext uri="{FF2B5EF4-FFF2-40B4-BE49-F238E27FC236}">
                    <a16:creationId xmlns:a16="http://schemas.microsoft.com/office/drawing/2014/main" id="{529D27F6-8177-4231-9DCC-022A63BD63D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291404" y="4528018"/>
                <a:ext cx="1145586" cy="1145586"/>
              </a:xfrm>
              <a:prstGeom prst="rect">
                <a:avLst/>
              </a:prstGeom>
            </p:spPr>
          </p:pic>
          <p:sp>
            <p:nvSpPr>
              <p:cNvPr id="14" name="TextBox 13">
                <a:extLst>
                  <a:ext uri="{FF2B5EF4-FFF2-40B4-BE49-F238E27FC236}">
                    <a16:creationId xmlns:a16="http://schemas.microsoft.com/office/drawing/2014/main" id="{B6C87DB8-DFA1-451C-9999-EE9DD0D3B4E1}"/>
                  </a:ext>
                </a:extLst>
              </p:cNvPr>
              <p:cNvSpPr txBox="1"/>
              <p:nvPr/>
            </p:nvSpPr>
            <p:spPr>
              <a:xfrm>
                <a:off x="3668838" y="5708610"/>
                <a:ext cx="2423420"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SQL Databases</a:t>
                </a:r>
              </a:p>
            </p:txBody>
          </p:sp>
        </p:grpSp>
        <p:grpSp>
          <p:nvGrpSpPr>
            <p:cNvPr id="34" name="Group 33">
              <a:extLst>
                <a:ext uri="{FF2B5EF4-FFF2-40B4-BE49-F238E27FC236}">
                  <a16:creationId xmlns:a16="http://schemas.microsoft.com/office/drawing/2014/main" id="{965486E5-4B44-4E77-9E28-297A8F046048}"/>
                </a:ext>
              </a:extLst>
            </p:cNvPr>
            <p:cNvGrpSpPr/>
            <p:nvPr/>
          </p:nvGrpSpPr>
          <p:grpSpPr>
            <a:xfrm>
              <a:off x="8657100" y="4466719"/>
              <a:ext cx="1699824" cy="1774127"/>
              <a:chOff x="7333626" y="4569016"/>
              <a:chExt cx="1699824" cy="1774127"/>
            </a:xfrm>
          </p:grpSpPr>
          <p:pic>
            <p:nvPicPr>
              <p:cNvPr id="27" name="Graphic 26">
                <a:extLst>
                  <a:ext uri="{FF2B5EF4-FFF2-40B4-BE49-F238E27FC236}">
                    <a16:creationId xmlns:a16="http://schemas.microsoft.com/office/drawing/2014/main" id="{3740DC95-358B-4C11-9982-6AA809E9827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640522" y="4569016"/>
                <a:ext cx="1145586" cy="1145586"/>
              </a:xfrm>
              <a:prstGeom prst="rect">
                <a:avLst/>
              </a:prstGeom>
            </p:spPr>
          </p:pic>
          <p:sp>
            <p:nvSpPr>
              <p:cNvPr id="16" name="TextBox 15">
                <a:extLst>
                  <a:ext uri="{FF2B5EF4-FFF2-40B4-BE49-F238E27FC236}">
                    <a16:creationId xmlns:a16="http://schemas.microsoft.com/office/drawing/2014/main" id="{7DA81A19-FA5C-4E6D-8465-C7EB31542308}"/>
                  </a:ext>
                </a:extLst>
              </p:cNvPr>
              <p:cNvSpPr txBox="1"/>
              <p:nvPr/>
            </p:nvSpPr>
            <p:spPr>
              <a:xfrm>
                <a:off x="7333626" y="5708610"/>
                <a:ext cx="1699824" cy="634533"/>
              </a:xfrm>
              <a:prstGeom prst="rect">
                <a:avLst/>
              </a:prstGeom>
              <a:noFill/>
            </p:spPr>
            <p:txBody>
              <a:bodyPr wrap="none" lIns="186521" tIns="149217" rIns="186521" bIns="149217" rtlCol="0">
                <a:spAutoFit/>
              </a:bodyPr>
              <a:lstStyle/>
              <a:p>
                <a:pPr defTabSz="932563">
                  <a:lnSpc>
                    <a:spcPct val="90000"/>
                  </a:lnSpc>
                  <a:spcAft>
                    <a:spcPts val="612"/>
                  </a:spcAft>
                </a:pPr>
                <a:r>
                  <a:rPr lang="en-US" sz="2448" dirty="0">
                    <a:gradFill>
                      <a:gsLst>
                        <a:gs pos="2917">
                          <a:srgbClr val="000000"/>
                        </a:gs>
                        <a:gs pos="30000">
                          <a:srgbClr val="000000"/>
                        </a:gs>
                      </a:gsLst>
                      <a:lin ang="5400000" scaled="0"/>
                    </a:gradFill>
                    <a:latin typeface="Segoe UI"/>
                  </a:rPr>
                  <a:t>Functions</a:t>
                </a:r>
              </a:p>
            </p:txBody>
          </p:sp>
        </p:grpSp>
      </p:grpSp>
    </p:spTree>
    <p:extLst>
      <p:ext uri="{BB962C8B-B14F-4D97-AF65-F5344CB8AC3E}">
        <p14:creationId xmlns:p14="http://schemas.microsoft.com/office/powerpoint/2010/main" val="194417333"/>
      </p:ext>
    </p:extLst>
  </p:cSld>
  <p:clrMapOvr>
    <a:masterClrMapping/>
  </p:clrMapOvr>
  <p:transition>
    <p:fade/>
  </p:transition>
</p:sld>
</file>

<file path=ppt/theme/theme1.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2.xml><?xml version="1.0" encoding="utf-8"?>
<a:theme xmlns:a="http://schemas.openxmlformats.org/drawingml/2006/main" name="1_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3.xml><?xml version="1.0" encoding="utf-8"?>
<a:theme xmlns:a="http://schemas.openxmlformats.org/drawingml/2006/main" name="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6906</Words>
  <Application>Microsoft Office PowerPoint</Application>
  <PresentationFormat>Custom</PresentationFormat>
  <Paragraphs>647</Paragraphs>
  <Slides>41</Slides>
  <Notes>39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Segoe UI</vt:lpstr>
      <vt:lpstr>Segoe UI Light</vt:lpstr>
      <vt:lpstr>Segoe UI Semibold</vt:lpstr>
      <vt:lpstr>Segoe UI Semibold (Headings)</vt:lpstr>
      <vt:lpstr>Segoe UI Semilight</vt:lpstr>
      <vt:lpstr>Wingdings</vt:lpstr>
      <vt:lpstr>Azure 1</vt:lpstr>
      <vt:lpstr>1_Microsoft Power Platform Template</vt:lpstr>
      <vt:lpstr>Microsoft Power Platform Template</vt:lpstr>
      <vt:lpstr> Section 02: Azure Architecture and Services</vt:lpstr>
      <vt:lpstr>Section 02 – Outline</vt:lpstr>
      <vt:lpstr>Exercise – Explore the Learn sandbox</vt:lpstr>
      <vt:lpstr>Azure architectural components</vt:lpstr>
      <vt:lpstr>Regions</vt:lpstr>
      <vt:lpstr>Availability zones</vt:lpstr>
      <vt:lpstr>Region Pairs</vt:lpstr>
      <vt:lpstr>Walkthrough – Explore the Azure Global infrastructure</vt:lpstr>
      <vt:lpstr>Azure Resources</vt:lpstr>
      <vt:lpstr>Resource groups</vt:lpstr>
      <vt:lpstr>Azure Subscriptions</vt:lpstr>
      <vt:lpstr>Management Groups</vt:lpstr>
      <vt:lpstr>Compute and Networking</vt:lpstr>
      <vt:lpstr>Azure compute services</vt:lpstr>
      <vt:lpstr>Azure virtual machines</vt:lpstr>
      <vt:lpstr>VM scale sets</vt:lpstr>
      <vt:lpstr>VM availability sets</vt:lpstr>
      <vt:lpstr>Azure Virtual Desktop</vt:lpstr>
      <vt:lpstr>Azure Container Services</vt:lpstr>
      <vt:lpstr>Comparing Azure compute options</vt:lpstr>
      <vt:lpstr>Azure App Services</vt:lpstr>
      <vt:lpstr>Azure networking services</vt:lpstr>
      <vt:lpstr>Azure networking services</vt:lpstr>
      <vt:lpstr>Azure networking services</vt:lpstr>
      <vt:lpstr>Exercise – Create an Azure resource</vt:lpstr>
      <vt:lpstr>Exercise – Create a Virtual Machine</vt:lpstr>
      <vt:lpstr>Walkthrough – Configure network access</vt:lpstr>
      <vt:lpstr>Storage</vt:lpstr>
      <vt:lpstr>Storage accounts</vt:lpstr>
      <vt:lpstr>Storage redundancy</vt:lpstr>
      <vt:lpstr>Azure storage services</vt:lpstr>
      <vt:lpstr>Storage service public endpoints</vt:lpstr>
      <vt:lpstr>Azure storage access tiers</vt:lpstr>
      <vt:lpstr>Azure monitoring tools</vt:lpstr>
      <vt:lpstr>Azure Advisor</vt:lpstr>
      <vt:lpstr>Azure Service Health</vt:lpstr>
      <vt:lpstr>Azure Monitor</vt:lpstr>
      <vt:lpstr>Management and deployment tools</vt:lpstr>
      <vt:lpstr>Tools for interacting with Azure</vt:lpstr>
      <vt:lpstr>Azure Resource Manager</vt:lpstr>
      <vt:lpstr>Azure Resource Manager (ARM) templates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Architecture and Services</dc:title>
  <dc:creator/>
  <cp:lastModifiedBy/>
  <cp:revision>1</cp:revision>
  <dcterms:created xsi:type="dcterms:W3CDTF">2022-03-15T16:26:41Z</dcterms:created>
  <dcterms:modified xsi:type="dcterms:W3CDTF">2023-04-21T14:32:30Z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dc6714-9f23-4030-b547-8c94b19e0b7a_Enabled">
    <vt:lpwstr>true</vt:lpwstr>
  </property>
  <property fmtid="{D5CDD505-2E9C-101B-9397-08002B2CF9AE}" pid="3" name="MSIP_Label_f5dc6714-9f23-4030-b547-8c94b19e0b7a_SetDate">
    <vt:lpwstr>2023-02-24T12:20:53Z</vt:lpwstr>
  </property>
  <property fmtid="{D5CDD505-2E9C-101B-9397-08002B2CF9AE}" pid="4" name="MSIP_Label_f5dc6714-9f23-4030-b547-8c94b19e0b7a_Method">
    <vt:lpwstr>Standard</vt:lpwstr>
  </property>
  <property fmtid="{D5CDD505-2E9C-101B-9397-08002B2CF9AE}" pid="5" name="MSIP_Label_f5dc6714-9f23-4030-b547-8c94b19e0b7a_Name">
    <vt:lpwstr>Internal Information (R3)</vt:lpwstr>
  </property>
  <property fmtid="{D5CDD505-2E9C-101B-9397-08002B2CF9AE}" pid="6" name="MSIP_Label_f5dc6714-9f23-4030-b547-8c94b19e0b7a_SiteId">
    <vt:lpwstr>acbd4e6b-e845-4677-853c-a8d24faf3655</vt:lpwstr>
  </property>
  <property fmtid="{D5CDD505-2E9C-101B-9397-08002B2CF9AE}" pid="7" name="MSIP_Label_f5dc6714-9f23-4030-b547-8c94b19e0b7a_ActionId">
    <vt:lpwstr>aa82374e-bdd5-491d-83ef-206fe06f3542</vt:lpwstr>
  </property>
  <property fmtid="{D5CDD505-2E9C-101B-9397-08002B2CF9AE}" pid="8" name="MSIP_Label_f5dc6714-9f23-4030-b547-8c94b19e0b7a_ContentBits">
    <vt:lpwstr>0</vt:lpwstr>
  </property>
</Properties>
</file>